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ANNiDJHP3/TwlGRfLaveRNukX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customschemas.google.com/relationships/presentationmetadata" Target="meta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 tiêu đề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chứa tên tài liệu </a:t>
            </a:r>
            <a:endParaRPr b="0" i="1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755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 công cụ truy cập nhanh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chứa các lệnh thao tác nhanh </a:t>
            </a:r>
            <a:endParaRPr b="0" i="1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75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 Ribbon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chứa gần như toàn bộ các lệnh thao tác với chương trình (File, Home, Insert, Page Layout, …) </a:t>
            </a:r>
            <a:endParaRPr b="0"/>
          </a:p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Hộp tên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cho biết địa chỉ ô, vùng  </a:t>
            </a:r>
            <a:endParaRPr b="0" i="1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93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 công thức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dùng để nhập nội dung tại mỗi ô. </a:t>
            </a:r>
            <a:endParaRPr b="0" i="1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755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đề cột, dòng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cho biết vị trí của từng ô </a:t>
            </a:r>
            <a:endParaRPr b="0" i="1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725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 soạn thảo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dùng để nhập văn bản </a:t>
            </a:r>
            <a:endParaRPr b="0" i="1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715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Thanh cuộn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800" u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0" rtl="0" algn="l">
              <a:spcBef>
                <a:spcPts val="84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AutoNum type="arabicPeriod"/>
            </a:pPr>
            <a:r>
              <a:rPr b="0" i="1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Thẻ trang tính</a:t>
            </a:r>
            <a:r>
              <a:rPr b="0" i="0" lang="en-US" sz="1800" u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538" name="Google Shape;53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tiêu đề</a:t>
            </a:r>
            <a:r>
              <a:rPr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chứa tên tài liệu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Ribbon</a:t>
            </a:r>
            <a:r>
              <a:rPr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chứa gần như toàn bộ các lệnh thao tác với chương trình (File, Home,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Insert, Page Layout, …)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thước đo</a:t>
            </a:r>
            <a:r>
              <a:rPr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Dùng để căn chỉnh vị trí các đối tượng trên văn bản, căn lề,….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cuộn</a:t>
            </a:r>
            <a:r>
              <a:rPr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dùng để di chuyển văn bản lên xuống, sang trái, sang phải.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trạng thái</a:t>
            </a:r>
            <a:r>
              <a:rPr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cho phép xem chế độ hiển thị, phần trăm hiển thị, trang hiện tại…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Vùng soạn thảo</a:t>
            </a:r>
            <a:r>
              <a:rPr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dùng để nhập văn bản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61" name="Google Shape;56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5017926"/>
            <a:ext cx="1428750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105" y="5483054"/>
            <a:ext cx="127579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496" y="5352618"/>
            <a:ext cx="1912862" cy="107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Title and Content">
  <p:cSld name="53_Title and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Title and Content">
  <p:cSld name="52_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Title and Content">
  <p:cSld name="51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Title and Content">
  <p:cSld name="50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Title and Content">
  <p:cSld name="49_Title and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Title and Content">
  <p:cSld name="48_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Title and Content">
  <p:cSld name="47_Title and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Title and Content">
  <p:cSld name="46_Title and Conte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Title and Content">
  <p:cSld name="45_Title and Conte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Title and Content">
  <p:cSld name="44_Title and Conten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Title and Content">
  <p:cSld name="43_Title and Conte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and Content">
  <p:cSld name="42_Title and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Title and Content">
  <p:cSld name="41_Title and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Title and Content">
  <p:cSld name="40_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and Content">
  <p:cSld name="39_Title and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and Content">
  <p:cSld name="38_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Title and Content">
  <p:cSld name="37_Title and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and Content">
  <p:cSld name="36_Title and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and Content">
  <p:cSld name="35_Title and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and Content">
  <p:cSld name="34_Title and Conten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79986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7391" y="5472608"/>
            <a:ext cx="1447800" cy="9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827" y="5937587"/>
            <a:ext cx="1909778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5030805"/>
            <a:ext cx="1428750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0651" y="5950466"/>
            <a:ext cx="1905000" cy="8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1111" y="5969450"/>
            <a:ext cx="1909779" cy="85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Title and Content">
  <p:cSld name="33_Title and Conte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Title and Content">
  <p:cSld name="32_Title and Conten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Title and Content">
  <p:cSld name="31_Title and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and Content">
  <p:cSld name="30_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Title and Content">
  <p:cSld name="29_Title and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and Content">
  <p:cSld name="28_Title and Conten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and Content">
  <p:cSld name="27_Title and Conten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and Content">
  <p:cSld name="26_Title and Conten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and Content">
  <p:cSld name="25_Title and Conten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and Content">
  <p:cSld name="24_Title and Conten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Title and Content">
  <p:cSld name="55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and Content">
  <p:cSld name="19_Title and Conten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6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5017926"/>
            <a:ext cx="1428750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105" y="5483054"/>
            <a:ext cx="127579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496" y="5352618"/>
            <a:ext cx="1912862" cy="107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6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6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6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6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7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7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7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5017926"/>
            <a:ext cx="1428750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105" y="5483054"/>
            <a:ext cx="127579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496" y="5352618"/>
            <a:ext cx="1912862" cy="107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7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7" name="Google Shape;387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9" name="Google Shape;399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7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8888"/>
              </a:buClr>
              <a:buSzPts val="2400"/>
              <a:buNone/>
              <a:defRPr sz="2400">
                <a:solidFill>
                  <a:srgbClr val="FF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2000"/>
              <a:buNone/>
              <a:defRPr sz="2000">
                <a:solidFill>
                  <a:srgbClr val="FF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800"/>
              <a:buNone/>
              <a:defRPr sz="1800">
                <a:solidFill>
                  <a:srgbClr val="FF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600"/>
              <a:buNone/>
              <a:defRPr sz="1600">
                <a:solidFill>
                  <a:srgbClr val="FF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600"/>
              <a:buNone/>
              <a:defRPr sz="1600">
                <a:solidFill>
                  <a:srgbClr val="FF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600"/>
              <a:buNone/>
              <a:defRPr sz="1600">
                <a:solidFill>
                  <a:srgbClr val="FF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600"/>
              <a:buNone/>
              <a:defRPr sz="1600">
                <a:solidFill>
                  <a:srgbClr val="FF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600"/>
              <a:buNone/>
              <a:defRPr sz="1600">
                <a:solidFill>
                  <a:srgbClr val="FF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8888"/>
              </a:buClr>
              <a:buSzPts val="1600"/>
              <a:buNone/>
              <a:defRPr sz="1600">
                <a:solidFill>
                  <a:srgbClr val="FF8888"/>
                </a:solidFill>
              </a:defRPr>
            </a:lvl9pPr>
          </a:lstStyle>
          <a:p/>
        </p:txBody>
      </p:sp>
      <p:sp>
        <p:nvSpPr>
          <p:cNvPr id="405" name="Google Shape;405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7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p7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8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8" name="Google Shape;418;p8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9" name="Google Shape;419;p8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0" name="Google Shape;420;p8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1" name="Google Shape;421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8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6" name="Google Shape;436;p8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7" name="Google Shape;437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8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8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4" name="Google Shape;444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Title and Content">
  <p:cSld name="58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8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p8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8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8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8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8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8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8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Phần 2-Chủ đề A-Bài 1-Nội dung">
  <p:cSld name="4-Phần 2-Chủ đề A-Bài 1-Nội dung">
    <p:bg>
      <p:bgPr>
        <a:solidFill>
          <a:schemeClr val="dk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8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8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87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87"/>
          <p:cNvSpPr txBox="1"/>
          <p:nvPr/>
        </p:nvSpPr>
        <p:spPr>
          <a:xfrm>
            <a:off x="510141" y="161843"/>
            <a:ext cx="6540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đề 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Các tính năng phổ biến trong phần mềm ứng dụng</a:t>
            </a:r>
            <a:endParaRPr/>
          </a:p>
        </p:txBody>
      </p:sp>
      <p:sp>
        <p:nvSpPr>
          <p:cNvPr id="465" name="Google Shape;465;p87"/>
          <p:cNvSpPr txBox="1"/>
          <p:nvPr/>
        </p:nvSpPr>
        <p:spPr>
          <a:xfrm>
            <a:off x="7286626" y="190254"/>
            <a:ext cx="3974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Các tính năng mà ai cũng phải biết</a:t>
            </a:r>
            <a:endParaRPr/>
          </a:p>
        </p:txBody>
      </p:sp>
      <p:sp>
        <p:nvSpPr>
          <p:cNvPr id="466" name="Google Shape;466;p87"/>
          <p:cNvSpPr txBox="1"/>
          <p:nvPr>
            <p:ph idx="1" type="body"/>
          </p:nvPr>
        </p:nvSpPr>
        <p:spPr>
          <a:xfrm>
            <a:off x="1275744" y="795485"/>
            <a:ext cx="9784733" cy="49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1pPr>
            <a:lvl2pPr indent="-355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3pPr>
            <a:lvl4pPr indent="-355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4pPr>
            <a:lvl5pPr indent="-355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7" name="Google Shape;46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5017926"/>
            <a:ext cx="1428751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7391" y="5472608"/>
            <a:ext cx="1447800" cy="9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651" y="5937587"/>
            <a:ext cx="1905000" cy="8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1112" y="5956571"/>
            <a:ext cx="1909779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3827" y="5937587"/>
            <a:ext cx="1909779" cy="85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Title and Content">
  <p:cSld name="56_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Title and Content">
  <p:cSld name="5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73" Type="http://schemas.openxmlformats.org/officeDocument/2006/relationships/slideLayout" Target="../slideLayouts/slideLayout72.xml"/><Relationship Id="rId72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74" Type="http://schemas.openxmlformats.org/officeDocument/2006/relationships/theme" Target="../theme/theme2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71" Type="http://schemas.openxmlformats.org/officeDocument/2006/relationships/slideLayout" Target="../slideLayouts/slideLayout70.xml"/><Relationship Id="rId70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62" Type="http://schemas.openxmlformats.org/officeDocument/2006/relationships/slideLayout" Target="../slideLayouts/slideLayout61.xml"/><Relationship Id="rId61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19.xml"/><Relationship Id="rId64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21.xml"/><Relationship Id="rId6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20.xml"/><Relationship Id="rId65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23.xml"/><Relationship Id="rId68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22.xml"/><Relationship Id="rId67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69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49.xml"/><Relationship Id="rId53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10.xml"/><Relationship Id="rId5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9.xml"/><Relationship Id="rId54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12.xml"/><Relationship Id="rId5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11.xml"/><Relationship Id="rId5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14.xml"/><Relationship Id="rId5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13.xml"/><Relationship Id="rId58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C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841" y="52233"/>
            <a:ext cx="1075713" cy="9756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image" Target="../media/image33.png"/><Relationship Id="rId8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9" Type="http://schemas.openxmlformats.org/officeDocument/2006/relationships/image" Target="../media/image26.png"/><Relationship Id="rId5" Type="http://schemas.openxmlformats.org/officeDocument/2006/relationships/image" Target="../media/image20.jp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5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"/>
          <p:cNvSpPr/>
          <p:nvPr/>
        </p:nvSpPr>
        <p:spPr>
          <a:xfrm>
            <a:off x="551680" y="1635511"/>
            <a:ext cx="11106053" cy="830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00" spcFirstLastPara="1" rIns="91200" wrap="square" tIns="456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Chào mừng các con đến với môn Tin học</a:t>
            </a:r>
            <a:endParaRPr b="0" i="0" sz="4800" u="none" cap="none" strike="noStrik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7" name="Google Shape;477;p1"/>
          <p:cNvSpPr/>
          <p:nvPr/>
        </p:nvSpPr>
        <p:spPr>
          <a:xfrm>
            <a:off x="3377538" y="2885573"/>
            <a:ext cx="5340045" cy="92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00" lIns="91200" spcFirstLastPara="1" rIns="91200" wrap="square" tIns="456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3300"/>
                </a:solidFill>
                <a:latin typeface="Times"/>
                <a:ea typeface="Times"/>
                <a:cs typeface="Times"/>
                <a:sym typeface="Times"/>
              </a:rPr>
              <a:t>LỚP 4 – TUẦN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"/>
          <p:cNvSpPr txBox="1"/>
          <p:nvPr>
            <p:ph type="title"/>
          </p:nvPr>
        </p:nvSpPr>
        <p:spPr>
          <a:xfrm>
            <a:off x="1496289" y="3634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Thanh tiêu đề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589" name="Google Shape;589;p10"/>
          <p:cNvGrpSpPr/>
          <p:nvPr/>
        </p:nvGrpSpPr>
        <p:grpSpPr>
          <a:xfrm>
            <a:off x="-2" y="1504476"/>
            <a:ext cx="12192003" cy="1592828"/>
            <a:chOff x="0" y="1860616"/>
            <a:chExt cx="12192002" cy="972662"/>
          </a:xfrm>
        </p:grpSpPr>
        <p:pic>
          <p:nvPicPr>
            <p:cNvPr id="590" name="Google Shape;59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860616"/>
              <a:ext cx="12192000" cy="2624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2206500"/>
              <a:ext cx="12192000" cy="260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" y="2535472"/>
              <a:ext cx="12192000" cy="2978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3" name="Google Shape;593;p10"/>
          <p:cNvGrpSpPr/>
          <p:nvPr/>
        </p:nvGrpSpPr>
        <p:grpSpPr>
          <a:xfrm>
            <a:off x="1275107" y="4111733"/>
            <a:ext cx="10078693" cy="2133953"/>
            <a:chOff x="3171825" y="2710220"/>
            <a:chExt cx="5848350" cy="852130"/>
          </a:xfrm>
        </p:grpSpPr>
        <p:pic>
          <p:nvPicPr>
            <p:cNvPr id="594" name="Google Shape;594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71825" y="3002935"/>
              <a:ext cx="4953000" cy="23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171825" y="3295650"/>
              <a:ext cx="584835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171825" y="2710220"/>
              <a:ext cx="5429250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7" name="Google Shape;597;p10"/>
          <p:cNvSpPr txBox="1"/>
          <p:nvPr/>
        </p:nvSpPr>
        <p:spPr>
          <a:xfrm>
            <a:off x="1496289" y="3288332"/>
            <a:ext cx="10515600" cy="598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Thẻ File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"/>
          <p:cNvSpPr txBox="1"/>
          <p:nvPr>
            <p:ph type="title"/>
          </p:nvPr>
        </p:nvSpPr>
        <p:spPr>
          <a:xfrm>
            <a:off x="1676400" y="309093"/>
            <a:ext cx="10210800" cy="948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Thanh Ribbon</a:t>
            </a:r>
            <a:endParaRPr/>
          </a:p>
        </p:txBody>
      </p:sp>
      <p:pic>
        <p:nvPicPr>
          <p:cNvPr id="603" name="Google Shape;6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" y="1398653"/>
            <a:ext cx="11572875" cy="50006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2"/>
          <p:cNvSpPr txBox="1"/>
          <p:nvPr>
            <p:ph type="title"/>
          </p:nvPr>
        </p:nvSpPr>
        <p:spPr>
          <a:xfrm>
            <a:off x="1695450" y="2564124"/>
            <a:ext cx="10515600" cy="598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Thanh trạng thái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21" y="3291510"/>
            <a:ext cx="10888646" cy="119886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0" name="Google Shape;6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767" y="1485900"/>
            <a:ext cx="10665290" cy="644878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1" name="Google Shape;611;p12"/>
          <p:cNvSpPr/>
          <p:nvPr/>
        </p:nvSpPr>
        <p:spPr>
          <a:xfrm>
            <a:off x="1695450" y="406223"/>
            <a:ext cx="83248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công cụ Truy xuất nhanh</a:t>
            </a:r>
            <a:endParaRPr sz="4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E599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"/>
          <p:cNvSpPr/>
          <p:nvPr/>
        </p:nvSpPr>
        <p:spPr>
          <a:xfrm>
            <a:off x="2862408" y="893697"/>
            <a:ext cx="8300799" cy="54000"/>
          </a:xfrm>
          <a:prstGeom prst="rect">
            <a:avLst/>
          </a:prstGeom>
          <a:gradFill>
            <a:gsLst>
              <a:gs pos="0">
                <a:srgbClr val="FFFFFF"/>
              </a:gs>
              <a:gs pos="17000">
                <a:srgbClr val="FFFFFF"/>
              </a:gs>
              <a:gs pos="100000">
                <a:schemeClr val="accent5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3"/>
          <p:cNvSpPr/>
          <p:nvPr/>
        </p:nvSpPr>
        <p:spPr>
          <a:xfrm>
            <a:off x="3034106" y="0"/>
            <a:ext cx="61237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CẦN GHI NHỚ</a:t>
            </a:r>
            <a:endParaRPr/>
          </a:p>
        </p:txBody>
      </p:sp>
      <p:sp>
        <p:nvSpPr>
          <p:cNvPr id="618" name="Google Shape;618;p13"/>
          <p:cNvSpPr/>
          <p:nvPr/>
        </p:nvSpPr>
        <p:spPr>
          <a:xfrm>
            <a:off x="1" y="1147156"/>
            <a:ext cx="12192000" cy="4763147"/>
          </a:xfrm>
          <a:prstGeom prst="plaque">
            <a:avLst>
              <a:gd fmla="val 16667" name="adj"/>
            </a:avLst>
          </a:prstGeom>
          <a:solidFill>
            <a:srgbClr val="FFE699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Calibri"/>
              <a:buAutoNum type="arabicPeriod"/>
            </a:pPr>
            <a:r>
              <a:rPr b="0" i="0"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Các ứng dụng Office: Word, </a:t>
            </a: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Excel, Power Point </a:t>
            </a:r>
            <a:r>
              <a:rPr b="0" i="0"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có nhiều tính năng chung, bao gồm: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tiêu đề (Title bar).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Các lệnh trong thẻ lệnh File: Home, Insert, Review, View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Ribbon.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công cụ Truy xuất nhanh (Quick Access Toolbar)</a:t>
            </a:r>
            <a:endParaRPr sz="28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trạng thái (Status bar).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2. Mỗi ứng dụng có một đặc trưng riêng phù hợp và hỗ trợ với mục đích sử dụng của người dùng.</a:t>
            </a:r>
            <a:endParaRPr/>
          </a:p>
        </p:txBody>
      </p:sp>
    </p:spTree>
  </p:cSld>
  <p:clrMapOvr>
    <a:masterClrMapping/>
  </p:clrMapOvr>
  <p:transition advTm="49900" spd="slow" p14:dur="800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1877" y="0"/>
            <a:ext cx="12278795" cy="694306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4"/>
          <p:cNvSpPr txBox="1"/>
          <p:nvPr>
            <p:ph type="title"/>
          </p:nvPr>
        </p:nvSpPr>
        <p:spPr>
          <a:xfrm>
            <a:off x="795887" y="143916"/>
            <a:ext cx="104832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3105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803105"/>
                </a:solidFill>
                <a:latin typeface="Arial"/>
                <a:ea typeface="Arial"/>
                <a:cs typeface="Arial"/>
                <a:sym typeface="Arial"/>
              </a:rPr>
              <a:t>Định hướng, kết nối bài học tiếp theo: </a:t>
            </a:r>
            <a:endParaRPr/>
          </a:p>
        </p:txBody>
      </p:sp>
      <p:sp>
        <p:nvSpPr>
          <p:cNvPr id="625" name="Google Shape;625;p14"/>
          <p:cNvSpPr/>
          <p:nvPr>
            <p:ph idx="1" type="body"/>
          </p:nvPr>
        </p:nvSpPr>
        <p:spPr>
          <a:xfrm>
            <a:off x="1683939" y="1469479"/>
            <a:ext cx="9595214" cy="4867823"/>
          </a:xfrm>
          <a:prstGeom prst="roundRect">
            <a:avLst>
              <a:gd fmla="val 16667" name="adj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003300"/>
                </a:solidFill>
              </a:rPr>
              <a:t>Em hãy đọc trước và thực hiện nội dung </a:t>
            </a:r>
            <a:r>
              <a:rPr lang="en-US" sz="3600"/>
              <a:t>Truy cập vào các lệnh và tính năng </a:t>
            </a:r>
            <a:r>
              <a:rPr lang="en-US" sz="3600">
                <a:solidFill>
                  <a:srgbClr val="181818"/>
                </a:solidFill>
              </a:rPr>
              <a:t>SGK từ tr.13 đến tr.16.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rgbClr val="003300"/>
                </a:solidFill>
              </a:rPr>
              <a:t>Ghi lại khó khăn, thắc mắc.</a:t>
            </a:r>
            <a:endParaRPr/>
          </a:p>
        </p:txBody>
      </p:sp>
    </p:spTree>
  </p:cSld>
  <p:clrMapOvr>
    <a:masterClrMapping/>
  </p:clrMapOvr>
  <p:transition advTm="19479" spd="slow" p14:dur="8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2"/>
          <p:cNvPicPr preferRelativeResize="0"/>
          <p:nvPr/>
        </p:nvPicPr>
        <p:blipFill rotWithShape="1">
          <a:blip r:embed="rId3">
            <a:alphaModFix/>
          </a:blip>
          <a:srcRect b="6838" l="19655" r="19311" t="6838"/>
          <a:stretch/>
        </p:blipFill>
        <p:spPr>
          <a:xfrm>
            <a:off x="4626447" y="1301955"/>
            <a:ext cx="2756533" cy="389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5053" y="1182457"/>
            <a:ext cx="2935942" cy="177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"/>
          <p:cNvPicPr preferRelativeResize="0"/>
          <p:nvPr/>
        </p:nvPicPr>
        <p:blipFill rotWithShape="1">
          <a:blip r:embed="rId5">
            <a:alphaModFix/>
          </a:blip>
          <a:srcRect b="17383" l="0" r="0" t="16406"/>
          <a:stretch/>
        </p:blipFill>
        <p:spPr>
          <a:xfrm>
            <a:off x="8454980" y="3185538"/>
            <a:ext cx="2604459" cy="17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"/>
          <p:cNvSpPr txBox="1"/>
          <p:nvPr/>
        </p:nvSpPr>
        <p:spPr>
          <a:xfrm>
            <a:off x="2794169" y="284105"/>
            <a:ext cx="6621933" cy="706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DÙNG CẦN CHUẨN BỊ </a:t>
            </a:r>
            <a:endParaRPr/>
          </a:p>
        </p:txBody>
      </p:sp>
      <p:sp>
        <p:nvSpPr>
          <p:cNvPr id="486" name="Google Shape;486;p2"/>
          <p:cNvSpPr txBox="1"/>
          <p:nvPr/>
        </p:nvSpPr>
        <p:spPr>
          <a:xfrm>
            <a:off x="872569" y="5373016"/>
            <a:ext cx="3150158" cy="46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4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TIN HỌC LỚP 4</a:t>
            </a:r>
            <a:endParaRPr/>
          </a:p>
        </p:txBody>
      </p:sp>
      <p:sp>
        <p:nvSpPr>
          <p:cNvPr id="487" name="Google Shape;487;p2"/>
          <p:cNvSpPr txBox="1"/>
          <p:nvPr/>
        </p:nvSpPr>
        <p:spPr>
          <a:xfrm>
            <a:off x="4653455" y="5405622"/>
            <a:ext cx="2903359" cy="46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4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GHI BÀI + BÚT</a:t>
            </a:r>
            <a:endParaRPr/>
          </a:p>
        </p:txBody>
      </p:sp>
      <p:sp>
        <p:nvSpPr>
          <p:cNvPr id="488" name="Google Shape;488;p2"/>
          <p:cNvSpPr txBox="1"/>
          <p:nvPr/>
        </p:nvSpPr>
        <p:spPr>
          <a:xfrm>
            <a:off x="7891775" y="5405622"/>
            <a:ext cx="3990603" cy="82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4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 TÍNH ĐỂ BÀN HOẶC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4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 XÁCH TAY (NẾU CÓ)</a:t>
            </a:r>
            <a:endParaRPr/>
          </a:p>
        </p:txBody>
      </p:sp>
      <p:pic>
        <p:nvPicPr>
          <p:cNvPr descr="POINSET2" id="489" name="Google Shape;4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3599" y="5392236"/>
            <a:ext cx="1402979" cy="1389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490" name="Google Shape;49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10427314" y="-63309"/>
            <a:ext cx="1686296" cy="181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00926" y="1301953"/>
            <a:ext cx="2893444" cy="392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08081" y="-1606713"/>
            <a:ext cx="8763061" cy="658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"/>
          <p:cNvSpPr/>
          <p:nvPr/>
        </p:nvSpPr>
        <p:spPr>
          <a:xfrm>
            <a:off x="-30129" y="-10800"/>
            <a:ext cx="12230100" cy="6858000"/>
          </a:xfrm>
          <a:prstGeom prst="rect">
            <a:avLst/>
          </a:prstGeom>
          <a:solidFill>
            <a:srgbClr val="C3FD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3"/>
          <p:cNvGrpSpPr/>
          <p:nvPr/>
        </p:nvGrpSpPr>
        <p:grpSpPr>
          <a:xfrm>
            <a:off x="5206494" y="2596898"/>
            <a:ext cx="6934527" cy="4286207"/>
            <a:chOff x="6143732" y="3364655"/>
            <a:chExt cx="5951502" cy="3513925"/>
          </a:xfrm>
        </p:grpSpPr>
        <p:sp>
          <p:nvSpPr>
            <p:cNvPr id="499" name="Google Shape;499;p3"/>
            <p:cNvSpPr/>
            <p:nvPr/>
          </p:nvSpPr>
          <p:spPr>
            <a:xfrm>
              <a:off x="8405487" y="3364655"/>
              <a:ext cx="3248732" cy="3493345"/>
            </a:xfrm>
            <a:custGeom>
              <a:rect b="b" l="l" r="r" t="t"/>
              <a:pathLst>
                <a:path extrusionOk="0" h="3493345" w="3248732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084333" y="3935909"/>
              <a:ext cx="3003128" cy="2922091"/>
            </a:xfrm>
            <a:custGeom>
              <a:rect b="b" l="l" r="r" t="t"/>
              <a:pathLst>
                <a:path extrusionOk="0" h="2922091" w="3003128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9299902" y="4271272"/>
              <a:ext cx="2795332" cy="2607308"/>
            </a:xfrm>
            <a:custGeom>
              <a:rect b="b" l="l" r="r" t="t"/>
              <a:pathLst>
                <a:path extrusionOk="0" h="2607308" w="2795332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143732" y="4388382"/>
              <a:ext cx="2442165" cy="2469618"/>
            </a:xfrm>
            <a:custGeom>
              <a:rect b="b" l="l" r="r" t="t"/>
              <a:pathLst>
                <a:path extrusionOk="0" h="2469618" w="2442165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0697568" y="5806858"/>
              <a:ext cx="1240649" cy="1051142"/>
            </a:xfrm>
            <a:custGeom>
              <a:rect b="b" l="l" r="r" t="t"/>
              <a:pathLst>
                <a:path extrusionOk="0" h="1051142" w="1240649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4" name="Google Shape;504;p3"/>
          <p:cNvSpPr/>
          <p:nvPr/>
        </p:nvSpPr>
        <p:spPr>
          <a:xfrm>
            <a:off x="112001" y="1403157"/>
            <a:ext cx="9689618" cy="2482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QUAN SÁT MÀN HÌNH EXCEL 2010 VÀ POWER POINT 2010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(SGK tr.11,12)</a:t>
            </a:r>
            <a:endParaRPr/>
          </a:p>
        </p:txBody>
      </p:sp>
      <p:grpSp>
        <p:nvGrpSpPr>
          <p:cNvPr id="505" name="Google Shape;505;p3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506" name="Google Shape;506;p3"/>
            <p:cNvSpPr/>
            <p:nvPr/>
          </p:nvSpPr>
          <p:spPr>
            <a:xfrm>
              <a:off x="1906044" y="-25103"/>
              <a:ext cx="2090130" cy="1395922"/>
            </a:xfrm>
            <a:custGeom>
              <a:rect b="b" l="l" r="r" t="t"/>
              <a:pathLst>
                <a:path extrusionOk="0" h="1395922" w="209013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45929" y="-17019"/>
              <a:ext cx="2090130" cy="1395922"/>
            </a:xfrm>
            <a:custGeom>
              <a:rect b="b" l="l" r="r" t="t"/>
              <a:pathLst>
                <a:path extrusionOk="0" h="1395922" w="209013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-184086" y="-8935"/>
              <a:ext cx="2090130" cy="1395922"/>
            </a:xfrm>
            <a:custGeom>
              <a:rect b="b" l="l" r="r" t="t"/>
              <a:pathLst>
                <a:path extrusionOk="0" h="1395922" w="209013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"/>
          <p:cNvSpPr/>
          <p:nvPr/>
        </p:nvSpPr>
        <p:spPr>
          <a:xfrm>
            <a:off x="7502058" y="4829225"/>
            <a:ext cx="4728042" cy="2380413"/>
          </a:xfrm>
          <a:custGeom>
            <a:rect b="b" l="l" r="r" t="t"/>
            <a:pathLst>
              <a:path extrusionOk="0" h="2380413" w="4728042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2438" l="1227" r="-1226" t="-2439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"/>
          <p:cNvSpPr/>
          <p:nvPr/>
        </p:nvSpPr>
        <p:spPr>
          <a:xfrm>
            <a:off x="1300641" y="-484467"/>
            <a:ext cx="2090130" cy="1395922"/>
          </a:xfrm>
          <a:custGeom>
            <a:rect b="b" l="l" r="r" t="t"/>
            <a:pathLst>
              <a:path extrusionOk="0" h="1395922" w="209013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"/>
          <p:cNvSpPr/>
          <p:nvPr/>
        </p:nvSpPr>
        <p:spPr>
          <a:xfrm>
            <a:off x="2999088" y="-484467"/>
            <a:ext cx="2090130" cy="1395922"/>
          </a:xfrm>
          <a:custGeom>
            <a:rect b="b" l="l" r="r" t="t"/>
            <a:pathLst>
              <a:path extrusionOk="0" h="1395922" w="209013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4"/>
          <p:cNvGrpSpPr/>
          <p:nvPr/>
        </p:nvGrpSpPr>
        <p:grpSpPr>
          <a:xfrm>
            <a:off x="2148075" y="2065656"/>
            <a:ext cx="7678096" cy="967674"/>
            <a:chOff x="466226" y="1376771"/>
            <a:chExt cx="7991092" cy="914400"/>
          </a:xfrm>
        </p:grpSpPr>
        <p:sp>
          <p:nvSpPr>
            <p:cNvPr id="517" name="Google Shape;517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328526" y="1376771"/>
              <a:ext cx="7128792" cy="914400"/>
            </a:xfrm>
            <a:prstGeom prst="roundRect">
              <a:avLst>
                <a:gd fmla="val 16667" name="adj"/>
              </a:avLst>
            </a:prstGeom>
            <a:solidFill>
              <a:srgbClr val="0070C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Nhận biết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được các thành phần trên màn hình Excel 2010</a:t>
              </a:r>
              <a:endParaRPr/>
            </a:p>
          </p:txBody>
        </p:sp>
      </p:grpSp>
      <p:grpSp>
        <p:nvGrpSpPr>
          <p:cNvPr id="519" name="Google Shape;519;p4"/>
          <p:cNvGrpSpPr/>
          <p:nvPr/>
        </p:nvGrpSpPr>
        <p:grpSpPr>
          <a:xfrm>
            <a:off x="-797612" y="1701454"/>
            <a:ext cx="2741816" cy="3127771"/>
            <a:chOff x="-797612" y="1701452"/>
            <a:chExt cx="2741816" cy="3127771"/>
          </a:xfrm>
        </p:grpSpPr>
        <p:sp>
          <p:nvSpPr>
            <p:cNvPr id="520" name="Google Shape;520;p4"/>
            <p:cNvSpPr/>
            <p:nvPr/>
          </p:nvSpPr>
          <p:spPr>
            <a:xfrm>
              <a:off x="-797612" y="1701452"/>
              <a:ext cx="2741816" cy="3127771"/>
            </a:xfrm>
            <a:prstGeom prst="arc">
              <a:avLst>
                <a:gd fmla="val 17988621" name="adj1"/>
                <a:gd fmla="val 3210799" name="adj2"/>
              </a:avLst>
            </a:prstGeom>
            <a:noFill/>
            <a:ln cap="flat" cmpd="sng" w="57150">
              <a:solidFill>
                <a:srgbClr val="0850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6645" y="2327815"/>
              <a:ext cx="17572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MỤC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TIÊU</a:t>
              </a:r>
              <a:endParaRPr/>
            </a:p>
          </p:txBody>
        </p:sp>
      </p:grpSp>
      <p:grpSp>
        <p:nvGrpSpPr>
          <p:cNvPr id="522" name="Google Shape;522;p4"/>
          <p:cNvGrpSpPr/>
          <p:nvPr/>
        </p:nvGrpSpPr>
        <p:grpSpPr>
          <a:xfrm>
            <a:off x="2165009" y="3379725"/>
            <a:ext cx="7678096" cy="1015895"/>
            <a:chOff x="466226" y="1376772"/>
            <a:chExt cx="7991092" cy="914400"/>
          </a:xfrm>
        </p:grpSpPr>
        <p:sp>
          <p:nvSpPr>
            <p:cNvPr id="523" name="Google Shape;523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95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thành phần trên màn hình Power Point 2010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advTm="23250"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2966">
            <a:off x="299792" y="1119309"/>
            <a:ext cx="6077266" cy="29938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530" name="Google Shape;530;p5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</p:grpSpPr>
        <p:sp>
          <p:nvSpPr>
            <p:cNvPr id="531" name="Google Shape;531;p5"/>
            <p:cNvSpPr txBox="1"/>
            <p:nvPr/>
          </p:nvSpPr>
          <p:spPr>
            <a:xfrm>
              <a:off x="1812300" y="4846"/>
              <a:ext cx="97501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1: Quan sát màn hình: Microsoft Excel 2010</a:t>
              </a: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chemeClr val="accent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3" name="Google Shape;5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645" y="905442"/>
            <a:ext cx="5336042" cy="383149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534" name="Google Shape;5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9168" y="3927924"/>
            <a:ext cx="6129231" cy="293007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mc:AlternateContent>
    <mc:Choice Requires="p14">
      <p:transition advTm="40000" spd="slow" p14:dur="14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6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</p:grpSpPr>
        <p:sp>
          <p:nvSpPr>
            <p:cNvPr id="541" name="Google Shape;541;p6"/>
            <p:cNvSpPr txBox="1"/>
            <p:nvPr/>
          </p:nvSpPr>
          <p:spPr>
            <a:xfrm>
              <a:off x="1812300" y="4846"/>
              <a:ext cx="97501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1: Quan sát màn hình: Microsoft Excel 2010</a:t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chemeClr val="accent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creen Clipping" id="543" name="Google Shape;5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669" y="1011697"/>
            <a:ext cx="7108614" cy="4640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44" name="Google Shape;544;p6"/>
          <p:cNvPicPr preferRelativeResize="0"/>
          <p:nvPr/>
        </p:nvPicPr>
        <p:blipFill rotWithShape="1">
          <a:blip r:embed="rId4">
            <a:alphaModFix/>
          </a:blip>
          <a:srcRect b="0" l="0" r="65080" t="-4498"/>
          <a:stretch/>
        </p:blipFill>
        <p:spPr>
          <a:xfrm>
            <a:off x="51073" y="2414587"/>
            <a:ext cx="2412260" cy="1052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45" name="Google Shape;545;p6"/>
          <p:cNvPicPr preferRelativeResize="0"/>
          <p:nvPr/>
        </p:nvPicPr>
        <p:blipFill rotWithShape="1">
          <a:blip r:embed="rId4">
            <a:alphaModFix/>
          </a:blip>
          <a:srcRect b="0" l="52994" r="7662" t="5006"/>
          <a:stretch/>
        </p:blipFill>
        <p:spPr>
          <a:xfrm>
            <a:off x="51074" y="4029075"/>
            <a:ext cx="2596862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46" name="Google Shape;546;p6"/>
          <p:cNvPicPr preferRelativeResize="0"/>
          <p:nvPr/>
        </p:nvPicPr>
        <p:blipFill rotWithShape="1">
          <a:blip r:embed="rId5">
            <a:alphaModFix/>
          </a:blip>
          <a:srcRect b="0" l="0" r="66732" t="2519"/>
          <a:stretch/>
        </p:blipFill>
        <p:spPr>
          <a:xfrm>
            <a:off x="9678249" y="2443162"/>
            <a:ext cx="2366117" cy="981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47" name="Google Shape;547;p6"/>
          <p:cNvPicPr preferRelativeResize="0"/>
          <p:nvPr/>
        </p:nvPicPr>
        <p:blipFill rotWithShape="1">
          <a:blip r:embed="rId5">
            <a:alphaModFix/>
          </a:blip>
          <a:srcRect b="2049" l="48035" r="13752" t="-3918"/>
          <a:stretch/>
        </p:blipFill>
        <p:spPr>
          <a:xfrm>
            <a:off x="9683062" y="3714755"/>
            <a:ext cx="2461323" cy="92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7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</p:grpSpPr>
        <p:sp>
          <p:nvSpPr>
            <p:cNvPr id="553" name="Google Shape;553;p7"/>
            <p:cNvSpPr txBox="1"/>
            <p:nvPr/>
          </p:nvSpPr>
          <p:spPr>
            <a:xfrm>
              <a:off x="1812300" y="4846"/>
              <a:ext cx="97501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2: Quan sát màn hình: Microsoft Power Point 2010</a:t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chemeClr val="accent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5" name="Google Shape;5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96358">
            <a:off x="487054" y="1242583"/>
            <a:ext cx="5650171" cy="294889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556" name="Google Shape;5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4609">
            <a:off x="6453656" y="940866"/>
            <a:ext cx="5434043" cy="2931352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l">
              <a:srgbClr val="000000">
                <a:alpha val="44705"/>
              </a:srgbClr>
            </a:outerShdw>
          </a:effectLst>
        </p:spPr>
      </p:pic>
      <p:pic>
        <p:nvPicPr>
          <p:cNvPr id="557" name="Google Shape;5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50044">
            <a:off x="3642408" y="4009826"/>
            <a:ext cx="5317252" cy="27152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advTm="40000" spd="slow" p14:dur="14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8"/>
          <p:cNvGrpSpPr/>
          <p:nvPr/>
        </p:nvGrpSpPr>
        <p:grpSpPr>
          <a:xfrm>
            <a:off x="1364776" y="184028"/>
            <a:ext cx="10827224" cy="721414"/>
            <a:chOff x="1812300" y="4846"/>
            <a:chExt cx="9750159" cy="721414"/>
          </a:xfrm>
        </p:grpSpPr>
        <p:sp>
          <p:nvSpPr>
            <p:cNvPr id="564" name="Google Shape;564;p8"/>
            <p:cNvSpPr txBox="1"/>
            <p:nvPr/>
          </p:nvSpPr>
          <p:spPr>
            <a:xfrm>
              <a:off x="1812300" y="4846"/>
              <a:ext cx="97501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2: Quan sát màn hình: Microsoft Power Point 2010</a:t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chemeClr val="accent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creen Clipping" id="566" name="Google Shape;566;p8"/>
          <p:cNvPicPr preferRelativeResize="0"/>
          <p:nvPr/>
        </p:nvPicPr>
        <p:blipFill rotWithShape="1">
          <a:blip r:embed="rId3">
            <a:alphaModFix/>
          </a:blip>
          <a:srcRect b="1497" l="1" r="83029" t="0"/>
          <a:stretch/>
        </p:blipFill>
        <p:spPr>
          <a:xfrm>
            <a:off x="125284" y="2000250"/>
            <a:ext cx="2552040" cy="1114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67" name="Google Shape;567;p8"/>
          <p:cNvPicPr preferRelativeResize="0"/>
          <p:nvPr/>
        </p:nvPicPr>
        <p:blipFill rotWithShape="1">
          <a:blip r:embed="rId3">
            <a:alphaModFix/>
          </a:blip>
          <a:srcRect b="0" l="18641" r="51370" t="299"/>
          <a:stretch/>
        </p:blipFill>
        <p:spPr>
          <a:xfrm>
            <a:off x="125284" y="3607317"/>
            <a:ext cx="3016927" cy="1007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68" name="Google Shape;568;p8"/>
          <p:cNvPicPr preferRelativeResize="0"/>
          <p:nvPr/>
        </p:nvPicPr>
        <p:blipFill rotWithShape="1">
          <a:blip r:embed="rId3">
            <a:alphaModFix/>
          </a:blip>
          <a:srcRect b="0" l="50551" r="32431" t="-3021"/>
          <a:stretch/>
        </p:blipFill>
        <p:spPr>
          <a:xfrm>
            <a:off x="9786530" y="2000250"/>
            <a:ext cx="2280186" cy="1038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569" name="Google Shape;569;p8"/>
          <p:cNvPicPr preferRelativeResize="0"/>
          <p:nvPr/>
        </p:nvPicPr>
        <p:blipFill rotWithShape="1">
          <a:blip r:embed="rId3">
            <a:alphaModFix/>
          </a:blip>
          <a:srcRect b="39710" l="74780" r="8215" t="0"/>
          <a:stretch/>
        </p:blipFill>
        <p:spPr>
          <a:xfrm>
            <a:off x="9787581" y="3607317"/>
            <a:ext cx="2285357" cy="6096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" name="Google Shape;570;p8"/>
          <p:cNvGrpSpPr/>
          <p:nvPr/>
        </p:nvGrpSpPr>
        <p:grpSpPr>
          <a:xfrm>
            <a:off x="2952688" y="1049635"/>
            <a:ext cx="6713888" cy="4151015"/>
            <a:chOff x="2952688" y="1049635"/>
            <a:chExt cx="6713888" cy="4151015"/>
          </a:xfrm>
        </p:grpSpPr>
        <p:pic>
          <p:nvPicPr>
            <p:cNvPr descr="Screen Clipping" id="571" name="Google Shape;57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52688" y="1049635"/>
              <a:ext cx="6713888" cy="4151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06182" y="1510903"/>
              <a:ext cx="228600" cy="476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9"/>
          <p:cNvSpPr txBox="1"/>
          <p:nvPr>
            <p:ph idx="1" type="body"/>
          </p:nvPr>
        </p:nvSpPr>
        <p:spPr>
          <a:xfrm>
            <a:off x="1845901" y="1027506"/>
            <a:ext cx="9791700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None/>
            </a:pPr>
            <a:r>
              <a:rPr b="1" lang="en-US" sz="3200"/>
              <a:t>Nhận xét: </a:t>
            </a:r>
            <a:r>
              <a:rPr lang="en-US" sz="3200">
                <a:solidFill>
                  <a:srgbClr val="0033CC"/>
                </a:solidFill>
              </a:rPr>
              <a:t>Những điểm tương tự nhau của phần mềm Word, Excel và Power Point là gì? </a:t>
            </a:r>
            <a:endParaRPr sz="2800">
              <a:solidFill>
                <a:srgbClr val="0033CC"/>
              </a:solidFill>
            </a:endParaRPr>
          </a:p>
        </p:txBody>
      </p:sp>
      <p:grpSp>
        <p:nvGrpSpPr>
          <p:cNvPr id="579" name="Google Shape;579;p9"/>
          <p:cNvGrpSpPr/>
          <p:nvPr/>
        </p:nvGrpSpPr>
        <p:grpSpPr>
          <a:xfrm>
            <a:off x="2955471" y="184028"/>
            <a:ext cx="8836479" cy="721414"/>
            <a:chOff x="1827005" y="4846"/>
            <a:chExt cx="9750159" cy="721414"/>
          </a:xfrm>
        </p:grpSpPr>
        <p:sp>
          <p:nvSpPr>
            <p:cNvPr id="580" name="Google Shape;580;p9"/>
            <p:cNvSpPr txBox="1"/>
            <p:nvPr/>
          </p:nvSpPr>
          <p:spPr>
            <a:xfrm>
              <a:off x="1827005" y="4846"/>
              <a:ext cx="975015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3: Trải nghiệm, kết nối</a:t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chemeClr val="accent5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9"/>
          <p:cNvSpPr txBox="1"/>
          <p:nvPr/>
        </p:nvSpPr>
        <p:spPr>
          <a:xfrm>
            <a:off x="1947571" y="2128299"/>
            <a:ext cx="10244429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tiêu đề (Title bar).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công cụ Truy xuất nhanh (Quick Access Toolbar)</a:t>
            </a:r>
            <a:endParaRPr sz="32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Các lệnh trong thẻ lệnh File: Home, Insert, Review, View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Ribbon.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 trạng thái (Status bar).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window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FF0000"/>
      </a:dk1>
      <a:lt1>
        <a:srgbClr val="FFFFFF"/>
      </a:lt1>
      <a:dk2>
        <a:srgbClr val="FFFFFF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2021-09-01T13:44:44Z</dcterms:created>
</cp:coreProperties>
</file>