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RX34jOatdzeerIVolTszHO/ts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and Content">
  <p:cSld name="47_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and Content">
  <p:cSld name="46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and Content">
  <p:cSld name="45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and Content">
  <p:cSld name="44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and Content">
  <p:cSld name="43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and Content">
  <p:cSld name="42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and Content">
  <p:cSld name="41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and Content">
  <p:cSld name="40_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and Content">
  <p:cSld name="39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and Content">
  <p:cSld name="38_Title and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and Content">
  <p:cSld name="37_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and Content">
  <p:cSld name="36_Title and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and Content">
  <p:cSld name="34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and Content">
  <p:cSld name="30_Title and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Title and Content">
  <p:cSld name="54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>
  <p:cSld name="24_Title and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Title and Content">
  <p:cSld name="53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Title and Content">
  <p:cSld name="52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4" name="Google Shape;364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6" name="Google Shape;366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and Content">
  <p:cSld name="51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2" name="Google Shape;382;p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3" name="Google Shape;38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0" name="Google Shape;39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Phần 2-Chủ đề A-Bài 1-Nội dung">
  <p:cSld name="4-Phần 2-Chủ đề A-Bài 1-Nội dung">
    <p:bg>
      <p:bgPr>
        <a:solidFill>
          <a:schemeClr val="dk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p77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7"/>
          <p:cNvSpPr txBox="1"/>
          <p:nvPr/>
        </p:nvSpPr>
        <p:spPr>
          <a:xfrm>
            <a:off x="510141" y="161843"/>
            <a:ext cx="65407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Chủ đề A. Các tính năng phổ biến trong phần mềm ứng dụng</a:t>
            </a:r>
            <a:endParaRPr/>
          </a:p>
        </p:txBody>
      </p:sp>
      <p:sp>
        <p:nvSpPr>
          <p:cNvPr id="411" name="Google Shape;411;p77"/>
          <p:cNvSpPr txBox="1"/>
          <p:nvPr/>
        </p:nvSpPr>
        <p:spPr>
          <a:xfrm>
            <a:off x="7286626" y="190254"/>
            <a:ext cx="39745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1. Các tính năng mà ai cũng phải biết</a:t>
            </a:r>
            <a:endParaRPr/>
          </a:p>
        </p:txBody>
      </p:sp>
      <p:sp>
        <p:nvSpPr>
          <p:cNvPr id="412" name="Google Shape;412;p77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49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1pPr>
            <a:lvl2pPr marL="914400" lvl="1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3pPr>
            <a:lvl4pPr marL="1828800" lvl="3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4pPr>
            <a:lvl5pPr marL="2286000" lvl="4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3" name="Google Shape;413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5017926"/>
            <a:ext cx="1428751" cy="14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7391" y="5472608"/>
            <a:ext cx="1447800" cy="95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0651" y="5937587"/>
            <a:ext cx="1905000" cy="8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1112" y="5956571"/>
            <a:ext cx="1909779" cy="85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3827" y="5937587"/>
            <a:ext cx="1909779" cy="85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and Content">
  <p:cSld name="50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and Content">
  <p:cSld name="49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and Content">
  <p:cSld name="48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167841" y="52233"/>
            <a:ext cx="1075713" cy="975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" y="3"/>
            <a:ext cx="12161838" cy="684322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"/>
          <p:cNvSpPr/>
          <p:nvPr/>
        </p:nvSpPr>
        <p:spPr>
          <a:xfrm>
            <a:off x="551680" y="1635511"/>
            <a:ext cx="11106053" cy="8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Chào mừng các con đến với môn Tin học</a:t>
            </a:r>
            <a:endParaRPr sz="4800" b="0" i="0" u="none" strike="noStrike" cap="none">
              <a:solidFill>
                <a:srgbClr val="FF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4" name="Google Shape;424;p1"/>
          <p:cNvSpPr/>
          <p:nvPr/>
        </p:nvSpPr>
        <p:spPr>
          <a:xfrm>
            <a:off x="3377538" y="2885573"/>
            <a:ext cx="5340045" cy="92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7300"/>
                </a:solidFill>
                <a:latin typeface="Times"/>
                <a:ea typeface="Times"/>
                <a:cs typeface="Times"/>
                <a:sym typeface="Times"/>
              </a:rPr>
              <a:t>LỚP 4 – TUẦN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1877" y="0"/>
            <a:ext cx="12278795" cy="694306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10"/>
          <p:cNvSpPr txBox="1">
            <a:spLocks noGrp="1"/>
          </p:cNvSpPr>
          <p:nvPr>
            <p:ph type="title"/>
          </p:nvPr>
        </p:nvSpPr>
        <p:spPr>
          <a:xfrm>
            <a:off x="795887" y="143916"/>
            <a:ext cx="10483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Định hướng, kết nối bài học tiếp theo: </a:t>
            </a:r>
            <a:endParaRPr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0"/>
          <p:cNvSpPr>
            <a:spLocks noGrp="1"/>
          </p:cNvSpPr>
          <p:nvPr>
            <p:ph type="body" idx="1"/>
          </p:nvPr>
        </p:nvSpPr>
        <p:spPr>
          <a:xfrm>
            <a:off x="1683939" y="1469479"/>
            <a:ext cx="8707162" cy="4867823"/>
          </a:xfrm>
          <a:prstGeom prst="roundRect">
            <a:avLst>
              <a:gd name="adj" fmla="val 16667"/>
            </a:avLst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 Đọc và thực hành lại thao tác khởi động và thoát khỏi chương trình đã được hướng dẫn trong video.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Đọc nội dung phần 2 - Quan sát màn hình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b) Microsoft Excel 2010 </a:t>
            </a:r>
            <a:r>
              <a:rPr lang="en-US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(trang 11)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c) Microsoft Power Point 2010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(trang 12)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Sau đó trả lời câu hỏi: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SzPts val="2800"/>
              <a:buNone/>
            </a:pPr>
            <a:r>
              <a:rPr lang="en-US" b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“Bố cục Màn</a:t>
            </a:r>
            <a:r>
              <a:rPr lang="en-US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Microsoft Excel 2010 và Microsoft Power Point 2010 có gì giống và khác với màn hình Microsoft Word 2010?”</a:t>
            </a:r>
            <a:endParaRPr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2"/>
          <p:cNvPicPr preferRelativeResize="0"/>
          <p:nvPr/>
        </p:nvPicPr>
        <p:blipFill rotWithShape="1">
          <a:blip r:embed="rId3">
            <a:alphaModFix/>
          </a:blip>
          <a:srcRect l="19655" t="6838" r="19311" b="6838"/>
          <a:stretch/>
        </p:blipFill>
        <p:spPr>
          <a:xfrm>
            <a:off x="4626447" y="1301955"/>
            <a:ext cx="2756533" cy="389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5053" y="1182457"/>
            <a:ext cx="2935942" cy="177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"/>
          <p:cNvPicPr preferRelativeResize="0"/>
          <p:nvPr/>
        </p:nvPicPr>
        <p:blipFill rotWithShape="1">
          <a:blip r:embed="rId5">
            <a:alphaModFix/>
          </a:blip>
          <a:srcRect t="16406" b="17383"/>
          <a:stretch/>
        </p:blipFill>
        <p:spPr>
          <a:xfrm>
            <a:off x="8454980" y="3185538"/>
            <a:ext cx="2604459" cy="172443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"/>
          <p:cNvSpPr txBox="1"/>
          <p:nvPr/>
        </p:nvSpPr>
        <p:spPr>
          <a:xfrm>
            <a:off x="2794169" y="284105"/>
            <a:ext cx="6621933" cy="70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DÙNG CẦN CHUẨN BỊ </a:t>
            </a:r>
            <a:endParaRPr dirty="0"/>
          </a:p>
        </p:txBody>
      </p:sp>
      <p:sp>
        <p:nvSpPr>
          <p:cNvPr id="433" name="Google Shape;433;p2"/>
          <p:cNvSpPr txBox="1"/>
          <p:nvPr/>
        </p:nvSpPr>
        <p:spPr>
          <a:xfrm>
            <a:off x="872569" y="5373016"/>
            <a:ext cx="3150158" cy="46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4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 TIN HỌC LỚP 4</a:t>
            </a:r>
            <a:endParaRPr dirty="0"/>
          </a:p>
        </p:txBody>
      </p:sp>
      <p:sp>
        <p:nvSpPr>
          <p:cNvPr id="434" name="Google Shape;434;p2"/>
          <p:cNvSpPr txBox="1"/>
          <p:nvPr/>
        </p:nvSpPr>
        <p:spPr>
          <a:xfrm>
            <a:off x="4653455" y="5405622"/>
            <a:ext cx="2903359" cy="46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4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 GHI BÀI + BÚT</a:t>
            </a:r>
            <a:endParaRPr sz="2394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2"/>
          <p:cNvSpPr txBox="1"/>
          <p:nvPr/>
        </p:nvSpPr>
        <p:spPr>
          <a:xfrm>
            <a:off x="7891775" y="5405622"/>
            <a:ext cx="3990603" cy="82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4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 TÍNH ĐỂ BÀN HOẶC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4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 XÁCH TAY (NẾU CÓ)</a:t>
            </a:r>
            <a:endParaRPr/>
          </a:p>
        </p:txBody>
      </p:sp>
      <p:pic>
        <p:nvPicPr>
          <p:cNvPr id="436" name="Google Shape;436;p2" descr="POINSET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3599" y="5392236"/>
            <a:ext cx="1402979" cy="138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" descr="POINSET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10427314" y="-63309"/>
            <a:ext cx="1686296" cy="181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0926" y="1301953"/>
            <a:ext cx="2893444" cy="392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77725" y="1686296"/>
            <a:ext cx="5777255" cy="30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"/>
          <p:cNvSpPr/>
          <p:nvPr/>
        </p:nvSpPr>
        <p:spPr>
          <a:xfrm>
            <a:off x="-30129" y="-25103"/>
            <a:ext cx="12230101" cy="68580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5206494" y="2596898"/>
            <a:ext cx="6934527" cy="4286207"/>
            <a:chOff x="6143732" y="3364655"/>
            <a:chExt cx="5951502" cy="3513925"/>
          </a:xfrm>
        </p:grpSpPr>
        <p:sp>
          <p:nvSpPr>
            <p:cNvPr id="446" name="Google Shape;446;p3"/>
            <p:cNvSpPr/>
            <p:nvPr/>
          </p:nvSpPr>
          <p:spPr>
            <a:xfrm>
              <a:off x="8405487" y="3364655"/>
              <a:ext cx="3248732" cy="3493345"/>
            </a:xfrm>
            <a:custGeom>
              <a:avLst/>
              <a:gdLst/>
              <a:ahLst/>
              <a:cxnLst/>
              <a:rect l="l" t="t" r="r" b="b"/>
              <a:pathLst>
                <a:path w="3248732" h="3493345" extrusionOk="0">
                  <a:moveTo>
                    <a:pt x="2948140" y="930"/>
                  </a:moveTo>
                  <a:cubicBezTo>
                    <a:pt x="3010644" y="5660"/>
                    <a:pt x="3072453" y="28463"/>
                    <a:pt x="3125296" y="70302"/>
                  </a:cubicBezTo>
                  <a:cubicBezTo>
                    <a:pt x="3266210" y="181871"/>
                    <a:pt x="3289998" y="386549"/>
                    <a:pt x="3178429" y="527462"/>
                  </a:cubicBezTo>
                  <a:lnTo>
                    <a:pt x="830182" y="3493345"/>
                  </a:lnTo>
                  <a:lnTo>
                    <a:pt x="0" y="3493345"/>
                  </a:lnTo>
                  <a:lnTo>
                    <a:pt x="2668136" y="123436"/>
                  </a:lnTo>
                  <a:cubicBezTo>
                    <a:pt x="2737867" y="35364"/>
                    <a:pt x="2843967" y="-6955"/>
                    <a:pt x="2948140" y="93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7084333" y="3935909"/>
              <a:ext cx="3003128" cy="2922091"/>
            </a:xfrm>
            <a:custGeom>
              <a:avLst/>
              <a:gdLst/>
              <a:ahLst/>
              <a:cxnLst/>
              <a:rect l="l" t="t" r="r" b="b"/>
              <a:pathLst>
                <a:path w="3003128" h="2922091" extrusionOk="0">
                  <a:moveTo>
                    <a:pt x="2573868" y="1329"/>
                  </a:moveTo>
                  <a:cubicBezTo>
                    <a:pt x="2663127" y="8084"/>
                    <a:pt x="2751392" y="40649"/>
                    <a:pt x="2826855" y="100397"/>
                  </a:cubicBezTo>
                  <a:cubicBezTo>
                    <a:pt x="3028086" y="259723"/>
                    <a:pt x="3062057" y="552011"/>
                    <a:pt x="2902732" y="753242"/>
                  </a:cubicBezTo>
                  <a:lnTo>
                    <a:pt x="1185539" y="2922091"/>
                  </a:lnTo>
                  <a:lnTo>
                    <a:pt x="0" y="2922091"/>
                  </a:lnTo>
                  <a:lnTo>
                    <a:pt x="2174009" y="176274"/>
                  </a:lnTo>
                  <a:cubicBezTo>
                    <a:pt x="2273587" y="50503"/>
                    <a:pt x="2425105" y="-9929"/>
                    <a:pt x="2573868" y="132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9299902" y="4271272"/>
              <a:ext cx="2795332" cy="2607308"/>
            </a:xfrm>
            <a:custGeom>
              <a:avLst/>
              <a:gdLst/>
              <a:ahLst/>
              <a:cxnLst/>
              <a:rect l="l" t="t" r="r" b="b"/>
              <a:pathLst>
                <a:path w="2795332" h="2607308" extrusionOk="0">
                  <a:moveTo>
                    <a:pt x="2340280" y="1409"/>
                  </a:moveTo>
                  <a:cubicBezTo>
                    <a:pt x="2434901" y="8570"/>
                    <a:pt x="2528471" y="43091"/>
                    <a:pt x="2608467" y="106428"/>
                  </a:cubicBezTo>
                  <a:cubicBezTo>
                    <a:pt x="2821789" y="275326"/>
                    <a:pt x="2857802" y="585179"/>
                    <a:pt x="2688904" y="798501"/>
                  </a:cubicBezTo>
                  <a:lnTo>
                    <a:pt x="1256774" y="2607308"/>
                  </a:lnTo>
                  <a:lnTo>
                    <a:pt x="0" y="2607308"/>
                  </a:lnTo>
                  <a:lnTo>
                    <a:pt x="1916395" y="186864"/>
                  </a:lnTo>
                  <a:cubicBezTo>
                    <a:pt x="2021957" y="53539"/>
                    <a:pt x="2182578" y="-10527"/>
                    <a:pt x="2340280" y="140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6143732" y="4388382"/>
              <a:ext cx="2442165" cy="2469618"/>
            </a:xfrm>
            <a:custGeom>
              <a:avLst/>
              <a:gdLst/>
              <a:ahLst/>
              <a:cxnLst/>
              <a:rect l="l" t="t" r="r" b="b"/>
              <a:pathLst>
                <a:path w="2442165" h="2469618" extrusionOk="0">
                  <a:moveTo>
                    <a:pt x="2139101" y="938"/>
                  </a:moveTo>
                  <a:cubicBezTo>
                    <a:pt x="2202119" y="5707"/>
                    <a:pt x="2264437" y="28698"/>
                    <a:pt x="2317713" y="70881"/>
                  </a:cubicBezTo>
                  <a:cubicBezTo>
                    <a:pt x="2459786" y="183367"/>
                    <a:pt x="2483770" y="389729"/>
                    <a:pt x="2371285" y="531802"/>
                  </a:cubicBezTo>
                  <a:lnTo>
                    <a:pt x="837011" y="2469618"/>
                  </a:lnTo>
                  <a:lnTo>
                    <a:pt x="0" y="2469618"/>
                  </a:lnTo>
                  <a:lnTo>
                    <a:pt x="1856794" y="124452"/>
                  </a:lnTo>
                  <a:cubicBezTo>
                    <a:pt x="1927098" y="35656"/>
                    <a:pt x="2034072" y="-7011"/>
                    <a:pt x="2139101" y="938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0697568" y="5806858"/>
              <a:ext cx="1240649" cy="1051142"/>
            </a:xfrm>
            <a:custGeom>
              <a:avLst/>
              <a:gdLst/>
              <a:ahLst/>
              <a:cxnLst/>
              <a:rect l="l" t="t" r="r" b="b"/>
              <a:pathLst>
                <a:path w="1240649" h="1051142" extrusionOk="0">
                  <a:moveTo>
                    <a:pt x="986411" y="787"/>
                  </a:moveTo>
                  <a:cubicBezTo>
                    <a:pt x="1039276" y="4789"/>
                    <a:pt x="1091554" y="24077"/>
                    <a:pt x="1136247" y="59463"/>
                  </a:cubicBezTo>
                  <a:cubicBezTo>
                    <a:pt x="1255432" y="153826"/>
                    <a:pt x="1275551" y="326942"/>
                    <a:pt x="1181188" y="446127"/>
                  </a:cubicBezTo>
                  <a:lnTo>
                    <a:pt x="702165" y="1051142"/>
                  </a:lnTo>
                  <a:lnTo>
                    <a:pt x="0" y="1051142"/>
                  </a:lnTo>
                  <a:lnTo>
                    <a:pt x="749583" y="104403"/>
                  </a:lnTo>
                  <a:cubicBezTo>
                    <a:pt x="808562" y="29912"/>
                    <a:pt x="898302" y="-5881"/>
                    <a:pt x="986411" y="787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3"/>
          <p:cNvSpPr/>
          <p:nvPr/>
        </p:nvSpPr>
        <p:spPr>
          <a:xfrm>
            <a:off x="112001" y="1403157"/>
            <a:ext cx="109130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KHỞI ĐỘNG - THOÁT KHỎI CHƯƠNG TRÌNH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850F2"/>
                </a:solidFill>
                <a:latin typeface="Calibri"/>
                <a:ea typeface="Calibri"/>
                <a:cs typeface="Calibri"/>
                <a:sym typeface="Calibri"/>
              </a:rPr>
              <a:t>QUAN SÁT MÀN HÌNH: MICROSOFT WORD 2010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850F2"/>
                </a:solidFill>
                <a:latin typeface="Calibri"/>
                <a:ea typeface="Calibri"/>
                <a:cs typeface="Calibri"/>
                <a:sym typeface="Calibri"/>
              </a:rPr>
              <a:t>(SGK tr.8, 9, 10)</a:t>
            </a:r>
            <a:endParaRPr/>
          </a:p>
        </p:txBody>
      </p:sp>
      <p:grpSp>
        <p:nvGrpSpPr>
          <p:cNvPr id="452" name="Google Shape;452;p3"/>
          <p:cNvGrpSpPr/>
          <p:nvPr/>
        </p:nvGrpSpPr>
        <p:grpSpPr>
          <a:xfrm>
            <a:off x="-184086" y="-25103"/>
            <a:ext cx="4180260" cy="1412090"/>
            <a:chOff x="-184086" y="-25103"/>
            <a:chExt cx="4180260" cy="1412090"/>
          </a:xfrm>
        </p:grpSpPr>
        <p:sp>
          <p:nvSpPr>
            <p:cNvPr id="453" name="Google Shape;453;p3"/>
            <p:cNvSpPr/>
            <p:nvPr/>
          </p:nvSpPr>
          <p:spPr>
            <a:xfrm>
              <a:off x="1906044" y="-25103"/>
              <a:ext cx="2090130" cy="1395922"/>
            </a:xfrm>
            <a:custGeom>
              <a:avLst/>
              <a:gdLst/>
              <a:ahLst/>
              <a:cxnLst/>
              <a:rect l="l" t="t" r="r" b="b"/>
              <a:pathLst>
                <a:path w="2090130" h="1395922" extrusionOk="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745929" y="-17019"/>
              <a:ext cx="2090130" cy="1395922"/>
            </a:xfrm>
            <a:custGeom>
              <a:avLst/>
              <a:gdLst/>
              <a:ahLst/>
              <a:cxnLst/>
              <a:rect l="l" t="t" r="r" b="b"/>
              <a:pathLst>
                <a:path w="2090130" h="1395922" extrusionOk="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-184086" y="-8935"/>
              <a:ext cx="2090130" cy="1395922"/>
            </a:xfrm>
            <a:custGeom>
              <a:avLst/>
              <a:gdLst/>
              <a:ahLst/>
              <a:cxnLst/>
              <a:rect l="l" t="t" r="r" b="b"/>
              <a:pathLst>
                <a:path w="2090130" h="1395922" extrusionOk="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"/>
          <p:cNvSpPr/>
          <p:nvPr/>
        </p:nvSpPr>
        <p:spPr>
          <a:xfrm>
            <a:off x="7502058" y="4829225"/>
            <a:ext cx="4728042" cy="2380413"/>
          </a:xfrm>
          <a:custGeom>
            <a:avLst/>
            <a:gdLst/>
            <a:ahLst/>
            <a:cxnLst/>
            <a:rect l="l" t="t" r="r" b="b"/>
            <a:pathLst>
              <a:path w="4728042" h="2380413" extrusionOk="0">
                <a:moveTo>
                  <a:pt x="4442975" y="1846339"/>
                </a:moveTo>
                <a:cubicBezTo>
                  <a:pt x="4470821" y="1848374"/>
                  <a:pt x="4498357" y="1858182"/>
                  <a:pt x="4521898" y="1876174"/>
                </a:cubicBezTo>
                <a:cubicBezTo>
                  <a:pt x="4584677" y="1924155"/>
                  <a:pt x="4595274" y="2012179"/>
                  <a:pt x="4545570" y="2072781"/>
                </a:cubicBezTo>
                <a:lnTo>
                  <a:pt x="4293255" y="2380413"/>
                </a:lnTo>
                <a:lnTo>
                  <a:pt x="3923404" y="2380413"/>
                </a:lnTo>
                <a:lnTo>
                  <a:pt x="4318231" y="1899025"/>
                </a:lnTo>
                <a:cubicBezTo>
                  <a:pt x="4349297" y="1861149"/>
                  <a:pt x="4396566" y="1842949"/>
                  <a:pt x="4442975" y="1846339"/>
                </a:cubicBezTo>
                <a:close/>
                <a:moveTo>
                  <a:pt x="4471317" y="1015093"/>
                </a:moveTo>
                <a:cubicBezTo>
                  <a:pt x="4524699" y="1018615"/>
                  <a:pt x="4577488" y="1035591"/>
                  <a:pt x="4622619" y="1066737"/>
                </a:cubicBezTo>
                <a:cubicBezTo>
                  <a:pt x="4742968" y="1149793"/>
                  <a:pt x="4763286" y="1302165"/>
                  <a:pt x="4667999" y="1407068"/>
                </a:cubicBezTo>
                <a:lnTo>
                  <a:pt x="3860039" y="2296559"/>
                </a:lnTo>
                <a:lnTo>
                  <a:pt x="3151009" y="2296559"/>
                </a:lnTo>
                <a:lnTo>
                  <a:pt x="4232175" y="1106292"/>
                </a:lnTo>
                <a:cubicBezTo>
                  <a:pt x="4291730" y="1040728"/>
                  <a:pt x="4382347" y="1009224"/>
                  <a:pt x="4471317" y="1015093"/>
                </a:cubicBezTo>
                <a:close/>
                <a:moveTo>
                  <a:pt x="2180355" y="425652"/>
                </a:moveTo>
                <a:cubicBezTo>
                  <a:pt x="2244588" y="429228"/>
                  <a:pt x="2308108" y="446464"/>
                  <a:pt x="2362412" y="478088"/>
                </a:cubicBezTo>
                <a:cubicBezTo>
                  <a:pt x="2507225" y="562417"/>
                  <a:pt x="2531672" y="717124"/>
                  <a:pt x="2417017" y="823634"/>
                </a:cubicBezTo>
                <a:lnTo>
                  <a:pt x="853154" y="2276388"/>
                </a:lnTo>
                <a:lnTo>
                  <a:pt x="0" y="2276388"/>
                </a:lnTo>
                <a:lnTo>
                  <a:pt x="1892604" y="518249"/>
                </a:lnTo>
                <a:cubicBezTo>
                  <a:pt x="1964264" y="451680"/>
                  <a:pt x="2073301" y="419693"/>
                  <a:pt x="2180355" y="425652"/>
                </a:cubicBezTo>
                <a:close/>
                <a:moveTo>
                  <a:pt x="4468194" y="160393"/>
                </a:moveTo>
                <a:cubicBezTo>
                  <a:pt x="4511580" y="163312"/>
                  <a:pt x="4554484" y="177385"/>
                  <a:pt x="4591164" y="203207"/>
                </a:cubicBezTo>
                <a:cubicBezTo>
                  <a:pt x="4688978" y="272065"/>
                  <a:pt x="4705490" y="398387"/>
                  <a:pt x="4628046" y="485355"/>
                </a:cubicBezTo>
                <a:lnTo>
                  <a:pt x="2998041" y="2315823"/>
                </a:lnTo>
                <a:lnTo>
                  <a:pt x="2421781" y="2315823"/>
                </a:lnTo>
                <a:lnTo>
                  <a:pt x="4273833" y="236000"/>
                </a:lnTo>
                <a:cubicBezTo>
                  <a:pt x="4322236" y="181645"/>
                  <a:pt x="4395884" y="155526"/>
                  <a:pt x="4468194" y="160393"/>
                </a:cubicBezTo>
                <a:close/>
                <a:moveTo>
                  <a:pt x="3627320" y="1039"/>
                </a:moveTo>
                <a:cubicBezTo>
                  <a:pt x="3715024" y="6324"/>
                  <a:pt x="3801752" y="31800"/>
                  <a:pt x="3875900" y="78542"/>
                </a:cubicBezTo>
                <a:cubicBezTo>
                  <a:pt x="4073625" y="203185"/>
                  <a:pt x="4107004" y="431848"/>
                  <a:pt x="3950455" y="589274"/>
                </a:cubicBezTo>
                <a:lnTo>
                  <a:pt x="2263177" y="2286000"/>
                </a:lnTo>
                <a:lnTo>
                  <a:pt x="1098291" y="2286000"/>
                </a:lnTo>
                <a:lnTo>
                  <a:pt x="3234427" y="137902"/>
                </a:lnTo>
                <a:cubicBezTo>
                  <a:pt x="3332270" y="39509"/>
                  <a:pt x="3481149" y="-7768"/>
                  <a:pt x="3627320" y="1039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227" t="-2439" r="-1226" b="243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"/>
          <p:cNvSpPr/>
          <p:nvPr/>
        </p:nvSpPr>
        <p:spPr>
          <a:xfrm>
            <a:off x="1300641" y="-484467"/>
            <a:ext cx="2090130" cy="1395922"/>
          </a:xfrm>
          <a:custGeom>
            <a:avLst/>
            <a:gdLst/>
            <a:ahLst/>
            <a:cxnLst/>
            <a:rect l="l" t="t" r="r" b="b"/>
            <a:pathLst>
              <a:path w="2090130" h="1395922" extrusionOk="0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629C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"/>
          <p:cNvSpPr/>
          <p:nvPr/>
        </p:nvSpPr>
        <p:spPr>
          <a:xfrm>
            <a:off x="2999088" y="-484467"/>
            <a:ext cx="2090130" cy="1395922"/>
          </a:xfrm>
          <a:custGeom>
            <a:avLst/>
            <a:gdLst/>
            <a:ahLst/>
            <a:cxnLst/>
            <a:rect l="l" t="t" r="r" b="b"/>
            <a:pathLst>
              <a:path w="2090130" h="1395922" extrusionOk="0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B9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4"/>
          <p:cNvGrpSpPr/>
          <p:nvPr/>
        </p:nvGrpSpPr>
        <p:grpSpPr>
          <a:xfrm>
            <a:off x="2148075" y="1051238"/>
            <a:ext cx="7678096" cy="967674"/>
            <a:chOff x="466226" y="1376771"/>
            <a:chExt cx="7991092" cy="914400"/>
          </a:xfrm>
        </p:grpSpPr>
        <p:sp>
          <p:nvSpPr>
            <p:cNvPr id="464" name="Google Shape;464;p4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328526" y="1376771"/>
              <a:ext cx="7128792" cy="9144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Biết các ứng dụng chủ chốt là gì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4"/>
          <p:cNvGrpSpPr/>
          <p:nvPr/>
        </p:nvGrpSpPr>
        <p:grpSpPr>
          <a:xfrm>
            <a:off x="-797612" y="1701454"/>
            <a:ext cx="2741816" cy="3127771"/>
            <a:chOff x="-797612" y="1701452"/>
            <a:chExt cx="2741816" cy="3127771"/>
          </a:xfrm>
        </p:grpSpPr>
        <p:sp>
          <p:nvSpPr>
            <p:cNvPr id="467" name="Google Shape;467;p4"/>
            <p:cNvSpPr/>
            <p:nvPr/>
          </p:nvSpPr>
          <p:spPr>
            <a:xfrm>
              <a:off x="-797612" y="1701452"/>
              <a:ext cx="2741816" cy="3127771"/>
            </a:xfrm>
            <a:prstGeom prst="arc">
              <a:avLst>
                <a:gd name="adj1" fmla="val 17988621"/>
                <a:gd name="adj2" fmla="val 3210799"/>
              </a:avLst>
            </a:prstGeom>
            <a:noFill/>
            <a:ln w="57150" cap="flat" cmpd="sng">
              <a:solidFill>
                <a:srgbClr val="0850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6645" y="2327815"/>
              <a:ext cx="175721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0850F2"/>
                  </a:solidFill>
                  <a:latin typeface="Arial"/>
                  <a:ea typeface="Arial"/>
                  <a:cs typeface="Arial"/>
                  <a:sym typeface="Arial"/>
                </a:rPr>
                <a:t>MỤC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0850F2"/>
                  </a:solidFill>
                  <a:latin typeface="Arial"/>
                  <a:ea typeface="Arial"/>
                  <a:cs typeface="Arial"/>
                  <a:sym typeface="Arial"/>
                </a:rPr>
                <a:t>TIÊU</a:t>
              </a:r>
              <a:endParaRPr/>
            </a:p>
          </p:txBody>
        </p:sp>
      </p:grpSp>
      <p:grpSp>
        <p:nvGrpSpPr>
          <p:cNvPr id="469" name="Google Shape;469;p4"/>
          <p:cNvGrpSpPr/>
          <p:nvPr/>
        </p:nvGrpSpPr>
        <p:grpSpPr>
          <a:xfrm>
            <a:off x="2148075" y="2251834"/>
            <a:ext cx="7678096" cy="967674"/>
            <a:chOff x="466226" y="1376773"/>
            <a:chExt cx="7725605" cy="914400"/>
          </a:xfrm>
        </p:grpSpPr>
        <p:sp>
          <p:nvSpPr>
            <p:cNvPr id="470" name="Google Shape;470;p4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299878" y="1376773"/>
              <a:ext cx="6891953" cy="9144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Biết cách và thao tác được việc khởi động một ứng dụng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4"/>
          <p:cNvGrpSpPr/>
          <p:nvPr/>
        </p:nvGrpSpPr>
        <p:grpSpPr>
          <a:xfrm>
            <a:off x="2148075" y="3413564"/>
            <a:ext cx="7678096" cy="1015895"/>
            <a:chOff x="466226" y="1376772"/>
            <a:chExt cx="7991092" cy="914400"/>
          </a:xfrm>
        </p:grpSpPr>
        <p:sp>
          <p:nvSpPr>
            <p:cNvPr id="473" name="Google Shape;473;p4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solidFill>
              <a:srgbClr val="0850F2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328526" y="1376772"/>
              <a:ext cx="7128792" cy="914400"/>
            </a:xfrm>
            <a:prstGeom prst="roundRect">
              <a:avLst>
                <a:gd name="adj" fmla="val 16667"/>
              </a:avLst>
            </a:prstGeom>
            <a:solidFill>
              <a:srgbClr val="0850F2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Biết cách và thao tác được việc thoát khỏi một ứng dụng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4"/>
          <p:cNvGrpSpPr/>
          <p:nvPr/>
        </p:nvGrpSpPr>
        <p:grpSpPr>
          <a:xfrm>
            <a:off x="2165009" y="4551313"/>
            <a:ext cx="7678096" cy="1015895"/>
            <a:chOff x="466226" y="1376772"/>
            <a:chExt cx="7991092" cy="914400"/>
          </a:xfrm>
        </p:grpSpPr>
        <p:sp>
          <p:nvSpPr>
            <p:cNvPr id="476" name="Google Shape;476;p4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328526" y="1376772"/>
              <a:ext cx="7128792" cy="9144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các thành phần trên màn hình Word 2010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5"/>
          <p:cNvGrpSpPr/>
          <p:nvPr/>
        </p:nvGrpSpPr>
        <p:grpSpPr>
          <a:xfrm>
            <a:off x="1475691" y="2830904"/>
            <a:ext cx="3200400" cy="3200400"/>
            <a:chOff x="601033" y="2855912"/>
            <a:chExt cx="2041126" cy="2041126"/>
          </a:xfrm>
        </p:grpSpPr>
        <p:sp>
          <p:nvSpPr>
            <p:cNvPr id="483" name="Google Shape;483;p5"/>
            <p:cNvSpPr/>
            <p:nvPr/>
          </p:nvSpPr>
          <p:spPr>
            <a:xfrm>
              <a:off x="763241" y="3018120"/>
              <a:ext cx="1716710" cy="1716710"/>
            </a:xfrm>
            <a:prstGeom prst="donut">
              <a:avLst>
                <a:gd name="adj" fmla="val 7139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4" name="Google Shape;484;p5"/>
            <p:cNvGrpSpPr/>
            <p:nvPr/>
          </p:nvGrpSpPr>
          <p:grpSpPr>
            <a:xfrm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485" name="Google Shape;485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5"/>
            <p:cNvGrpSpPr/>
            <p:nvPr/>
          </p:nvGrpSpPr>
          <p:grpSpPr>
            <a:xfrm rot="5400000"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488" name="Google Shape;488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5"/>
            <p:cNvGrpSpPr/>
            <p:nvPr/>
          </p:nvGrpSpPr>
          <p:grpSpPr>
            <a:xfrm rot="1800000"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491" name="Google Shape;491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5"/>
            <p:cNvGrpSpPr/>
            <p:nvPr/>
          </p:nvGrpSpPr>
          <p:grpSpPr>
            <a:xfrm rot="3600000"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494" name="Google Shape;494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5"/>
            <p:cNvGrpSpPr/>
            <p:nvPr/>
          </p:nvGrpSpPr>
          <p:grpSpPr>
            <a:xfrm rot="7200000"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5"/>
            <p:cNvGrpSpPr/>
            <p:nvPr/>
          </p:nvGrpSpPr>
          <p:grpSpPr>
            <a:xfrm rot="9000000"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500" name="Google Shape;500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2" name="Google Shape;502;p5"/>
            <p:cNvSpPr/>
            <p:nvPr/>
          </p:nvSpPr>
          <p:spPr>
            <a:xfrm>
              <a:off x="915182" y="3175845"/>
              <a:ext cx="1408186" cy="140818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76200" cap="flat" cmpd="sng">
              <a:solidFill>
                <a:srgbClr val="637D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5"/>
          <p:cNvGrpSpPr/>
          <p:nvPr/>
        </p:nvGrpSpPr>
        <p:grpSpPr>
          <a:xfrm>
            <a:off x="7333035" y="2772013"/>
            <a:ext cx="3200400" cy="3200400"/>
            <a:chOff x="2955023" y="2855911"/>
            <a:chExt cx="2041126" cy="2041126"/>
          </a:xfrm>
        </p:grpSpPr>
        <p:sp>
          <p:nvSpPr>
            <p:cNvPr id="504" name="Google Shape;504;p5"/>
            <p:cNvSpPr/>
            <p:nvPr/>
          </p:nvSpPr>
          <p:spPr>
            <a:xfrm>
              <a:off x="3117231" y="3018119"/>
              <a:ext cx="1716710" cy="1716710"/>
            </a:xfrm>
            <a:prstGeom prst="donut">
              <a:avLst>
                <a:gd name="adj" fmla="val 7139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5" name="Google Shape;505;p5"/>
            <p:cNvGrpSpPr/>
            <p:nvPr/>
          </p:nvGrpSpPr>
          <p:grpSpPr>
            <a:xfrm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06" name="Google Shape;506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5"/>
            <p:cNvGrpSpPr/>
            <p:nvPr/>
          </p:nvGrpSpPr>
          <p:grpSpPr>
            <a:xfrm rot="54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09" name="Google Shape;509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5"/>
            <p:cNvGrpSpPr/>
            <p:nvPr/>
          </p:nvGrpSpPr>
          <p:grpSpPr>
            <a:xfrm rot="18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2" name="Google Shape;512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5"/>
            <p:cNvGrpSpPr/>
            <p:nvPr/>
          </p:nvGrpSpPr>
          <p:grpSpPr>
            <a:xfrm rot="36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5" name="Google Shape;515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5"/>
            <p:cNvGrpSpPr/>
            <p:nvPr/>
          </p:nvGrpSpPr>
          <p:grpSpPr>
            <a:xfrm rot="72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8" name="Google Shape;518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5"/>
            <p:cNvGrpSpPr/>
            <p:nvPr/>
          </p:nvGrpSpPr>
          <p:grpSpPr>
            <a:xfrm rot="90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21" name="Google Shape;521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5"/>
            <p:cNvSpPr/>
            <p:nvPr/>
          </p:nvSpPr>
          <p:spPr>
            <a:xfrm>
              <a:off x="3269172" y="3175844"/>
              <a:ext cx="1408186" cy="140818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7620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4414477" y="3161232"/>
            <a:ext cx="3200400" cy="3200400"/>
            <a:chOff x="5517577" y="2855912"/>
            <a:chExt cx="2041126" cy="2041126"/>
          </a:xfrm>
        </p:grpSpPr>
        <p:sp>
          <p:nvSpPr>
            <p:cNvPr id="525" name="Google Shape;525;p5"/>
            <p:cNvSpPr/>
            <p:nvPr/>
          </p:nvSpPr>
          <p:spPr>
            <a:xfrm>
              <a:off x="5679785" y="3018120"/>
              <a:ext cx="1716710" cy="1716710"/>
            </a:xfrm>
            <a:prstGeom prst="donut">
              <a:avLst>
                <a:gd name="adj" fmla="val 7139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6" name="Google Shape;526;p5"/>
            <p:cNvGrpSpPr/>
            <p:nvPr/>
          </p:nvGrpSpPr>
          <p:grpSpPr>
            <a:xfrm>
              <a:off x="6450620" y="2855912"/>
              <a:ext cx="175040" cy="2041126"/>
              <a:chOff x="8229799" y="2768458"/>
              <a:chExt cx="175040" cy="2041126"/>
            </a:xfrm>
          </p:grpSpPr>
          <p:sp>
            <p:nvSpPr>
              <p:cNvPr id="527" name="Google Shape;527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5"/>
            <p:cNvGrpSpPr/>
            <p:nvPr/>
          </p:nvGrpSpPr>
          <p:grpSpPr>
            <a:xfrm rot="5400000">
              <a:off x="6450620" y="2855912"/>
              <a:ext cx="175040" cy="2041126"/>
              <a:chOff x="8229799" y="2768458"/>
              <a:chExt cx="175040" cy="2041126"/>
            </a:xfrm>
          </p:grpSpPr>
          <p:sp>
            <p:nvSpPr>
              <p:cNvPr id="530" name="Google Shape;530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5"/>
            <p:cNvGrpSpPr/>
            <p:nvPr/>
          </p:nvGrpSpPr>
          <p:grpSpPr>
            <a:xfrm rot="1800000">
              <a:off x="6450620" y="2855912"/>
              <a:ext cx="175040" cy="2041126"/>
              <a:chOff x="8229799" y="2768458"/>
              <a:chExt cx="175040" cy="2041126"/>
            </a:xfrm>
          </p:grpSpPr>
          <p:sp>
            <p:nvSpPr>
              <p:cNvPr id="533" name="Google Shape;533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p5"/>
            <p:cNvGrpSpPr/>
            <p:nvPr/>
          </p:nvGrpSpPr>
          <p:grpSpPr>
            <a:xfrm rot="3600000">
              <a:off x="6450620" y="2855912"/>
              <a:ext cx="175040" cy="2041126"/>
              <a:chOff x="8229799" y="2768458"/>
              <a:chExt cx="175040" cy="2041126"/>
            </a:xfrm>
          </p:grpSpPr>
          <p:sp>
            <p:nvSpPr>
              <p:cNvPr id="536" name="Google Shape;536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8" name="Google Shape;538;p5"/>
            <p:cNvGrpSpPr/>
            <p:nvPr/>
          </p:nvGrpSpPr>
          <p:grpSpPr>
            <a:xfrm rot="7200000">
              <a:off x="6450619" y="2855912"/>
              <a:ext cx="175040" cy="2041126"/>
              <a:chOff x="8229799" y="2768458"/>
              <a:chExt cx="175040" cy="2041126"/>
            </a:xfrm>
          </p:grpSpPr>
          <p:sp>
            <p:nvSpPr>
              <p:cNvPr id="539" name="Google Shape;539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1" name="Google Shape;541;p5"/>
            <p:cNvSpPr/>
            <p:nvPr/>
          </p:nvSpPr>
          <p:spPr>
            <a:xfrm>
              <a:off x="5831726" y="3175845"/>
              <a:ext cx="1408186" cy="140818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762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2" name="Google Shape;542;p5"/>
            <p:cNvGrpSpPr/>
            <p:nvPr/>
          </p:nvGrpSpPr>
          <p:grpSpPr>
            <a:xfrm rot="9000000">
              <a:off x="6450619" y="2855912"/>
              <a:ext cx="175040" cy="2041126"/>
              <a:chOff x="8229799" y="2768458"/>
              <a:chExt cx="175040" cy="2041126"/>
            </a:xfrm>
          </p:grpSpPr>
          <p:sp>
            <p:nvSpPr>
              <p:cNvPr id="543" name="Google Shape;543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45" name="Google Shape;54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6445" y="1023310"/>
            <a:ext cx="3799968" cy="18361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6" name="Google Shape;546;p5"/>
          <p:cNvGrpSpPr/>
          <p:nvPr/>
        </p:nvGrpSpPr>
        <p:grpSpPr>
          <a:xfrm>
            <a:off x="1753769" y="134184"/>
            <a:ext cx="10265951" cy="723987"/>
            <a:chOff x="2706347" y="-57421"/>
            <a:chExt cx="9951349" cy="723987"/>
          </a:xfrm>
        </p:grpSpPr>
        <p:sp>
          <p:nvSpPr>
            <p:cNvPr id="547" name="Google Shape;547;p5"/>
            <p:cNvSpPr txBox="1"/>
            <p:nvPr/>
          </p:nvSpPr>
          <p:spPr>
            <a:xfrm>
              <a:off x="2706347" y="-57421"/>
              <a:ext cx="99513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1: Tìm hiểu các ứng dụng chủ chốt</a:t>
              </a: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6" dur="3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8" dur="3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0" dur="3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6"/>
          <p:cNvGrpSpPr/>
          <p:nvPr/>
        </p:nvGrpSpPr>
        <p:grpSpPr>
          <a:xfrm>
            <a:off x="2192082" y="121763"/>
            <a:ext cx="9429184" cy="723987"/>
            <a:chOff x="2706347" y="-57421"/>
            <a:chExt cx="9140223" cy="723987"/>
          </a:xfrm>
        </p:grpSpPr>
        <p:sp>
          <p:nvSpPr>
            <p:cNvPr id="555" name="Google Shape;555;p6"/>
            <p:cNvSpPr txBox="1"/>
            <p:nvPr/>
          </p:nvSpPr>
          <p:spPr>
            <a:xfrm>
              <a:off x="2706347" y="-57421"/>
              <a:ext cx="914022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2: Khởi động chương</a:t>
              </a: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trình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7" name="Google Shape;557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56" y="913173"/>
            <a:ext cx="8907353" cy="16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7358" y="2143539"/>
            <a:ext cx="5758167" cy="45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" descr="C:\Users\TOPICA\AppData\Local\Temp\SNAGHTMLc7d8f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603" y="2534921"/>
            <a:ext cx="5248275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7"/>
          <p:cNvGrpSpPr/>
          <p:nvPr/>
        </p:nvGrpSpPr>
        <p:grpSpPr>
          <a:xfrm>
            <a:off x="2143678" y="121763"/>
            <a:ext cx="9435596" cy="723987"/>
            <a:chOff x="2706347" y="-57421"/>
            <a:chExt cx="9146440" cy="723987"/>
          </a:xfrm>
        </p:grpSpPr>
        <p:sp>
          <p:nvSpPr>
            <p:cNvPr id="565" name="Google Shape;565;p7"/>
            <p:cNvSpPr txBox="1"/>
            <p:nvPr/>
          </p:nvSpPr>
          <p:spPr>
            <a:xfrm>
              <a:off x="2706347" y="-57421"/>
              <a:ext cx="91464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3: Thoát khỏi chương trình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7" name="Google Shape;567;p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278" y="889324"/>
            <a:ext cx="9593722" cy="169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8278" y="2657620"/>
            <a:ext cx="3044096" cy="266476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569" name="Google Shape;569;p7"/>
          <p:cNvGrpSpPr/>
          <p:nvPr/>
        </p:nvGrpSpPr>
        <p:grpSpPr>
          <a:xfrm>
            <a:off x="312936" y="1082272"/>
            <a:ext cx="1514717" cy="5569863"/>
            <a:chOff x="10154676" y="845750"/>
            <a:chExt cx="1514717" cy="5569863"/>
          </a:xfrm>
        </p:grpSpPr>
        <p:pic>
          <p:nvPicPr>
            <p:cNvPr id="570" name="Google Shape;57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54678" y="845750"/>
              <a:ext cx="1514715" cy="5569863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sp>
          <p:nvSpPr>
            <p:cNvPr id="571" name="Google Shape;571;p7"/>
            <p:cNvSpPr/>
            <p:nvPr/>
          </p:nvSpPr>
          <p:spPr>
            <a:xfrm>
              <a:off x="10154676" y="1136470"/>
              <a:ext cx="609118" cy="31350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10302915" y="6013158"/>
              <a:ext cx="609118" cy="31350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7"/>
          <p:cNvGrpSpPr/>
          <p:nvPr/>
        </p:nvGrpSpPr>
        <p:grpSpPr>
          <a:xfrm>
            <a:off x="6045155" y="2630324"/>
            <a:ext cx="5832780" cy="2414757"/>
            <a:chOff x="225121" y="3207393"/>
            <a:chExt cx="5832780" cy="2414757"/>
          </a:xfrm>
        </p:grpSpPr>
        <p:pic>
          <p:nvPicPr>
            <p:cNvPr id="574" name="Google Shape;574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25121" y="3207393"/>
              <a:ext cx="5832780" cy="2414757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sp>
          <p:nvSpPr>
            <p:cNvPr id="575" name="Google Shape;575;p7"/>
            <p:cNvSpPr txBox="1"/>
            <p:nvPr/>
          </p:nvSpPr>
          <p:spPr>
            <a:xfrm>
              <a:off x="1998617" y="4023360"/>
              <a:ext cx="6363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cxnSp>
          <p:nvCxnSpPr>
            <p:cNvPr id="576" name="Google Shape;576;p7"/>
            <p:cNvCxnSpPr/>
            <p:nvPr/>
          </p:nvCxnSpPr>
          <p:spPr>
            <a:xfrm rot="10800000" flipH="1">
              <a:off x="1645920" y="4572000"/>
              <a:ext cx="509451" cy="679270"/>
            </a:xfrm>
            <a:prstGeom prst="straightConnector1">
              <a:avLst/>
            </a:prstGeom>
            <a:noFill/>
            <a:ln w="5715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77" name="Google Shape;577;p7"/>
            <p:cNvCxnSpPr/>
            <p:nvPr/>
          </p:nvCxnSpPr>
          <p:spPr>
            <a:xfrm rot="10800000">
              <a:off x="2338251" y="3626447"/>
              <a:ext cx="0" cy="681583"/>
            </a:xfrm>
            <a:prstGeom prst="straightConnector1">
              <a:avLst/>
            </a:prstGeom>
            <a:noFill/>
            <a:ln w="5715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78" name="Google Shape;578;p7"/>
            <p:cNvCxnSpPr/>
            <p:nvPr/>
          </p:nvCxnSpPr>
          <p:spPr>
            <a:xfrm rot="10800000">
              <a:off x="2338251" y="4572000"/>
              <a:ext cx="1743016" cy="679270"/>
            </a:xfrm>
            <a:prstGeom prst="straightConnector1">
              <a:avLst/>
            </a:prstGeom>
            <a:noFill/>
            <a:ln w="5715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pic>
        <p:nvPicPr>
          <p:cNvPr id="579" name="Google Shape;57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3333" y="5233037"/>
            <a:ext cx="4824143" cy="156497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58" y="1044679"/>
            <a:ext cx="10907967" cy="581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9393" y="1149017"/>
            <a:ext cx="6296639" cy="520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" descr="Screen Clipp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011" y="1693425"/>
            <a:ext cx="2620399" cy="205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" descr="Screen Clipp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10" y="3920662"/>
            <a:ext cx="2493690" cy="214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" descr="Screen Clipp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01742" y="1705990"/>
            <a:ext cx="2421892" cy="221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" descr="Screen Clipp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01742" y="4144208"/>
            <a:ext cx="2590258" cy="2227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0" name="Google Shape;590;p8"/>
          <p:cNvGrpSpPr/>
          <p:nvPr/>
        </p:nvGrpSpPr>
        <p:grpSpPr>
          <a:xfrm>
            <a:off x="1364776" y="184028"/>
            <a:ext cx="10827223" cy="721414"/>
            <a:chOff x="1812300" y="4846"/>
            <a:chExt cx="9750159" cy="721414"/>
          </a:xfrm>
        </p:grpSpPr>
        <p:sp>
          <p:nvSpPr>
            <p:cNvPr id="591" name="Google Shape;591;p8"/>
            <p:cNvSpPr txBox="1"/>
            <p:nvPr/>
          </p:nvSpPr>
          <p:spPr>
            <a:xfrm>
              <a:off x="1812300" y="4846"/>
              <a:ext cx="97501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4: Quan sát màn hình: Microsoft Word 2010</a:t>
              </a: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"/>
          <p:cNvSpPr/>
          <p:nvPr/>
        </p:nvSpPr>
        <p:spPr>
          <a:xfrm>
            <a:off x="2862408" y="893697"/>
            <a:ext cx="8300799" cy="54000"/>
          </a:xfrm>
          <a:prstGeom prst="rect">
            <a:avLst/>
          </a:prstGeom>
          <a:gradFill>
            <a:gsLst>
              <a:gs pos="0">
                <a:srgbClr val="FFFFFF"/>
              </a:gs>
              <a:gs pos="17000">
                <a:srgbClr val="FFFFFF"/>
              </a:gs>
              <a:gs pos="100000">
                <a:srgbClr val="4472C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9"/>
          <p:cNvSpPr/>
          <p:nvPr/>
        </p:nvSpPr>
        <p:spPr>
          <a:xfrm>
            <a:off x="3034106" y="0"/>
            <a:ext cx="61237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 CẦN GHI NHỚ</a:t>
            </a:r>
            <a:endParaRPr sz="1100" dirty="0"/>
          </a:p>
        </p:txBody>
      </p:sp>
      <p:sp>
        <p:nvSpPr>
          <p:cNvPr id="600" name="Google Shape;600;p9"/>
          <p:cNvSpPr txBox="1"/>
          <p:nvPr/>
        </p:nvSpPr>
        <p:spPr>
          <a:xfrm>
            <a:off x="936430" y="934133"/>
            <a:ext cx="106227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Arial"/>
              <a:buChar char="•"/>
            </a:pP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bắt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chương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Microsoft Office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lựa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dirty="0"/>
          </a:p>
          <a:p>
            <a:pPr marL="914400" marR="0" lvl="1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nhấp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Start 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All programs 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Microsoft office,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chương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phù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hợp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600" dirty="0"/>
          </a:p>
          <a:p>
            <a:pPr marL="914400" marR="0" lvl="1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nhấp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đúp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tượng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shortcut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màn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nền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(desktop);</a:t>
            </a:r>
            <a:endParaRPr sz="1600" dirty="0"/>
          </a:p>
          <a:p>
            <a:pPr marL="914400" marR="0" lvl="1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nhấp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tượng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shortcut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tác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(taskbar).</a:t>
            </a:r>
            <a:endParaRPr sz="16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Arial"/>
              <a:buChar char="•"/>
            </a:pP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đóng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chương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Nhấp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File 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Exit;</a:t>
            </a:r>
            <a:endParaRPr sz="1600" dirty="0"/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nút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Close       ở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góc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bên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cửa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sổ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b="0" i="0" u="none" strike="noStrike" cap="none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nhấn</a:t>
            </a:r>
            <a:r>
              <a:rPr lang="en-US" sz="28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Alt + F4.</a:t>
            </a:r>
            <a:endParaRPr sz="2800" b="0" i="0" u="none" strike="noStrike" cap="none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0472" y="5307623"/>
            <a:ext cx="367175" cy="3235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262350-5CAE-4E53-B53F-3851B6D897C6}"/>
              </a:ext>
            </a:extLst>
          </p:cNvPr>
          <p:cNvGrpSpPr/>
          <p:nvPr/>
        </p:nvGrpSpPr>
        <p:grpSpPr>
          <a:xfrm>
            <a:off x="7506929" y="5831280"/>
            <a:ext cx="2825652" cy="812456"/>
            <a:chOff x="2036056" y="5060540"/>
            <a:chExt cx="7510048" cy="2212277"/>
          </a:xfrm>
        </p:grpSpPr>
        <p:grpSp>
          <p:nvGrpSpPr>
            <p:cNvPr id="7" name="Google Shape;482;p5">
              <a:extLst>
                <a:ext uri="{FF2B5EF4-FFF2-40B4-BE49-F238E27FC236}">
                  <a16:creationId xmlns:a16="http://schemas.microsoft.com/office/drawing/2014/main" id="{BD388831-7BEF-4BA6-9C8E-5BAF43E1F9BC}"/>
                </a:ext>
              </a:extLst>
            </p:cNvPr>
            <p:cNvGrpSpPr/>
            <p:nvPr/>
          </p:nvGrpSpPr>
          <p:grpSpPr>
            <a:xfrm>
              <a:off x="2036056" y="5119431"/>
              <a:ext cx="1652704" cy="1281484"/>
              <a:chOff x="601033" y="2855912"/>
              <a:chExt cx="2041126" cy="2041126"/>
            </a:xfrm>
          </p:grpSpPr>
          <p:sp>
            <p:nvSpPr>
              <p:cNvPr id="8" name="Google Shape;483;p5">
                <a:extLst>
                  <a:ext uri="{FF2B5EF4-FFF2-40B4-BE49-F238E27FC236}">
                    <a16:creationId xmlns:a16="http://schemas.microsoft.com/office/drawing/2014/main" id="{9BCAA561-8E11-4D86-AB33-41738B2C752A}"/>
                  </a:ext>
                </a:extLst>
              </p:cNvPr>
              <p:cNvSpPr/>
              <p:nvPr/>
            </p:nvSpPr>
            <p:spPr>
              <a:xfrm>
                <a:off x="763241" y="3018120"/>
                <a:ext cx="1716710" cy="1716710"/>
              </a:xfrm>
              <a:prstGeom prst="donut">
                <a:avLst>
                  <a:gd name="adj" fmla="val 7139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oogle Shape;484;p5">
                <a:extLst>
                  <a:ext uri="{FF2B5EF4-FFF2-40B4-BE49-F238E27FC236}">
                    <a16:creationId xmlns:a16="http://schemas.microsoft.com/office/drawing/2014/main" id="{85D7DE77-1F90-4FE3-BC9B-77247A715E65}"/>
                  </a:ext>
                </a:extLst>
              </p:cNvPr>
              <p:cNvGrpSpPr/>
              <p:nvPr/>
            </p:nvGrpSpPr>
            <p:grpSpPr>
              <a:xfrm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26" name="Google Shape;485;p5">
                  <a:extLst>
                    <a:ext uri="{FF2B5EF4-FFF2-40B4-BE49-F238E27FC236}">
                      <a16:creationId xmlns:a16="http://schemas.microsoft.com/office/drawing/2014/main" id="{7231ED6C-9371-4A3C-87EA-5B18417CDA90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486;p5">
                  <a:extLst>
                    <a:ext uri="{FF2B5EF4-FFF2-40B4-BE49-F238E27FC236}">
                      <a16:creationId xmlns:a16="http://schemas.microsoft.com/office/drawing/2014/main" id="{64AE9992-3B3F-4A21-8969-B4E70663CAFE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" name="Google Shape;487;p5">
                <a:extLst>
                  <a:ext uri="{FF2B5EF4-FFF2-40B4-BE49-F238E27FC236}">
                    <a16:creationId xmlns:a16="http://schemas.microsoft.com/office/drawing/2014/main" id="{DB9C765A-C454-4321-AEB5-D2566D38B44A}"/>
                  </a:ext>
                </a:extLst>
              </p:cNvPr>
              <p:cNvGrpSpPr/>
              <p:nvPr/>
            </p:nvGrpSpPr>
            <p:grpSpPr>
              <a:xfrm rot="5400000"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24" name="Google Shape;488;p5">
                  <a:extLst>
                    <a:ext uri="{FF2B5EF4-FFF2-40B4-BE49-F238E27FC236}">
                      <a16:creationId xmlns:a16="http://schemas.microsoft.com/office/drawing/2014/main" id="{3A5A62C7-9A07-44ED-B087-236BF7F5D656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489;p5">
                  <a:extLst>
                    <a:ext uri="{FF2B5EF4-FFF2-40B4-BE49-F238E27FC236}">
                      <a16:creationId xmlns:a16="http://schemas.microsoft.com/office/drawing/2014/main" id="{4777C88C-22EB-4729-A4F8-544BDB7A54C6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" name="Google Shape;490;p5">
                <a:extLst>
                  <a:ext uri="{FF2B5EF4-FFF2-40B4-BE49-F238E27FC236}">
                    <a16:creationId xmlns:a16="http://schemas.microsoft.com/office/drawing/2014/main" id="{103FEACE-4FAE-4C24-8CE8-21AA656AB88F}"/>
                  </a:ext>
                </a:extLst>
              </p:cNvPr>
              <p:cNvGrpSpPr/>
              <p:nvPr/>
            </p:nvGrpSpPr>
            <p:grpSpPr>
              <a:xfrm rot="1800000"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22" name="Google Shape;491;p5">
                  <a:extLst>
                    <a:ext uri="{FF2B5EF4-FFF2-40B4-BE49-F238E27FC236}">
                      <a16:creationId xmlns:a16="http://schemas.microsoft.com/office/drawing/2014/main" id="{51937F76-2CE7-4363-AD2E-3E314099FBD1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492;p5">
                  <a:extLst>
                    <a:ext uri="{FF2B5EF4-FFF2-40B4-BE49-F238E27FC236}">
                      <a16:creationId xmlns:a16="http://schemas.microsoft.com/office/drawing/2014/main" id="{BE80F774-5D90-4AE8-A152-DCB54A89717F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" name="Google Shape;493;p5">
                <a:extLst>
                  <a:ext uri="{FF2B5EF4-FFF2-40B4-BE49-F238E27FC236}">
                    <a16:creationId xmlns:a16="http://schemas.microsoft.com/office/drawing/2014/main" id="{53661E98-233F-4479-89DF-98D77095CE91}"/>
                  </a:ext>
                </a:extLst>
              </p:cNvPr>
              <p:cNvGrpSpPr/>
              <p:nvPr/>
            </p:nvGrpSpPr>
            <p:grpSpPr>
              <a:xfrm rot="3600000"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20" name="Google Shape;494;p5">
                  <a:extLst>
                    <a:ext uri="{FF2B5EF4-FFF2-40B4-BE49-F238E27FC236}">
                      <a16:creationId xmlns:a16="http://schemas.microsoft.com/office/drawing/2014/main" id="{83803009-2CD1-4549-ADBE-625A5A1602FF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495;p5">
                  <a:extLst>
                    <a:ext uri="{FF2B5EF4-FFF2-40B4-BE49-F238E27FC236}">
                      <a16:creationId xmlns:a16="http://schemas.microsoft.com/office/drawing/2014/main" id="{9392F009-EDF6-494D-8F91-5AA0F431C325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" name="Google Shape;496;p5">
                <a:extLst>
                  <a:ext uri="{FF2B5EF4-FFF2-40B4-BE49-F238E27FC236}">
                    <a16:creationId xmlns:a16="http://schemas.microsoft.com/office/drawing/2014/main" id="{93D7DB00-23EC-4BB3-884C-B695BD785D0B}"/>
                  </a:ext>
                </a:extLst>
              </p:cNvPr>
              <p:cNvGrpSpPr/>
              <p:nvPr/>
            </p:nvGrpSpPr>
            <p:grpSpPr>
              <a:xfrm rot="7200000"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18" name="Google Shape;497;p5">
                  <a:extLst>
                    <a:ext uri="{FF2B5EF4-FFF2-40B4-BE49-F238E27FC236}">
                      <a16:creationId xmlns:a16="http://schemas.microsoft.com/office/drawing/2014/main" id="{55675DD8-C572-4C0F-958F-58059FA29CBE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498;p5">
                  <a:extLst>
                    <a:ext uri="{FF2B5EF4-FFF2-40B4-BE49-F238E27FC236}">
                      <a16:creationId xmlns:a16="http://schemas.microsoft.com/office/drawing/2014/main" id="{123EECFE-EBAB-4009-9B2B-FF70362F791A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" name="Google Shape;499;p5">
                <a:extLst>
                  <a:ext uri="{FF2B5EF4-FFF2-40B4-BE49-F238E27FC236}">
                    <a16:creationId xmlns:a16="http://schemas.microsoft.com/office/drawing/2014/main" id="{C14B4A85-84D3-44D8-B8E5-C69D9F0E30C5}"/>
                  </a:ext>
                </a:extLst>
              </p:cNvPr>
              <p:cNvGrpSpPr/>
              <p:nvPr/>
            </p:nvGrpSpPr>
            <p:grpSpPr>
              <a:xfrm rot="9000000"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16" name="Google Shape;500;p5">
                  <a:extLst>
                    <a:ext uri="{FF2B5EF4-FFF2-40B4-BE49-F238E27FC236}">
                      <a16:creationId xmlns:a16="http://schemas.microsoft.com/office/drawing/2014/main" id="{FFB3C3D2-686C-40AB-8486-33AB56F54507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501;p5">
                  <a:extLst>
                    <a:ext uri="{FF2B5EF4-FFF2-40B4-BE49-F238E27FC236}">
                      <a16:creationId xmlns:a16="http://schemas.microsoft.com/office/drawing/2014/main" id="{58EF9041-24E8-4F10-8957-3E8C2FD1BAD6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502;p5">
                <a:extLst>
                  <a:ext uri="{FF2B5EF4-FFF2-40B4-BE49-F238E27FC236}">
                    <a16:creationId xmlns:a16="http://schemas.microsoft.com/office/drawing/2014/main" id="{973825F2-298B-4112-80B2-765C3E4D144B}"/>
                  </a:ext>
                </a:extLst>
              </p:cNvPr>
              <p:cNvSpPr/>
              <p:nvPr/>
            </p:nvSpPr>
            <p:spPr>
              <a:xfrm>
                <a:off x="915182" y="3175845"/>
                <a:ext cx="1408186" cy="1408186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637D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503;p5">
              <a:extLst>
                <a:ext uri="{FF2B5EF4-FFF2-40B4-BE49-F238E27FC236}">
                  <a16:creationId xmlns:a16="http://schemas.microsoft.com/office/drawing/2014/main" id="{10B9FC7E-77EB-4C50-B6D2-58034CDE5793}"/>
                </a:ext>
              </a:extLst>
            </p:cNvPr>
            <p:cNvGrpSpPr/>
            <p:nvPr/>
          </p:nvGrpSpPr>
          <p:grpSpPr>
            <a:xfrm>
              <a:off x="7893400" y="5060540"/>
              <a:ext cx="1652704" cy="1281484"/>
              <a:chOff x="2955023" y="2855911"/>
              <a:chExt cx="2041126" cy="2041126"/>
            </a:xfrm>
          </p:grpSpPr>
          <p:sp>
            <p:nvSpPr>
              <p:cNvPr id="29" name="Google Shape;504;p5">
                <a:extLst>
                  <a:ext uri="{FF2B5EF4-FFF2-40B4-BE49-F238E27FC236}">
                    <a16:creationId xmlns:a16="http://schemas.microsoft.com/office/drawing/2014/main" id="{FD623E63-973A-4267-BD1F-A8E00192B177}"/>
                  </a:ext>
                </a:extLst>
              </p:cNvPr>
              <p:cNvSpPr/>
              <p:nvPr/>
            </p:nvSpPr>
            <p:spPr>
              <a:xfrm>
                <a:off x="3117231" y="3018119"/>
                <a:ext cx="1716710" cy="1716710"/>
              </a:xfrm>
              <a:prstGeom prst="donut">
                <a:avLst>
                  <a:gd name="adj" fmla="val 7139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" name="Google Shape;505;p5">
                <a:extLst>
                  <a:ext uri="{FF2B5EF4-FFF2-40B4-BE49-F238E27FC236}">
                    <a16:creationId xmlns:a16="http://schemas.microsoft.com/office/drawing/2014/main" id="{58D2785B-7F9A-40FD-A68B-99DC42C1528D}"/>
                  </a:ext>
                </a:extLst>
              </p:cNvPr>
              <p:cNvGrpSpPr/>
              <p:nvPr/>
            </p:nvGrpSpPr>
            <p:grpSpPr>
              <a:xfrm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47" name="Google Shape;506;p5">
                  <a:extLst>
                    <a:ext uri="{FF2B5EF4-FFF2-40B4-BE49-F238E27FC236}">
                      <a16:creationId xmlns:a16="http://schemas.microsoft.com/office/drawing/2014/main" id="{766C9FB6-BFB7-41AE-B080-F0ED2BE1A4DA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507;p5">
                  <a:extLst>
                    <a:ext uri="{FF2B5EF4-FFF2-40B4-BE49-F238E27FC236}">
                      <a16:creationId xmlns:a16="http://schemas.microsoft.com/office/drawing/2014/main" id="{596AA707-81BB-4C92-9B07-16F05641F72E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508;p5">
                <a:extLst>
                  <a:ext uri="{FF2B5EF4-FFF2-40B4-BE49-F238E27FC236}">
                    <a16:creationId xmlns:a16="http://schemas.microsoft.com/office/drawing/2014/main" id="{106EFC1A-7648-4387-8B92-C10CEB90655E}"/>
                  </a:ext>
                </a:extLst>
              </p:cNvPr>
              <p:cNvGrpSpPr/>
              <p:nvPr/>
            </p:nvGrpSpPr>
            <p:grpSpPr>
              <a:xfrm rot="5400000"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45" name="Google Shape;509;p5">
                  <a:extLst>
                    <a:ext uri="{FF2B5EF4-FFF2-40B4-BE49-F238E27FC236}">
                      <a16:creationId xmlns:a16="http://schemas.microsoft.com/office/drawing/2014/main" id="{5DFC9120-E59E-41B4-BEFC-FC0E64C524B5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510;p5">
                  <a:extLst>
                    <a:ext uri="{FF2B5EF4-FFF2-40B4-BE49-F238E27FC236}">
                      <a16:creationId xmlns:a16="http://schemas.microsoft.com/office/drawing/2014/main" id="{61C43DB4-6528-4917-9144-FFCC5E210D2D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" name="Google Shape;511;p5">
                <a:extLst>
                  <a:ext uri="{FF2B5EF4-FFF2-40B4-BE49-F238E27FC236}">
                    <a16:creationId xmlns:a16="http://schemas.microsoft.com/office/drawing/2014/main" id="{530CED70-F027-4289-BE4A-05F678075642}"/>
                  </a:ext>
                </a:extLst>
              </p:cNvPr>
              <p:cNvGrpSpPr/>
              <p:nvPr/>
            </p:nvGrpSpPr>
            <p:grpSpPr>
              <a:xfrm rot="1800000"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43" name="Google Shape;512;p5">
                  <a:extLst>
                    <a:ext uri="{FF2B5EF4-FFF2-40B4-BE49-F238E27FC236}">
                      <a16:creationId xmlns:a16="http://schemas.microsoft.com/office/drawing/2014/main" id="{FFFEB2E2-0F56-4E2E-A6DB-9AE8247362A1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513;p5">
                  <a:extLst>
                    <a:ext uri="{FF2B5EF4-FFF2-40B4-BE49-F238E27FC236}">
                      <a16:creationId xmlns:a16="http://schemas.microsoft.com/office/drawing/2014/main" id="{7E49F56A-90B1-407A-8AAA-D9FADAD5FEC6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" name="Google Shape;514;p5">
                <a:extLst>
                  <a:ext uri="{FF2B5EF4-FFF2-40B4-BE49-F238E27FC236}">
                    <a16:creationId xmlns:a16="http://schemas.microsoft.com/office/drawing/2014/main" id="{6F88C529-B3FD-4A0C-A3AB-92F4C9C06311}"/>
                  </a:ext>
                </a:extLst>
              </p:cNvPr>
              <p:cNvGrpSpPr/>
              <p:nvPr/>
            </p:nvGrpSpPr>
            <p:grpSpPr>
              <a:xfrm rot="3600000"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41" name="Google Shape;515;p5">
                  <a:extLst>
                    <a:ext uri="{FF2B5EF4-FFF2-40B4-BE49-F238E27FC236}">
                      <a16:creationId xmlns:a16="http://schemas.microsoft.com/office/drawing/2014/main" id="{B8045C11-BC45-4263-8BF2-09180458FCAA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516;p5">
                  <a:extLst>
                    <a:ext uri="{FF2B5EF4-FFF2-40B4-BE49-F238E27FC236}">
                      <a16:creationId xmlns:a16="http://schemas.microsoft.com/office/drawing/2014/main" id="{193B48E9-7F81-4982-8883-7646422B3EDC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" name="Google Shape;517;p5">
                <a:extLst>
                  <a:ext uri="{FF2B5EF4-FFF2-40B4-BE49-F238E27FC236}">
                    <a16:creationId xmlns:a16="http://schemas.microsoft.com/office/drawing/2014/main" id="{56404359-44B0-4695-B1F4-729927E04E13}"/>
                  </a:ext>
                </a:extLst>
              </p:cNvPr>
              <p:cNvGrpSpPr/>
              <p:nvPr/>
            </p:nvGrpSpPr>
            <p:grpSpPr>
              <a:xfrm rot="7200000"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39" name="Google Shape;518;p5">
                  <a:extLst>
                    <a:ext uri="{FF2B5EF4-FFF2-40B4-BE49-F238E27FC236}">
                      <a16:creationId xmlns:a16="http://schemas.microsoft.com/office/drawing/2014/main" id="{085B2375-9518-4128-A053-CF0B58EC9B33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519;p5">
                  <a:extLst>
                    <a:ext uri="{FF2B5EF4-FFF2-40B4-BE49-F238E27FC236}">
                      <a16:creationId xmlns:a16="http://schemas.microsoft.com/office/drawing/2014/main" id="{44BDAA5B-9F36-4AAC-A0BE-3A56A0E38B70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" name="Google Shape;520;p5">
                <a:extLst>
                  <a:ext uri="{FF2B5EF4-FFF2-40B4-BE49-F238E27FC236}">
                    <a16:creationId xmlns:a16="http://schemas.microsoft.com/office/drawing/2014/main" id="{A815FDF2-E966-4121-A001-AE06A4E33D47}"/>
                  </a:ext>
                </a:extLst>
              </p:cNvPr>
              <p:cNvGrpSpPr/>
              <p:nvPr/>
            </p:nvGrpSpPr>
            <p:grpSpPr>
              <a:xfrm rot="9000000"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37" name="Google Shape;521;p5">
                  <a:extLst>
                    <a:ext uri="{FF2B5EF4-FFF2-40B4-BE49-F238E27FC236}">
                      <a16:creationId xmlns:a16="http://schemas.microsoft.com/office/drawing/2014/main" id="{94E312AA-716E-4B18-90CE-1CF3F9A6E00A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522;p5">
                  <a:extLst>
                    <a:ext uri="{FF2B5EF4-FFF2-40B4-BE49-F238E27FC236}">
                      <a16:creationId xmlns:a16="http://schemas.microsoft.com/office/drawing/2014/main" id="{E821506A-BBCE-4E79-84C1-6D13FE386A25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" name="Google Shape;523;p5">
                <a:extLst>
                  <a:ext uri="{FF2B5EF4-FFF2-40B4-BE49-F238E27FC236}">
                    <a16:creationId xmlns:a16="http://schemas.microsoft.com/office/drawing/2014/main" id="{CF321481-0AB5-4ADF-A0C9-FA35A3F56571}"/>
                  </a:ext>
                </a:extLst>
              </p:cNvPr>
              <p:cNvSpPr/>
              <p:nvPr/>
            </p:nvSpPr>
            <p:spPr>
              <a:xfrm>
                <a:off x="3269172" y="3175844"/>
                <a:ext cx="1408186" cy="1408186"/>
              </a:xfrm>
              <a:prstGeom prst="ellipse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524;p5">
              <a:extLst>
                <a:ext uri="{FF2B5EF4-FFF2-40B4-BE49-F238E27FC236}">
                  <a16:creationId xmlns:a16="http://schemas.microsoft.com/office/drawing/2014/main" id="{5DA1E6D2-8F3B-4243-9AE6-F5CBE8FD8E32}"/>
                </a:ext>
              </a:extLst>
            </p:cNvPr>
            <p:cNvGrpSpPr/>
            <p:nvPr/>
          </p:nvGrpSpPr>
          <p:grpSpPr>
            <a:xfrm>
              <a:off x="4974842" y="5449759"/>
              <a:ext cx="1652704" cy="1281484"/>
              <a:chOff x="5517577" y="2855912"/>
              <a:chExt cx="2041126" cy="2041126"/>
            </a:xfrm>
          </p:grpSpPr>
          <p:sp>
            <p:nvSpPr>
              <p:cNvPr id="50" name="Google Shape;525;p5">
                <a:extLst>
                  <a:ext uri="{FF2B5EF4-FFF2-40B4-BE49-F238E27FC236}">
                    <a16:creationId xmlns:a16="http://schemas.microsoft.com/office/drawing/2014/main" id="{587112AE-C2AA-44D8-A777-4A5A7E95AD85}"/>
                  </a:ext>
                </a:extLst>
              </p:cNvPr>
              <p:cNvSpPr/>
              <p:nvPr/>
            </p:nvSpPr>
            <p:spPr>
              <a:xfrm>
                <a:off x="5679785" y="3018120"/>
                <a:ext cx="1716710" cy="1716710"/>
              </a:xfrm>
              <a:prstGeom prst="donut">
                <a:avLst>
                  <a:gd name="adj" fmla="val 7139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" name="Google Shape;526;p5">
                <a:extLst>
                  <a:ext uri="{FF2B5EF4-FFF2-40B4-BE49-F238E27FC236}">
                    <a16:creationId xmlns:a16="http://schemas.microsoft.com/office/drawing/2014/main" id="{23ABC4BE-301F-4959-B55C-2009514016DD}"/>
                  </a:ext>
                </a:extLst>
              </p:cNvPr>
              <p:cNvGrpSpPr/>
              <p:nvPr/>
            </p:nvGrpSpPr>
            <p:grpSpPr>
              <a:xfrm>
                <a:off x="6450620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68" name="Google Shape;527;p5">
                  <a:extLst>
                    <a:ext uri="{FF2B5EF4-FFF2-40B4-BE49-F238E27FC236}">
                      <a16:creationId xmlns:a16="http://schemas.microsoft.com/office/drawing/2014/main" id="{B544D140-FCFD-409F-8167-8C53DFA9620A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528;p5">
                  <a:extLst>
                    <a:ext uri="{FF2B5EF4-FFF2-40B4-BE49-F238E27FC236}">
                      <a16:creationId xmlns:a16="http://schemas.microsoft.com/office/drawing/2014/main" id="{6A82BBA1-D727-4266-A7F2-F6F8337B007A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2" name="Google Shape;529;p5">
                <a:extLst>
                  <a:ext uri="{FF2B5EF4-FFF2-40B4-BE49-F238E27FC236}">
                    <a16:creationId xmlns:a16="http://schemas.microsoft.com/office/drawing/2014/main" id="{EBD1FE00-38DB-4025-B037-5C48D1215DA1}"/>
                  </a:ext>
                </a:extLst>
              </p:cNvPr>
              <p:cNvGrpSpPr/>
              <p:nvPr/>
            </p:nvGrpSpPr>
            <p:grpSpPr>
              <a:xfrm rot="5400000">
                <a:off x="6450620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66" name="Google Shape;530;p5">
                  <a:extLst>
                    <a:ext uri="{FF2B5EF4-FFF2-40B4-BE49-F238E27FC236}">
                      <a16:creationId xmlns:a16="http://schemas.microsoft.com/office/drawing/2014/main" id="{61DBBE4E-F98B-4DF7-846A-A6B9B945A6C0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531;p5">
                  <a:extLst>
                    <a:ext uri="{FF2B5EF4-FFF2-40B4-BE49-F238E27FC236}">
                      <a16:creationId xmlns:a16="http://schemas.microsoft.com/office/drawing/2014/main" id="{5669CE39-8224-445D-B767-34EB935C5FE7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Google Shape;532;p5">
                <a:extLst>
                  <a:ext uri="{FF2B5EF4-FFF2-40B4-BE49-F238E27FC236}">
                    <a16:creationId xmlns:a16="http://schemas.microsoft.com/office/drawing/2014/main" id="{C2DF68F5-4BAE-42AF-BDA4-D547BC7F405D}"/>
                  </a:ext>
                </a:extLst>
              </p:cNvPr>
              <p:cNvGrpSpPr/>
              <p:nvPr/>
            </p:nvGrpSpPr>
            <p:grpSpPr>
              <a:xfrm rot="1800000">
                <a:off x="6450620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64" name="Google Shape;533;p5">
                  <a:extLst>
                    <a:ext uri="{FF2B5EF4-FFF2-40B4-BE49-F238E27FC236}">
                      <a16:creationId xmlns:a16="http://schemas.microsoft.com/office/drawing/2014/main" id="{B3C3C966-5563-4FF0-9C89-83582101E9D9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534;p5">
                  <a:extLst>
                    <a:ext uri="{FF2B5EF4-FFF2-40B4-BE49-F238E27FC236}">
                      <a16:creationId xmlns:a16="http://schemas.microsoft.com/office/drawing/2014/main" id="{04D88263-65F2-412A-9C4B-8D120F15751F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35;p5">
                <a:extLst>
                  <a:ext uri="{FF2B5EF4-FFF2-40B4-BE49-F238E27FC236}">
                    <a16:creationId xmlns:a16="http://schemas.microsoft.com/office/drawing/2014/main" id="{12F6BAF5-4196-4E77-B4B2-19565A72A8C7}"/>
                  </a:ext>
                </a:extLst>
              </p:cNvPr>
              <p:cNvGrpSpPr/>
              <p:nvPr/>
            </p:nvGrpSpPr>
            <p:grpSpPr>
              <a:xfrm rot="3600000">
                <a:off x="6450620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62" name="Google Shape;536;p5">
                  <a:extLst>
                    <a:ext uri="{FF2B5EF4-FFF2-40B4-BE49-F238E27FC236}">
                      <a16:creationId xmlns:a16="http://schemas.microsoft.com/office/drawing/2014/main" id="{72A69A0D-83BE-4AF0-B391-BBDD105DABDF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537;p5">
                  <a:extLst>
                    <a:ext uri="{FF2B5EF4-FFF2-40B4-BE49-F238E27FC236}">
                      <a16:creationId xmlns:a16="http://schemas.microsoft.com/office/drawing/2014/main" id="{B7E07EE9-F096-4894-A966-F35B21F27B90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" name="Google Shape;538;p5">
                <a:extLst>
                  <a:ext uri="{FF2B5EF4-FFF2-40B4-BE49-F238E27FC236}">
                    <a16:creationId xmlns:a16="http://schemas.microsoft.com/office/drawing/2014/main" id="{75CE62DF-9E5F-459B-87E9-1C81DA7AEE70}"/>
                  </a:ext>
                </a:extLst>
              </p:cNvPr>
              <p:cNvGrpSpPr/>
              <p:nvPr/>
            </p:nvGrpSpPr>
            <p:grpSpPr>
              <a:xfrm rot="7200000">
                <a:off x="6450619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60" name="Google Shape;539;p5">
                  <a:extLst>
                    <a:ext uri="{FF2B5EF4-FFF2-40B4-BE49-F238E27FC236}">
                      <a16:creationId xmlns:a16="http://schemas.microsoft.com/office/drawing/2014/main" id="{7D6DF3AA-B077-43BA-ADB0-0CDF49CA8D6D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540;p5">
                  <a:extLst>
                    <a:ext uri="{FF2B5EF4-FFF2-40B4-BE49-F238E27FC236}">
                      <a16:creationId xmlns:a16="http://schemas.microsoft.com/office/drawing/2014/main" id="{3D3F5BAE-48C5-4F26-871D-73428785D41A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" name="Google Shape;541;p5">
                <a:extLst>
                  <a:ext uri="{FF2B5EF4-FFF2-40B4-BE49-F238E27FC236}">
                    <a16:creationId xmlns:a16="http://schemas.microsoft.com/office/drawing/2014/main" id="{57F726D5-8CA4-4D11-A678-4411AB6DA1FB}"/>
                  </a:ext>
                </a:extLst>
              </p:cNvPr>
              <p:cNvSpPr/>
              <p:nvPr/>
            </p:nvSpPr>
            <p:spPr>
              <a:xfrm>
                <a:off x="5831726" y="3175845"/>
                <a:ext cx="1408186" cy="1408186"/>
              </a:xfrm>
              <a:prstGeom prst="ellipse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C55A1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" name="Google Shape;542;p5">
                <a:extLst>
                  <a:ext uri="{FF2B5EF4-FFF2-40B4-BE49-F238E27FC236}">
                    <a16:creationId xmlns:a16="http://schemas.microsoft.com/office/drawing/2014/main" id="{80A423EB-FA34-40B9-8B7F-320054C70CE0}"/>
                  </a:ext>
                </a:extLst>
              </p:cNvPr>
              <p:cNvGrpSpPr/>
              <p:nvPr/>
            </p:nvGrpSpPr>
            <p:grpSpPr>
              <a:xfrm rot="9000000">
                <a:off x="6450619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58" name="Google Shape;543;p5">
                  <a:extLst>
                    <a:ext uri="{FF2B5EF4-FFF2-40B4-BE49-F238E27FC236}">
                      <a16:creationId xmlns:a16="http://schemas.microsoft.com/office/drawing/2014/main" id="{AE488B8B-030D-4A82-8EEB-3C1202939021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44;p5">
                  <a:extLst>
                    <a:ext uri="{FF2B5EF4-FFF2-40B4-BE49-F238E27FC236}">
                      <a16:creationId xmlns:a16="http://schemas.microsoft.com/office/drawing/2014/main" id="{A20788EC-F157-409B-8BCB-F4266EF0341B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70" name="Google Shape;545;p5">
              <a:extLst>
                <a:ext uri="{FF2B5EF4-FFF2-40B4-BE49-F238E27FC236}">
                  <a16:creationId xmlns:a16="http://schemas.microsoft.com/office/drawing/2014/main" id="{AA942233-49F8-4AD2-B0E1-64534957257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04428" y="6988207"/>
              <a:ext cx="889294" cy="2846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295</Words>
  <Application>Microsoft Office PowerPoint</Application>
  <PresentationFormat>Widescreen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Noto Sans Symbols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hướng, kết nối bài học tiếp theo: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TOPICA</cp:lastModifiedBy>
  <cp:revision>10</cp:revision>
  <dcterms:created xsi:type="dcterms:W3CDTF">2021-09-01T13:44:44Z</dcterms:created>
  <dcterms:modified xsi:type="dcterms:W3CDTF">2022-08-30T02:51:59Z</dcterms:modified>
</cp:coreProperties>
</file>