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tags/tag14.xml" ContentType="application/vnd.openxmlformats-officedocument.presentationml.tags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7" r:id="rId2"/>
    <p:sldId id="268" r:id="rId3"/>
    <p:sldId id="269" r:id="rId4"/>
    <p:sldId id="275" r:id="rId5"/>
    <p:sldId id="257" r:id="rId6"/>
    <p:sldId id="258" r:id="rId7"/>
    <p:sldId id="259" r:id="rId8"/>
    <p:sldId id="276" r:id="rId9"/>
    <p:sldId id="260" r:id="rId10"/>
    <p:sldId id="270" r:id="rId11"/>
    <p:sldId id="261" r:id="rId12"/>
    <p:sldId id="266" r:id="rId13"/>
    <p:sldId id="271" r:id="rId14"/>
    <p:sldId id="274" r:id="rId15"/>
    <p:sldId id="272" r:id="rId16"/>
    <p:sldId id="273" r:id="rId17"/>
    <p:sldId id="277" r:id="rId18"/>
    <p:sldId id="262" r:id="rId19"/>
    <p:sldId id="263" r:id="rId20"/>
    <p:sldId id="264" r:id="rId21"/>
    <p:sldId id="265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03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-66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018E66-4C1E-4DDA-A7DD-F602A9F4A3BA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C9B209-18D8-419F-949B-98ED54CD1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3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332F077-A25A-40E0-BBC7-A9627B8A081B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8454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D0508B-14E8-4F62-BFAF-5E00FF50F1D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7291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D0508B-14E8-4F62-BFAF-5E00FF50F1D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4827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D0508B-14E8-4F62-BFAF-5E00FF50F1D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073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1AD9A95-6270-4F1F-B991-C572A4391C7D}" type="slidenum">
              <a:rPr lang="vi-VN" altLang="en-US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7</a:t>
            </a:fld>
            <a:endParaRPr lang="vi-V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070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D9430-8BE5-4EE2-8DE9-20E42445A7F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5282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D0508B-14E8-4F62-BFAF-5E00FF50F1D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961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D0508B-14E8-4F62-BFAF-5E00FF50F1D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379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0508B-14E8-4F62-BFAF-5E00FF50F1D1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6862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0508B-14E8-4F62-BFAF-5E00FF50F1D1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57995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0508B-14E8-4F62-BFAF-5E00FF50F1D1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7622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D0508B-14E8-4F62-BFAF-5E00FF50F1D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585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1189-7EB5-4FF7-A326-06335E2F5D4F}" type="datetime1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Tác giả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7258A-3495-4EBA-99FD-8E6D0642D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912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FF7A7-3C77-4ECF-BC81-AFF198EB8699}" type="datetime1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Tác giả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7258A-3495-4EBA-99FD-8E6D0642D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63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5D40B-BE7B-44B9-9E4A-3867B1A9BED0}" type="datetime1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Tác giả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7258A-3495-4EBA-99FD-8E6D0642D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072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A9F42-E765-4528-87C4-BFC33493ED29}" type="datetime1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Tác giả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7258A-3495-4EBA-99FD-8E6D0642D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125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171CF-E17E-451D-8551-2C5EA4DBC782}" type="datetime1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Tác giả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7258A-3495-4EBA-99FD-8E6D0642D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4F434-C97C-41C2-8BB1-D69A8599FB78}" type="datetime1">
              <a:rPr lang="en-US" smtClean="0"/>
              <a:t>4/15/2022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Tác giả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7258A-3495-4EBA-99FD-8E6D0642D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252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2821B-2126-4678-9733-951112F68918}" type="datetime1">
              <a:rPr lang="en-US" smtClean="0"/>
              <a:t>4/15/2022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Tác giả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7258A-3495-4EBA-99FD-8E6D0642D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221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0C143-372B-4374-946B-4DF01F7C4352}" type="datetime1">
              <a:rPr lang="en-US" smtClean="0"/>
              <a:t>4/15/2022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Tác giả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7258A-3495-4EBA-99FD-8E6D0642D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082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4511-ECC0-4091-B64E-20B816B57547}" type="datetime1">
              <a:rPr lang="en-US" smtClean="0"/>
              <a:t>4/15/2022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Tác giả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7258A-3495-4EBA-99FD-8E6D0642D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039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F26E-ACC0-4DAB-A71C-E62F6557243B}" type="datetime1">
              <a:rPr lang="en-US" smtClean="0"/>
              <a:t>4/15/2022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Tác giả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7258A-3495-4EBA-99FD-8E6D0642D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905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9FC12-FDE9-47C0-A668-BA6229BA3195}" type="datetime1">
              <a:rPr lang="en-US" smtClean="0"/>
              <a:t>4/15/2022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Tác giả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7258A-3495-4EBA-99FD-8E6D0642D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49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9EB087D7-F8A7-481C-8787-61BA0E2C5305}" type="datetime1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Tác giả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9E87258A-3495-4EBA-99FD-8E6D0642D6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04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B03B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B03B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B03B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B03B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B03B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B03B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4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Ôn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 PowerPoint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A9F42-E765-4528-87C4-BFC33493ED29}" type="datetime1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Tác giả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7258A-3495-4EBA-99FD-8E6D0642D6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71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A_图片 49">
            <a:extLst>
              <a:ext uri="{FF2B5EF4-FFF2-40B4-BE49-F238E27FC236}">
                <a16:creationId xmlns:a16="http://schemas.microsoft.com/office/drawing/2014/main" xmlns="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2698" y="68602"/>
            <a:ext cx="676385" cy="822718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4AE12E25-4F42-4589-9474-27A3BC197A10}"/>
              </a:ext>
            </a:extLst>
          </p:cNvPr>
          <p:cNvSpPr/>
          <p:nvPr/>
        </p:nvSpPr>
        <p:spPr>
          <a:xfrm>
            <a:off x="768132" y="501552"/>
            <a:ext cx="10499942" cy="43858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PA_直接连接符 4">
            <a:extLst>
              <a:ext uri="{FF2B5EF4-FFF2-40B4-BE49-F238E27FC236}">
                <a16:creationId xmlns:a16="http://schemas.microsoft.com/office/drawing/2014/main" xmlns="" id="{C1901D69-1DBC-4EE8-BF75-2A0DBC560ACF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>
          <a:xfrm>
            <a:off x="11791950" y="479961"/>
            <a:ext cx="0" cy="6139543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A_直接连接符 6">
            <a:extLst>
              <a:ext uri="{FF2B5EF4-FFF2-40B4-BE49-F238E27FC236}">
                <a16:creationId xmlns:a16="http://schemas.microsoft.com/office/drawing/2014/main" xmlns="" id="{73506BC0-7AF8-46A4-85FA-F3DBC5DE675F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410890" y="979638"/>
            <a:ext cx="0" cy="5639866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A_直接连接符 2">
            <a:extLst>
              <a:ext uri="{FF2B5EF4-FFF2-40B4-BE49-F238E27FC236}">
                <a16:creationId xmlns:a16="http://schemas.microsoft.com/office/drawing/2014/main" xmlns="" id="{32F369D3-EF25-42CD-9C92-ED7909806D5E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0890" y="6619504"/>
            <a:ext cx="11381060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895899" y="729646"/>
          <a:ext cx="10411041" cy="5617027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9771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897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441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66432"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/>
                        <a:t>TT</a:t>
                      </a:r>
                      <a:endParaRPr lang="en-US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/>
                        <a:t>LỆNH</a:t>
                      </a:r>
                      <a:endParaRPr lang="en-US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/>
                        <a:t>HÀNH</a:t>
                      </a:r>
                      <a:r>
                        <a:rPr lang="en-US" sz="2800" baseline="0" smtClean="0"/>
                        <a:t> ĐỘNG CỦA RÙA</a:t>
                      </a:r>
                      <a:endParaRPr lang="en-US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3585"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8640"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2218"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7692"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28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7692"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28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7692"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28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47692"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28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47692"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28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47692"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28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cxnSp>
        <p:nvCxnSpPr>
          <p:cNvPr id="23" name="PA_直接连接符 2">
            <a:extLst>
              <a:ext uri="{FF2B5EF4-FFF2-40B4-BE49-F238E27FC236}">
                <a16:creationId xmlns:a16="http://schemas.microsoft.com/office/drawing/2014/main" xmlns="" id="{1348B7B1-5EC4-45B5-A674-F2E94F8D2886}"/>
              </a:ext>
            </a:extLst>
          </p:cNvPr>
          <p:cNvCxnSpPr>
            <a:cxnSpLocks/>
            <a:stCxn id="17" idx="3"/>
          </p:cNvCxnSpPr>
          <p:nvPr>
            <p:custDataLst>
              <p:tags r:id="rId5"/>
            </p:custDataLst>
          </p:nvPr>
        </p:nvCxnSpPr>
        <p:spPr>
          <a:xfrm>
            <a:off x="749083" y="479961"/>
            <a:ext cx="11033341" cy="21591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070341" y="-83223"/>
            <a:ext cx="9458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Các </a:t>
            </a:r>
            <a:r>
              <a:rPr lang="en-US" sz="4000" b="1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40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bản trong Logo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15664" y="1346200"/>
            <a:ext cx="1743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FD m</a:t>
            </a:r>
            <a:endParaRPr lang="en-US" sz="28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09312" y="1968500"/>
            <a:ext cx="223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BK m </a:t>
            </a:r>
            <a:endParaRPr lang="en-US" sz="28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23826" y="2491720"/>
            <a:ext cx="223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RT k </a:t>
            </a:r>
            <a:endParaRPr lang="en-US" sz="28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023826" y="3070780"/>
            <a:ext cx="223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LT k </a:t>
            </a:r>
            <a:endParaRPr lang="en-US" sz="28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023826" y="3597892"/>
            <a:ext cx="223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PU</a:t>
            </a:r>
            <a:endParaRPr lang="en-US" sz="28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023826" y="4154594"/>
            <a:ext cx="223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PD</a:t>
            </a:r>
            <a:endParaRPr lang="en-US" sz="28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009312" y="4708254"/>
            <a:ext cx="223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CS</a:t>
            </a:r>
            <a:endParaRPr lang="en-US" sz="28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007498" y="5263948"/>
            <a:ext cx="223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CLEAN</a:t>
            </a:r>
            <a:endParaRPr lang="en-US" sz="28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976656" y="5804908"/>
            <a:ext cx="223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HOME</a:t>
            </a:r>
            <a:endParaRPr lang="en-US" sz="28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190990" y="1371600"/>
            <a:ext cx="607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itchFamily="34" charset="0"/>
                <a:cs typeface="Arial" pitchFamily="34" charset="0"/>
              </a:rPr>
              <a:t>Tiến về phía trước m bước</a:t>
            </a:r>
            <a:endParaRPr lang="en-US" sz="2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190990" y="1968500"/>
            <a:ext cx="607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itchFamily="34" charset="0"/>
                <a:cs typeface="Arial" pitchFamily="34" charset="0"/>
              </a:rPr>
              <a:t>Lùi về phía sau m bước</a:t>
            </a:r>
            <a:endParaRPr lang="en-US" sz="2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192804" y="2491720"/>
            <a:ext cx="607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itchFamily="34" charset="0"/>
                <a:cs typeface="Arial" pitchFamily="34" charset="0"/>
              </a:rPr>
              <a:t>Quay phải k độ</a:t>
            </a:r>
            <a:endParaRPr lang="en-US" sz="2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205504" y="3014940"/>
            <a:ext cx="607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itchFamily="34" charset="0"/>
                <a:cs typeface="Arial" pitchFamily="34" charset="0"/>
              </a:rPr>
              <a:t>Quay trái k độ</a:t>
            </a:r>
            <a:endParaRPr lang="en-US" sz="2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180104" y="3597892"/>
            <a:ext cx="607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itchFamily="34" charset="0"/>
                <a:cs typeface="Arial" pitchFamily="34" charset="0"/>
              </a:rPr>
              <a:t>Nhấc bút, rùa không vẽ nữa</a:t>
            </a:r>
            <a:endParaRPr lang="en-US" sz="2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180104" y="4154594"/>
            <a:ext cx="607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itchFamily="34" charset="0"/>
                <a:cs typeface="Arial" pitchFamily="34" charset="0"/>
              </a:rPr>
              <a:t>Hạ bút, rùa tiếp tục vẽ</a:t>
            </a:r>
            <a:endParaRPr lang="en-US" sz="2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194618" y="4705898"/>
            <a:ext cx="635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itchFamily="34" charset="0"/>
                <a:cs typeface="Arial" pitchFamily="34" charset="0"/>
              </a:rPr>
              <a:t>Xóa màn hình, rùa về vị trí xuất phát</a:t>
            </a:r>
            <a:endParaRPr lang="en-US" sz="2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194618" y="5258688"/>
            <a:ext cx="635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itchFamily="34" charset="0"/>
                <a:cs typeface="Arial" pitchFamily="34" charset="0"/>
              </a:rPr>
              <a:t>Xóa màn hình, rùa đứng im</a:t>
            </a:r>
            <a:endParaRPr lang="en-US" sz="2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180104" y="5805658"/>
            <a:ext cx="635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itchFamily="34" charset="0"/>
                <a:cs typeface="Arial" pitchFamily="34" charset="0"/>
              </a:rPr>
              <a:t>Rùa về vị trí xuất phát</a:t>
            </a:r>
            <a:endParaRPr lang="en-US" sz="28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58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6"/>
          <p:cNvSpPr txBox="1">
            <a:spLocks noChangeArrowheads="1"/>
          </p:cNvSpPr>
          <p:nvPr/>
        </p:nvSpPr>
        <p:spPr bwMode="auto">
          <a:xfrm>
            <a:off x="529021" y="279401"/>
            <a:ext cx="1143188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lvl="0" algn="ctr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40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0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0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lệnh đặt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altLang="en-US" sz="40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endParaRPr lang="en-US" alt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6">
            <a:extLst>
              <a:ext uri="{FF2B5EF4-FFF2-40B4-BE49-F238E27FC236}">
                <a16:creationId xmlns:a16="http://schemas.microsoft.com/office/drawing/2014/main" xmlns="" id="{E14CF01D-0F81-42A1-90D7-A9BF388B8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691" y="908489"/>
            <a:ext cx="11416225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3733" dirty="0" err="1">
                <a:latin typeface="Times New Roman" panose="02020603050405020304" pitchFamily="18" charset="0"/>
              </a:rPr>
              <a:t>Để</a:t>
            </a:r>
            <a:r>
              <a:rPr lang="en-US" altLang="en-US" sz="3733" dirty="0"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latin typeface="Times New Roman" panose="02020603050405020304" pitchFamily="18" charset="0"/>
              </a:rPr>
              <a:t>đặt</a:t>
            </a:r>
            <a:r>
              <a:rPr lang="en-US" altLang="en-US" sz="3733" dirty="0"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latin typeface="Times New Roman" panose="02020603050405020304" pitchFamily="18" charset="0"/>
              </a:rPr>
              <a:t>m</a:t>
            </a:r>
            <a:r>
              <a:rPr lang="en-US" alt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733" dirty="0" err="1">
                <a:latin typeface="Times New Roman" panose="02020603050405020304" pitchFamily="18" charset="0"/>
              </a:rPr>
              <a:t>u</a:t>
            </a:r>
            <a:r>
              <a:rPr lang="en-US" altLang="en-US" sz="3733" dirty="0"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latin typeface="Times New Roman" panose="02020603050405020304" pitchFamily="18" charset="0"/>
              </a:rPr>
              <a:t>cho</a:t>
            </a:r>
            <a:r>
              <a:rPr lang="en-US" altLang="en-US" sz="3733" dirty="0"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latin typeface="Times New Roman" panose="02020603050405020304" pitchFamily="18" charset="0"/>
              </a:rPr>
              <a:t>nét</a:t>
            </a:r>
            <a:r>
              <a:rPr lang="en-US" altLang="en-US" sz="3733" dirty="0"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latin typeface="Times New Roman" panose="02020603050405020304" pitchFamily="18" charset="0"/>
              </a:rPr>
              <a:t>vẽ</a:t>
            </a:r>
            <a:r>
              <a:rPr lang="en-US" altLang="en-US" sz="3733" dirty="0"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3733" dirty="0"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latin typeface="Times New Roman" panose="02020603050405020304" pitchFamily="18" charset="0"/>
              </a:rPr>
              <a:t>câu</a:t>
            </a:r>
            <a:r>
              <a:rPr lang="en-US" altLang="en-US" sz="3733" dirty="0"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latin typeface="Times New Roman" panose="02020603050405020304" pitchFamily="18" charset="0"/>
              </a:rPr>
              <a:t>lệnh</a:t>
            </a:r>
            <a:r>
              <a:rPr lang="en-US" altLang="en-US" sz="3733" dirty="0">
                <a:latin typeface="Times New Roman" panose="02020603050405020304" pitchFamily="18" charset="0"/>
              </a:rPr>
              <a:t> ta </a:t>
            </a:r>
            <a:r>
              <a:rPr lang="en-US" altLang="en-US" sz="3733" dirty="0" err="1">
                <a:latin typeface="Times New Roman" panose="02020603050405020304" pitchFamily="18" charset="0"/>
              </a:rPr>
              <a:t>thực</a:t>
            </a:r>
            <a:r>
              <a:rPr lang="en-US" altLang="en-US" sz="3733" dirty="0"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latin typeface="Times New Roman" panose="02020603050405020304" pitchFamily="18" charset="0"/>
              </a:rPr>
              <a:t>hiện</a:t>
            </a:r>
            <a:r>
              <a:rPr lang="en-US" altLang="en-US" sz="3733" dirty="0"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latin typeface="Times New Roman" panose="02020603050405020304" pitchFamily="18" charset="0"/>
              </a:rPr>
              <a:t>như</a:t>
            </a:r>
            <a:r>
              <a:rPr lang="en-US" altLang="en-US" sz="3733" dirty="0"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latin typeface="Times New Roman" panose="02020603050405020304" pitchFamily="18" charset="0"/>
              </a:rPr>
              <a:t>sau</a:t>
            </a:r>
            <a:r>
              <a:rPr lang="en-US" altLang="en-US" sz="3733" dirty="0">
                <a:latin typeface="Times New Roman" panose="02020603050405020304" pitchFamily="18" charset="0"/>
              </a:rPr>
              <a:t>: </a:t>
            </a:r>
            <a:endParaRPr lang="en-US" altLang="en-US" sz="37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6">
            <a:extLst>
              <a:ext uri="{FF2B5EF4-FFF2-40B4-BE49-F238E27FC236}">
                <a16:creationId xmlns:a16="http://schemas.microsoft.com/office/drawing/2014/main" xmlns="" id="{D13EE475-72AC-4E3F-B06F-EFFA3BACA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3236" y="1781691"/>
            <a:ext cx="9880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4267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SetPenColor</a:t>
            </a:r>
            <a:r>
              <a:rPr lang="en-US" altLang="en-US" sz="4267" dirty="0">
                <a:solidFill>
                  <a:srgbClr val="FF0000"/>
                </a:solidFill>
                <a:latin typeface="Times New Roman" panose="02020603050405020304" pitchFamily="18" charset="0"/>
              </a:rPr>
              <a:t> n </a:t>
            </a:r>
          </a:p>
          <a:p>
            <a:r>
              <a:rPr lang="en-US" altLang="en-US" sz="3733" i="1" dirty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3733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733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3733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n </a:t>
            </a:r>
            <a:r>
              <a:rPr lang="en-US" altLang="en-US" sz="3733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</a:t>
            </a:r>
            <a:r>
              <a:rPr lang="en-US" altLang="en-US" sz="3733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733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733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</a:t>
            </a:r>
            <a:r>
              <a:rPr lang="en-US" altLang="en-US" sz="3733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733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u</a:t>
            </a:r>
            <a:r>
              <a:rPr lang="en-US" altLang="en-US" sz="3733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3733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quy</a:t>
            </a:r>
            <a:r>
              <a:rPr lang="en-US" altLang="en-US" sz="3733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3733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733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logo)</a:t>
            </a:r>
          </a:p>
        </p:txBody>
      </p:sp>
      <p:sp>
        <p:nvSpPr>
          <p:cNvPr id="20" name="TextBox 16">
            <a:extLst>
              <a:ext uri="{FF2B5EF4-FFF2-40B4-BE49-F238E27FC236}">
                <a16:creationId xmlns:a16="http://schemas.microsoft.com/office/drawing/2014/main" xmlns="" id="{6307F8ED-DE89-4EFE-90A4-D4CD7170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31" y="3122053"/>
            <a:ext cx="11036419" cy="124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3733" dirty="0" err="1">
                <a:latin typeface="Times New Roman" panose="02020603050405020304" pitchFamily="18" charset="0"/>
              </a:rPr>
              <a:t>Để</a:t>
            </a:r>
            <a:r>
              <a:rPr lang="en-US" altLang="en-US" sz="3733" dirty="0"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latin typeface="Times New Roman" panose="02020603050405020304" pitchFamily="18" charset="0"/>
              </a:rPr>
              <a:t>điều</a:t>
            </a:r>
            <a:r>
              <a:rPr lang="en-US" altLang="en-US" sz="3733" dirty="0"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latin typeface="Times New Roman" panose="02020603050405020304" pitchFamily="18" charset="0"/>
              </a:rPr>
              <a:t>chỉnh</a:t>
            </a:r>
            <a:r>
              <a:rPr lang="en-US" altLang="en-US" sz="3733" dirty="0"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latin typeface="Times New Roman" panose="02020603050405020304" pitchFamily="18" charset="0"/>
              </a:rPr>
              <a:t>độ</a:t>
            </a:r>
            <a:r>
              <a:rPr lang="en-US" altLang="en-US" sz="3733" dirty="0"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latin typeface="Times New Roman" panose="02020603050405020304" pitchFamily="18" charset="0"/>
              </a:rPr>
              <a:t>rộng</a:t>
            </a:r>
            <a:r>
              <a:rPr lang="en-US" altLang="en-US" sz="3733" dirty="0"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latin typeface="Times New Roman" panose="02020603050405020304" pitchFamily="18" charset="0"/>
              </a:rPr>
              <a:t>cho</a:t>
            </a:r>
            <a:r>
              <a:rPr lang="en-US" altLang="en-US" sz="3733" dirty="0"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latin typeface="Times New Roman" panose="02020603050405020304" pitchFamily="18" charset="0"/>
              </a:rPr>
              <a:t>nét</a:t>
            </a:r>
            <a:r>
              <a:rPr lang="en-US" altLang="en-US" sz="3733" dirty="0"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latin typeface="Times New Roman" panose="02020603050405020304" pitchFamily="18" charset="0"/>
              </a:rPr>
              <a:t>vẽ</a:t>
            </a:r>
            <a:r>
              <a:rPr lang="en-US" altLang="en-US" sz="3733" dirty="0"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3733" dirty="0"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latin typeface="Times New Roman" panose="02020603050405020304" pitchFamily="18" charset="0"/>
              </a:rPr>
              <a:t>câu</a:t>
            </a:r>
            <a:r>
              <a:rPr lang="en-US" altLang="en-US" sz="3733" dirty="0"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latin typeface="Times New Roman" panose="02020603050405020304" pitchFamily="18" charset="0"/>
              </a:rPr>
              <a:t>lệnh</a:t>
            </a:r>
            <a:r>
              <a:rPr lang="en-US" altLang="en-US" sz="3733" dirty="0">
                <a:latin typeface="Times New Roman" panose="02020603050405020304" pitchFamily="18" charset="0"/>
              </a:rPr>
              <a:t> ta </a:t>
            </a:r>
            <a:r>
              <a:rPr lang="en-US" altLang="en-US" sz="3733" dirty="0" err="1">
                <a:latin typeface="Times New Roman" panose="02020603050405020304" pitchFamily="18" charset="0"/>
              </a:rPr>
              <a:t>thực</a:t>
            </a:r>
            <a:r>
              <a:rPr lang="en-US" altLang="en-US" sz="3733" dirty="0"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latin typeface="Times New Roman" panose="02020603050405020304" pitchFamily="18" charset="0"/>
              </a:rPr>
              <a:t>hiện</a:t>
            </a:r>
            <a:r>
              <a:rPr lang="en-US" altLang="en-US" sz="3733" dirty="0"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latin typeface="Times New Roman" panose="02020603050405020304" pitchFamily="18" charset="0"/>
              </a:rPr>
              <a:t>như</a:t>
            </a:r>
            <a:r>
              <a:rPr lang="en-US" altLang="en-US" sz="3733" dirty="0"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latin typeface="Times New Roman" panose="02020603050405020304" pitchFamily="18" charset="0"/>
              </a:rPr>
              <a:t>sau</a:t>
            </a:r>
            <a:r>
              <a:rPr lang="en-US" altLang="en-US" sz="3733" dirty="0">
                <a:latin typeface="Times New Roman" panose="02020603050405020304" pitchFamily="18" charset="0"/>
              </a:rPr>
              <a:t>: </a:t>
            </a:r>
            <a:endParaRPr lang="en-US" altLang="en-US" sz="37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16">
            <a:extLst>
              <a:ext uri="{FF2B5EF4-FFF2-40B4-BE49-F238E27FC236}">
                <a16:creationId xmlns:a16="http://schemas.microsoft.com/office/drawing/2014/main" xmlns="" id="{DB684167-9F33-416D-B3D7-0294575B3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3235" y="4338777"/>
            <a:ext cx="9141564" cy="2062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4267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SetPenSize</a:t>
            </a:r>
            <a:r>
              <a:rPr lang="en-US" altLang="en-US" sz="4267" dirty="0">
                <a:solidFill>
                  <a:srgbClr val="FF0000"/>
                </a:solidFill>
                <a:latin typeface="Times New Roman" panose="02020603050405020304" pitchFamily="18" charset="0"/>
              </a:rPr>
              <a:t> [ m n]</a:t>
            </a:r>
          </a:p>
          <a:p>
            <a:r>
              <a:rPr lang="en-US" altLang="en-US" sz="4267" i="1" dirty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4267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4267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4267" i="1" dirty="0">
                <a:solidFill>
                  <a:srgbClr val="FF0000"/>
                </a:solidFill>
                <a:latin typeface="Times New Roman" panose="02020603050405020304" pitchFamily="18" charset="0"/>
              </a:rPr>
              <a:t>: m </a:t>
            </a:r>
            <a:r>
              <a:rPr lang="en-US" altLang="en-US" sz="4267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</a:t>
            </a:r>
            <a:r>
              <a:rPr lang="en-US" altLang="en-US" sz="4267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4267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4267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rộng</a:t>
            </a:r>
            <a:r>
              <a:rPr lang="en-US" altLang="en-US" sz="4267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nét</a:t>
            </a:r>
            <a:r>
              <a:rPr lang="en-US" altLang="en-US" sz="4267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vẽ</a:t>
            </a:r>
            <a:endParaRPr lang="en-US" altLang="en-US" sz="4267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r>
              <a:rPr lang="en-US" altLang="en-US" sz="4267" i="1" dirty="0">
                <a:solidFill>
                  <a:srgbClr val="FF0000"/>
                </a:solidFill>
                <a:latin typeface="Times New Roman" panose="02020603050405020304" pitchFamily="18" charset="0"/>
              </a:rPr>
              <a:t>	        </a:t>
            </a:r>
            <a:r>
              <a:rPr lang="en-US" altLang="en-US" sz="4267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  n </a:t>
            </a:r>
            <a:r>
              <a:rPr lang="en-US" altLang="en-US" sz="4267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</a:t>
            </a:r>
            <a:r>
              <a:rPr lang="en-US" altLang="en-US" sz="4267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4267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4267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cao</a:t>
            </a:r>
            <a:r>
              <a:rPr lang="en-US" altLang="en-US" sz="4267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nét</a:t>
            </a:r>
            <a:r>
              <a:rPr lang="en-US" altLang="en-US" sz="4267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4267" i="1" dirty="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  <a:endParaRPr lang="en-US" altLang="en-US" sz="4267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45C2-C2DA-47DC-866C-CB437EEC9A18}" type="datetime1">
              <a:rPr lang="en-US" smtClean="0"/>
              <a:t>4/15/2022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Tác giả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7258A-3495-4EBA-99FD-8E6D0642D610}" type="slidenum">
              <a:rPr lang="en-US" smtClean="0"/>
              <a:t>11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55763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6"/>
          <p:cNvSpPr txBox="1">
            <a:spLocks noChangeArrowheads="1"/>
          </p:cNvSpPr>
          <p:nvPr/>
        </p:nvSpPr>
        <p:spPr bwMode="auto">
          <a:xfrm>
            <a:off x="508001" y="279401"/>
            <a:ext cx="11431881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267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MÀU CỦA LỆNH SETPENCOLOR </a:t>
            </a:r>
            <a:r>
              <a:rPr lang="en-US" altLang="en-US" sz="4267" b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altLang="en-US" sz="426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xmlns="" id="{3434D34F-DF6F-423B-BAC4-B79F0B56F2E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930400" y="1295400"/>
          <a:ext cx="9152467" cy="5122336"/>
        </p:xfrm>
        <a:graphic>
          <a:graphicData uri="http://schemas.openxmlformats.org/drawingml/2006/table">
            <a:tbl>
              <a:tblPr firstRow="1" bandRow="1"/>
              <a:tblGrid>
                <a:gridCol w="22397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788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338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402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1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1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1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2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 err="1">
                          <a:solidFill>
                            <a:srgbClr val="0B03B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400" b="1" baseline="0" dirty="0">
                          <a:solidFill>
                            <a:srgbClr val="0B03B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B03B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2400" b="1" baseline="0" dirty="0">
                          <a:solidFill>
                            <a:srgbClr val="0B03B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</a:t>
                      </a:r>
                      <a:endParaRPr lang="en-US" sz="2400" b="1" dirty="0">
                        <a:solidFill>
                          <a:srgbClr val="0B03B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19" marR="121919" marT="45717" marB="457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1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1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1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2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</a:pPr>
                      <a:endParaRPr lang="en-US" sz="2400" b="1" dirty="0">
                        <a:solidFill>
                          <a:srgbClr val="0B03B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19" marR="121919" marT="45717" marB="457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1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1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1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2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 dirty="0" err="1">
                          <a:solidFill>
                            <a:srgbClr val="0B03B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400" b="1" baseline="0" dirty="0">
                          <a:solidFill>
                            <a:srgbClr val="0B03B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B03B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1" baseline="0" dirty="0">
                          <a:solidFill>
                            <a:srgbClr val="0B03B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B03B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400" b="1" baseline="0" dirty="0">
                          <a:solidFill>
                            <a:srgbClr val="0B03B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B03B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vẽ</a:t>
                      </a:r>
                      <a:endParaRPr lang="en-US" sz="2400" b="1" dirty="0">
                        <a:solidFill>
                          <a:srgbClr val="0B03B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19" marR="121919" marT="45717" marB="457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02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1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1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1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2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solidFill>
                            <a:srgbClr val="0B03B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21919" marR="121919" marT="45717" marB="457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1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1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1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2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</a:pPr>
                      <a:endParaRPr lang="en-US" sz="1900" dirty="0">
                        <a:solidFill>
                          <a:srgbClr val="0B03B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19" marR="121919" marT="45717" marB="457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1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1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1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2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 err="1">
                          <a:solidFill>
                            <a:srgbClr val="0B03B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Đen</a:t>
                      </a:r>
                      <a:r>
                        <a:rPr lang="en-US" sz="2400" baseline="0" dirty="0">
                          <a:solidFill>
                            <a:srgbClr val="0B03B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-Black</a:t>
                      </a:r>
                      <a:endParaRPr lang="en-US" sz="2400" dirty="0">
                        <a:solidFill>
                          <a:srgbClr val="0B03B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19" marR="121919" marT="45717" marB="457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02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1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1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1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2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solidFill>
                            <a:srgbClr val="0B03B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21919" marR="121919" marT="45717" marB="457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1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1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1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2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</a:pPr>
                      <a:endParaRPr lang="en-US" sz="1900" dirty="0">
                        <a:solidFill>
                          <a:srgbClr val="0B03B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19" marR="121919" marT="45717" marB="457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1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1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1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2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 err="1">
                          <a:solidFill>
                            <a:srgbClr val="0B03B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sz="2400" dirty="0">
                          <a:solidFill>
                            <a:srgbClr val="0B03B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da </a:t>
                      </a:r>
                      <a:r>
                        <a:rPr lang="en-US" sz="2400" dirty="0" err="1">
                          <a:solidFill>
                            <a:srgbClr val="0B03B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en-US" sz="2400" dirty="0">
                          <a:solidFill>
                            <a:srgbClr val="0B03B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Blue</a:t>
                      </a:r>
                    </a:p>
                  </a:txBody>
                  <a:tcPr marL="121919" marR="121919" marT="45717" marB="457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02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1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1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1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2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solidFill>
                            <a:srgbClr val="0B03B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121919" marR="121919" marT="45717" marB="457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1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1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1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2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</a:pPr>
                      <a:endParaRPr lang="en-US" sz="1900" dirty="0">
                        <a:solidFill>
                          <a:srgbClr val="0B03B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19" marR="121919" marT="45717" marB="457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1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1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1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2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 err="1">
                          <a:solidFill>
                            <a:srgbClr val="0B03B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sz="2400" dirty="0">
                          <a:solidFill>
                            <a:srgbClr val="0B03B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B03B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2400" baseline="0" dirty="0">
                          <a:solidFill>
                            <a:srgbClr val="0B03B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B03B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400" baseline="0" dirty="0">
                          <a:solidFill>
                            <a:srgbClr val="0B03B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Green</a:t>
                      </a:r>
                      <a:endParaRPr lang="en-US" sz="2400" dirty="0">
                        <a:solidFill>
                          <a:srgbClr val="0B03B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19" marR="121919" marT="45717" marB="457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02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1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1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1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2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solidFill>
                            <a:srgbClr val="0B03B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21919" marR="121919" marT="45717" marB="457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1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1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1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2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</a:pPr>
                      <a:endParaRPr lang="en-US" sz="1900" dirty="0">
                        <a:solidFill>
                          <a:srgbClr val="0B03B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19" marR="121919" marT="45717" marB="457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1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1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1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2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 err="1">
                          <a:solidFill>
                            <a:srgbClr val="0B03B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sz="2400" dirty="0">
                          <a:solidFill>
                            <a:srgbClr val="0B03B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B03B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lơ</a:t>
                      </a:r>
                      <a:r>
                        <a:rPr lang="en-US" sz="2400" baseline="0" dirty="0">
                          <a:solidFill>
                            <a:srgbClr val="0B03B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Cyan</a:t>
                      </a:r>
                      <a:endParaRPr lang="en-US" sz="2400" dirty="0">
                        <a:solidFill>
                          <a:srgbClr val="0B03B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19" marR="121919" marT="45717" marB="457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02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1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1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1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2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solidFill>
                            <a:srgbClr val="0B03B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121919" marR="121919" marT="45717" marB="457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1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1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1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2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</a:pPr>
                      <a:endParaRPr lang="en-US" sz="1900" dirty="0">
                        <a:solidFill>
                          <a:srgbClr val="0B03B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19" marR="121919" marT="45717" marB="457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1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1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1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2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 err="1">
                          <a:solidFill>
                            <a:srgbClr val="0B03B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Đỏ</a:t>
                      </a:r>
                      <a:r>
                        <a:rPr lang="en-US" sz="2400" baseline="0" dirty="0">
                          <a:solidFill>
                            <a:srgbClr val="0B03B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Red</a:t>
                      </a:r>
                      <a:endParaRPr lang="en-US" sz="2400" dirty="0">
                        <a:solidFill>
                          <a:srgbClr val="0B03B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19" marR="121919" marT="45717" marB="457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02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1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1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1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2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solidFill>
                            <a:srgbClr val="0B03B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121919" marR="121919" marT="45717" marB="457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1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1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1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2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</a:pPr>
                      <a:endParaRPr lang="en-US" sz="1900" dirty="0">
                        <a:solidFill>
                          <a:srgbClr val="0B03B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19" marR="121919" marT="45717" marB="457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1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1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1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2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 err="1">
                          <a:solidFill>
                            <a:srgbClr val="0B03B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Hồng</a:t>
                      </a:r>
                      <a:r>
                        <a:rPr lang="en-US" sz="2400" baseline="0" dirty="0">
                          <a:solidFill>
                            <a:srgbClr val="0B03B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Pink</a:t>
                      </a:r>
                      <a:endParaRPr lang="en-US" sz="2400" dirty="0">
                        <a:solidFill>
                          <a:srgbClr val="0B03B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19" marR="121919" marT="45717" marB="457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402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1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1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1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2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>
                          <a:solidFill>
                            <a:srgbClr val="0B03B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…..</a:t>
                      </a:r>
                    </a:p>
                  </a:txBody>
                  <a:tcPr marL="121919" marR="121919" marT="45717" marB="457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1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1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1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2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</a:pPr>
                      <a:endParaRPr lang="en-US" sz="1900" dirty="0">
                        <a:solidFill>
                          <a:srgbClr val="0B03B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19" marR="121919" marT="45717" marB="457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1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1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1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2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</a:pPr>
                      <a:endParaRPr lang="en-US" sz="1900" dirty="0">
                        <a:solidFill>
                          <a:srgbClr val="0B03B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19" marR="121919" marT="45717" marB="457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1" name="Oval 20">
            <a:extLst>
              <a:ext uri="{FF2B5EF4-FFF2-40B4-BE49-F238E27FC236}">
                <a16:creationId xmlns:a16="http://schemas.microsoft.com/office/drawing/2014/main" xmlns="" id="{DB6B0EFC-0354-4BA6-8F83-F2F652891EB8}"/>
              </a:ext>
            </a:extLst>
          </p:cNvPr>
          <p:cNvSpPr/>
          <p:nvPr/>
        </p:nvSpPr>
        <p:spPr>
          <a:xfrm>
            <a:off x="5226051" y="2015069"/>
            <a:ext cx="575733" cy="433916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219170">
              <a:defRPr/>
            </a:pPr>
            <a:endParaRPr lang="en-US" sz="2400" kern="0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0165D6BD-072E-4388-B4DE-EF906876ED36}"/>
              </a:ext>
            </a:extLst>
          </p:cNvPr>
          <p:cNvSpPr/>
          <p:nvPr/>
        </p:nvSpPr>
        <p:spPr>
          <a:xfrm>
            <a:off x="5226051" y="2664883"/>
            <a:ext cx="575733" cy="431800"/>
          </a:xfrm>
          <a:prstGeom prst="ellipse">
            <a:avLst/>
          </a:prstGeom>
          <a:solidFill>
            <a:srgbClr val="0000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219170">
              <a:defRPr/>
            </a:pPr>
            <a:endParaRPr lang="en-US" sz="2400" kern="0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BC61EC5C-7637-460D-976E-EA44D14A8341}"/>
              </a:ext>
            </a:extLst>
          </p:cNvPr>
          <p:cNvSpPr/>
          <p:nvPr/>
        </p:nvSpPr>
        <p:spPr>
          <a:xfrm>
            <a:off x="5226051" y="3312583"/>
            <a:ext cx="575733" cy="431800"/>
          </a:xfrm>
          <a:prstGeom prst="ellipse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219170">
              <a:defRPr/>
            </a:pPr>
            <a:endParaRPr lang="en-US" sz="2400" kern="0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47BD624C-FFA4-4E84-AA1C-42ACB2378F95}"/>
              </a:ext>
            </a:extLst>
          </p:cNvPr>
          <p:cNvSpPr/>
          <p:nvPr/>
        </p:nvSpPr>
        <p:spPr>
          <a:xfrm>
            <a:off x="5221818" y="3960283"/>
            <a:ext cx="575733" cy="431800"/>
          </a:xfrm>
          <a:prstGeom prst="ellipse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219170">
              <a:defRPr/>
            </a:pPr>
            <a:endParaRPr lang="en-US" sz="2400" kern="0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DE8DB935-6738-4390-9AE9-F7A0BC715630}"/>
              </a:ext>
            </a:extLst>
          </p:cNvPr>
          <p:cNvSpPr/>
          <p:nvPr/>
        </p:nvSpPr>
        <p:spPr>
          <a:xfrm>
            <a:off x="5221818" y="4607983"/>
            <a:ext cx="575733" cy="4318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219170">
              <a:defRPr/>
            </a:pPr>
            <a:endParaRPr lang="en-US" sz="2400" kern="0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FC96AA8C-B03B-4571-95D6-92FD318DF040}"/>
              </a:ext>
            </a:extLst>
          </p:cNvPr>
          <p:cNvSpPr/>
          <p:nvPr/>
        </p:nvSpPr>
        <p:spPr>
          <a:xfrm>
            <a:off x="5226051" y="5230283"/>
            <a:ext cx="575733" cy="433917"/>
          </a:xfrm>
          <a:prstGeom prst="ellipse">
            <a:avLst/>
          </a:prstGeom>
          <a:solidFill>
            <a:srgbClr val="FECBB8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219170">
              <a:defRPr/>
            </a:pPr>
            <a:endParaRPr lang="en-US" sz="2400" kern="0">
              <a:solidFill>
                <a:prstClr val="white"/>
              </a:solidFill>
              <a:latin typeface="Times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9723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16"/>
          <p:cNvSpPr txBox="1">
            <a:spLocks noChangeArrowheads="1"/>
          </p:cNvSpPr>
          <p:nvPr/>
        </p:nvSpPr>
        <p:spPr bwMode="auto">
          <a:xfrm>
            <a:off x="143935" y="149879"/>
            <a:ext cx="1205865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Cấu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endParaRPr lang="en-US" alt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8C0C385-72FB-4506-9C38-9B4ADC03F595}"/>
              </a:ext>
            </a:extLst>
          </p:cNvPr>
          <p:cNvSpPr txBox="1"/>
          <p:nvPr/>
        </p:nvSpPr>
        <p:spPr>
          <a:xfrm>
            <a:off x="375710" y="888543"/>
            <a:ext cx="115951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SG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Cấu</a:t>
            </a:r>
            <a:r>
              <a:rPr lang="en-SG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trúc</a:t>
            </a:r>
            <a:r>
              <a:rPr lang="en-SG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SG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lệnh</a:t>
            </a:r>
            <a:r>
              <a:rPr lang="en-SG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lặp</a:t>
            </a:r>
            <a:r>
              <a:rPr lang="en-SG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SG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Repeat 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SG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[ </a:t>
            </a:r>
            <a:r>
              <a:rPr lang="en-SG" sz="4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SG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SG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lệnh</a:t>
            </a:r>
            <a:r>
              <a:rPr lang="en-SG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]</a:t>
            </a:r>
            <a:endParaRPr lang="en-US" sz="4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SG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SG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SG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SG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lặp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lệnh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cặp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[…]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SG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Cấu</a:t>
            </a:r>
            <a:r>
              <a:rPr lang="en-SG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trúc</a:t>
            </a:r>
            <a:r>
              <a:rPr lang="en-SG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SG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lệnh</a:t>
            </a:r>
            <a:r>
              <a:rPr lang="en-SG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lặp</a:t>
            </a:r>
            <a:r>
              <a:rPr lang="en-SG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lồng</a:t>
            </a:r>
            <a:r>
              <a:rPr lang="en-SG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SG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SG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SG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sz="4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SG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SG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SG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SG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SG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 </a:t>
            </a:r>
            <a:r>
              <a:rPr lang="en-SG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SG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Repeat </a:t>
            </a:r>
            <a:r>
              <a:rPr lang="en-SG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SG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en-SG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Repeat 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SG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[ </a:t>
            </a:r>
            <a:r>
              <a:rPr lang="en-SG" sz="4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fd</a:t>
            </a:r>
            <a:r>
              <a:rPr lang="en-SG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 </a:t>
            </a:r>
            <a:r>
              <a:rPr lang="en-SG" sz="4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rt</a:t>
            </a:r>
            <a:r>
              <a:rPr lang="en-SG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360/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SG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r>
              <a:rPr lang="en-SG" sz="4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rt</a:t>
            </a:r>
            <a:r>
              <a:rPr lang="en-SG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360/</a:t>
            </a:r>
            <a:r>
              <a:rPr lang="en-SG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k]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SG" sz="4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SG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SG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SG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endParaRPr lang="en-SG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SG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n: </a:t>
            </a:r>
            <a:r>
              <a:rPr lang="en-SG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SG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SG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d: </a:t>
            </a:r>
            <a:r>
              <a:rPr lang="en-SG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SG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SG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SG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endParaRPr lang="en-SG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4765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84693" y="2111784"/>
            <a:ext cx="100334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54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Wait n</a:t>
            </a:r>
            <a:endParaRPr lang="en-US" sz="54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1450" y="3303366"/>
            <a:ext cx="113084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0">
              <a:defRPr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n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>
              <a:defRPr/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theo.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- 60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 1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giây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0970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smtClean="0">
                <a:solidFill>
                  <a:srgbClr val="7030A0"/>
                </a:solidFill>
                <a:ea typeface="+mn-ea"/>
              </a:rPr>
              <a:t>4. Cấu trúc câu lệnh chờ</a:t>
            </a:r>
            <a:endParaRPr lang="en-US" sz="4000" b="1" dirty="0">
              <a:solidFill>
                <a:srgbClr val="7030A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0184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1422401" y="1167554"/>
            <a:ext cx="1137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Bước 1: 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3302001" y="989796"/>
            <a:ext cx="8331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24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en-US" sz="24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altLang="en-US" sz="24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en-US" sz="24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en-US" sz="24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en-US" sz="24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24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en-US" sz="24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4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24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Edit “&lt;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    </a:t>
            </a:r>
            <a:r>
              <a:rPr lang="en-US" altLang="en-US" sz="24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4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4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edit “</a:t>
            </a:r>
            <a:r>
              <a:rPr lang="en-US" altLang="en-US" sz="24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Hinhvuong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1538818" y="2010612"/>
            <a:ext cx="1137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smtClean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</a:t>
            </a:r>
            <a:r>
              <a:rPr lang="en-US" altLang="en-US" sz="240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3314700" y="2014836"/>
            <a:ext cx="1137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smtClean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 các lệnh trong phần thân để hoàn thiện</a:t>
            </a:r>
            <a:r>
              <a:rPr lang="en-US" altLang="en-US" sz="240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thủ tục </a:t>
            </a:r>
            <a:endParaRPr lang="en-US" altLang="en-US" sz="2400">
              <a:solidFill>
                <a:srgbClr val="0B03B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3195985" y="2487093"/>
            <a:ext cx="4927600" cy="46166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&lt;</a:t>
            </a:r>
            <a:r>
              <a:rPr lang="en-US" altLang="en-US" sz="24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4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en-US" sz="24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24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8225185" y="2472277"/>
            <a:ext cx="3352800" cy="46166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 thủ tục</a:t>
            </a:r>
          </a:p>
        </p:txBody>
      </p:sp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3195985" y="3088226"/>
            <a:ext cx="4927600" cy="46166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lệnh trong thân thủ tục</a:t>
            </a:r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8225185" y="3088226"/>
            <a:ext cx="3352800" cy="46166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4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en-US" sz="24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endParaRPr lang="en-US" altLang="en-US" sz="2400" dirty="0">
              <a:solidFill>
                <a:srgbClr val="0B03B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3208685" y="3729576"/>
            <a:ext cx="4927600" cy="46166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</a:p>
        </p:txBody>
      </p:sp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8237884" y="3714760"/>
            <a:ext cx="3352800" cy="46166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 thủ tục</a:t>
            </a:r>
          </a:p>
        </p:txBody>
      </p:sp>
      <p:sp>
        <p:nvSpPr>
          <p:cNvPr id="21" name="TextBox 6"/>
          <p:cNvSpPr txBox="1">
            <a:spLocks noChangeArrowheads="1"/>
          </p:cNvSpPr>
          <p:nvPr/>
        </p:nvSpPr>
        <p:spPr bwMode="auto">
          <a:xfrm>
            <a:off x="1320801" y="4602101"/>
            <a:ext cx="106362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4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     </a:t>
            </a:r>
            <a:r>
              <a:rPr lang="en-US" altLang="en-US" sz="24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4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24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24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altLang="en-US" sz="24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en-US" sz="24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altLang="en-US" sz="24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en-US" sz="240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thảo -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File/</a:t>
            </a:r>
            <a:r>
              <a:rPr lang="en-US" altLang="en-US" sz="240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Save and Exit</a:t>
            </a:r>
            <a:r>
              <a:rPr lang="en-US" altLang="en-US" sz="240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dirty="0">
              <a:solidFill>
                <a:srgbClr val="0B03B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6"/>
          <p:cNvSpPr txBox="1">
            <a:spLocks noChangeArrowheads="1"/>
          </p:cNvSpPr>
          <p:nvPr/>
        </p:nvSpPr>
        <p:spPr bwMode="auto">
          <a:xfrm>
            <a:off x="1183220" y="5218049"/>
            <a:ext cx="10773833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</a:t>
            </a:r>
            <a:r>
              <a:rPr lang="en-US" altLang="en-US" sz="24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4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en-US" sz="24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24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&gt;: </a:t>
            </a:r>
            <a:r>
              <a:rPr lang="en-US" altLang="en-US" sz="2667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altLang="en-US" sz="2667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667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67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667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67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667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67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667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67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667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67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sz="2667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67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667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67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667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67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67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67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altLang="en-US" sz="2667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67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667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667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667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67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667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TextBox 16"/>
          <p:cNvSpPr txBox="1">
            <a:spLocks noChangeArrowheads="1"/>
          </p:cNvSpPr>
          <p:nvPr/>
        </p:nvSpPr>
        <p:spPr bwMode="auto">
          <a:xfrm>
            <a:off x="143935" y="5205349"/>
            <a:ext cx="13948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4" name="TextBox 6"/>
          <p:cNvSpPr txBox="1">
            <a:spLocks noChangeArrowheads="1"/>
          </p:cNvSpPr>
          <p:nvPr/>
        </p:nvSpPr>
        <p:spPr bwMode="auto">
          <a:xfrm>
            <a:off x="1589620" y="5821302"/>
            <a:ext cx="103674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4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4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en-US" sz="24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24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4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altLang="en-US" sz="24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24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altLang="en-US" sz="24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24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altLang="en-US" sz="24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4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4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Tamgiac</a:t>
            </a:r>
            <a:endParaRPr lang="en-US" altLang="en-US" sz="2667" dirty="0">
              <a:solidFill>
                <a:srgbClr val="0B03B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16"/>
          <p:cNvSpPr txBox="1">
            <a:spLocks noChangeArrowheads="1"/>
          </p:cNvSpPr>
          <p:nvPr/>
        </p:nvSpPr>
        <p:spPr bwMode="auto">
          <a:xfrm>
            <a:off x="274062" y="35689"/>
            <a:ext cx="1140046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Thủ tục trong Logo</a:t>
            </a:r>
          </a:p>
          <a:p>
            <a:pPr eaLnBrk="1" hangingPunct="1"/>
            <a:r>
              <a:rPr lang="en-US" altLang="en-US" sz="28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Soạn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endParaRPr lang="en-US" alt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73580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9"/>
          <p:cNvSpPr txBox="1">
            <a:spLocks noChangeArrowheads="1"/>
          </p:cNvSpPr>
          <p:nvPr/>
        </p:nvSpPr>
        <p:spPr bwMode="auto">
          <a:xfrm>
            <a:off x="1224081" y="2033894"/>
            <a:ext cx="9144000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67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2667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67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lưu</a:t>
            </a:r>
            <a:r>
              <a:rPr lang="en-US" altLang="en-US" sz="2667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67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2667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67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thủ</a:t>
            </a:r>
            <a:r>
              <a:rPr lang="en-US" altLang="en-US" sz="2667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67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tục</a:t>
            </a:r>
            <a:r>
              <a:rPr lang="en-US" altLang="en-US" sz="2667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67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2667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67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667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67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667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67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667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67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tệp</a:t>
            </a:r>
            <a:r>
              <a:rPr lang="en-US" altLang="en-US" sz="2667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67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2667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67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667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67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gõ</a:t>
            </a:r>
            <a:r>
              <a:rPr lang="en-US" altLang="en-US" sz="2667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67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667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67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lệnh</a:t>
            </a:r>
            <a:r>
              <a:rPr lang="en-US" altLang="en-US" sz="2667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67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667" dirty="0">
                <a:solidFill>
                  <a:srgbClr val="0B03B1"/>
                </a:solidFill>
                <a:latin typeface="Times New Roman" panose="02020603050405020304" pitchFamily="18" charset="0"/>
              </a:rPr>
              <a:t> :</a:t>
            </a:r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520699" y="1333109"/>
            <a:ext cx="9448800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Logo:</a:t>
            </a: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512881" y="5956194"/>
            <a:ext cx="8026400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67" b="1" dirty="0">
                <a:solidFill>
                  <a:srgbClr val="0B03B1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		</a:t>
            </a:r>
            <a:r>
              <a:rPr lang="en-US" altLang="en-US" sz="2667" dirty="0" err="1">
                <a:solidFill>
                  <a:srgbClr val="0B03B1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Bước</a:t>
            </a:r>
            <a:r>
              <a:rPr lang="en-US" altLang="en-US" sz="2667" dirty="0">
                <a:solidFill>
                  <a:srgbClr val="0B03B1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 2: </a:t>
            </a:r>
            <a:r>
              <a:rPr lang="en-US" altLang="en-US" sz="2667" dirty="0" err="1">
                <a:solidFill>
                  <a:srgbClr val="0B03B1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Nhấn</a:t>
            </a:r>
            <a:r>
              <a:rPr lang="en-US" altLang="en-US" sz="2667" dirty="0">
                <a:solidFill>
                  <a:srgbClr val="0B03B1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altLang="en-US" sz="2667" dirty="0" err="1">
                <a:solidFill>
                  <a:srgbClr val="0B03B1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phím</a:t>
            </a:r>
            <a:r>
              <a:rPr lang="en-US" altLang="en-US" sz="2667" dirty="0">
                <a:solidFill>
                  <a:srgbClr val="0B03B1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altLang="en-US" sz="2667" b="1" dirty="0">
                <a:solidFill>
                  <a:srgbClr val="FF0000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Enter</a:t>
            </a:r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512882" y="4013915"/>
            <a:ext cx="9120719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Nạp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endParaRPr lang="en-US" alt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1427281" y="2721814"/>
            <a:ext cx="9748719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67" dirty="0">
                <a:solidFill>
                  <a:srgbClr val="0B03B1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667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2667" dirty="0">
                <a:solidFill>
                  <a:srgbClr val="0B03B1"/>
                </a:solidFill>
                <a:latin typeface="Times New Roman" panose="02020603050405020304" pitchFamily="18" charset="0"/>
              </a:rPr>
              <a:t> 1: </a:t>
            </a:r>
            <a:r>
              <a:rPr lang="en-US" altLang="en-US" sz="2667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Gõ</a:t>
            </a:r>
            <a:r>
              <a:rPr lang="en-US" altLang="en-US" sz="2667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67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Save</a:t>
            </a:r>
            <a:r>
              <a:rPr lang="en-US" altLang="en-US" sz="2667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67" b="1" dirty="0">
                <a:solidFill>
                  <a:srgbClr val="FF0000"/>
                </a:solidFill>
                <a:latin typeface="Times New Roman" panose="02020603050405020304" pitchFamily="18" charset="0"/>
              </a:rPr>
              <a:t>“</a:t>
            </a:r>
            <a:r>
              <a:rPr lang="en-US" altLang="en-US" sz="2667" dirty="0">
                <a:solidFill>
                  <a:srgbClr val="0B03B1"/>
                </a:solidFill>
                <a:latin typeface="Times New Roman" panose="02020603050405020304" pitchFamily="18" charset="0"/>
              </a:rPr>
              <a:t>&lt;</a:t>
            </a:r>
            <a:r>
              <a:rPr lang="en-US" altLang="en-US" sz="2667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2667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67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tệp</a:t>
            </a:r>
            <a:r>
              <a:rPr lang="en-US" altLang="en-US" sz="2667" dirty="0">
                <a:solidFill>
                  <a:srgbClr val="0B03B1"/>
                </a:solidFill>
                <a:latin typeface="Times New Roman" panose="02020603050405020304" pitchFamily="18" charset="0"/>
              </a:rPr>
              <a:t>&gt; (</a:t>
            </a:r>
            <a:r>
              <a:rPr lang="en-US" altLang="en-US" sz="2667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2667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67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2667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67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Save</a:t>
            </a:r>
            <a:r>
              <a:rPr lang="en-US" altLang="en-US" sz="2667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67" b="1" dirty="0">
                <a:solidFill>
                  <a:srgbClr val="FF0000"/>
                </a:solidFill>
                <a:latin typeface="Times New Roman" panose="02020603050405020304" pitchFamily="18" charset="0"/>
              </a:rPr>
              <a:t>“</a:t>
            </a:r>
            <a:r>
              <a:rPr lang="en-US" altLang="en-US" sz="2667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Cacthutuc.lgo</a:t>
            </a:r>
            <a:r>
              <a:rPr lang="en-US" altLang="en-US" sz="2667" dirty="0">
                <a:solidFill>
                  <a:srgbClr val="0B03B1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1427281" y="3411499"/>
            <a:ext cx="8534400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67" dirty="0">
                <a:solidFill>
                  <a:srgbClr val="0B03B1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667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2667" dirty="0">
                <a:solidFill>
                  <a:srgbClr val="0B03B1"/>
                </a:solidFill>
                <a:latin typeface="Times New Roman" panose="02020603050405020304" pitchFamily="18" charset="0"/>
              </a:rPr>
              <a:t> 2: </a:t>
            </a:r>
            <a:r>
              <a:rPr lang="en-US" altLang="en-US" sz="2667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Nhấn</a:t>
            </a:r>
            <a:r>
              <a:rPr lang="en-US" altLang="en-US" sz="2667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67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phím</a:t>
            </a:r>
            <a:r>
              <a:rPr lang="en-US" altLang="en-US" sz="2667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67" b="1" dirty="0">
                <a:solidFill>
                  <a:srgbClr val="FF0000"/>
                </a:solidFill>
                <a:latin typeface="Times New Roman" panose="02020603050405020304" pitchFamily="18" charset="0"/>
              </a:rPr>
              <a:t>Enter</a:t>
            </a: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1281232" y="4629468"/>
            <a:ext cx="8534400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67" dirty="0" err="1">
                <a:solidFill>
                  <a:srgbClr val="0B03B1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Để</a:t>
            </a:r>
            <a:r>
              <a:rPr lang="en-US" altLang="en-US" sz="2667" dirty="0">
                <a:solidFill>
                  <a:srgbClr val="0B03B1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altLang="en-US" sz="2667" dirty="0" err="1">
                <a:solidFill>
                  <a:srgbClr val="0B03B1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nạp</a:t>
            </a:r>
            <a:r>
              <a:rPr lang="en-US" altLang="en-US" sz="2667" dirty="0">
                <a:solidFill>
                  <a:srgbClr val="0B03B1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altLang="en-US" sz="2667" dirty="0" err="1">
                <a:solidFill>
                  <a:srgbClr val="0B03B1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tệp</a:t>
            </a:r>
            <a:r>
              <a:rPr lang="en-US" altLang="en-US" sz="2667" dirty="0">
                <a:solidFill>
                  <a:srgbClr val="0B03B1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altLang="en-US" sz="2667" dirty="0" err="1">
                <a:solidFill>
                  <a:srgbClr val="0B03B1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chứa</a:t>
            </a:r>
            <a:r>
              <a:rPr lang="en-US" altLang="en-US" sz="2667" dirty="0">
                <a:solidFill>
                  <a:srgbClr val="0B03B1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altLang="en-US" sz="2667" dirty="0" err="1">
                <a:solidFill>
                  <a:srgbClr val="0B03B1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các</a:t>
            </a:r>
            <a:r>
              <a:rPr lang="en-US" altLang="en-US" sz="2667" dirty="0">
                <a:solidFill>
                  <a:srgbClr val="0B03B1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altLang="en-US" sz="2667" dirty="0" err="1">
                <a:solidFill>
                  <a:srgbClr val="0B03B1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thủ</a:t>
            </a:r>
            <a:r>
              <a:rPr lang="en-US" altLang="en-US" sz="2667" dirty="0">
                <a:solidFill>
                  <a:srgbClr val="0B03B1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altLang="en-US" sz="2667" dirty="0" err="1">
                <a:solidFill>
                  <a:srgbClr val="0B03B1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tục</a:t>
            </a:r>
            <a:r>
              <a:rPr lang="en-US" altLang="en-US" sz="2667" dirty="0">
                <a:solidFill>
                  <a:srgbClr val="0B03B1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altLang="en-US" sz="2667" dirty="0" err="1">
                <a:solidFill>
                  <a:srgbClr val="0B03B1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em</a:t>
            </a:r>
            <a:r>
              <a:rPr lang="en-US" altLang="en-US" sz="2667" dirty="0">
                <a:solidFill>
                  <a:srgbClr val="0B03B1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altLang="en-US" sz="2667" dirty="0" err="1">
                <a:solidFill>
                  <a:srgbClr val="0B03B1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gõ</a:t>
            </a:r>
            <a:r>
              <a:rPr lang="en-US" altLang="en-US" sz="2667" dirty="0">
                <a:solidFill>
                  <a:srgbClr val="0B03B1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altLang="en-US" sz="2667" dirty="0" err="1">
                <a:solidFill>
                  <a:srgbClr val="0B03B1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lệnh</a:t>
            </a:r>
            <a:r>
              <a:rPr lang="en-US" altLang="en-US" sz="2667" dirty="0">
                <a:solidFill>
                  <a:srgbClr val="0B03B1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1399253" y="5306017"/>
            <a:ext cx="9776745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67" b="1" dirty="0">
                <a:solidFill>
                  <a:srgbClr val="0B03B1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	</a:t>
            </a:r>
            <a:r>
              <a:rPr lang="en-US" altLang="en-US" sz="2667" dirty="0" err="1">
                <a:solidFill>
                  <a:srgbClr val="0B03B1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Bước</a:t>
            </a:r>
            <a:r>
              <a:rPr lang="en-US" altLang="en-US" sz="2667" dirty="0">
                <a:solidFill>
                  <a:srgbClr val="0B03B1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 1: </a:t>
            </a:r>
            <a:r>
              <a:rPr lang="en-US" altLang="en-US" sz="2667" b="1" dirty="0">
                <a:solidFill>
                  <a:srgbClr val="FF0000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Load</a:t>
            </a:r>
            <a:r>
              <a:rPr lang="en-US" altLang="en-US" sz="2667" dirty="0">
                <a:solidFill>
                  <a:srgbClr val="0B03B1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altLang="en-US" sz="2667" b="1" dirty="0">
                <a:solidFill>
                  <a:srgbClr val="FF0000"/>
                </a:solidFill>
                <a:latin typeface="Times New Roman" panose="02020603050405020304" pitchFamily="18" charset="0"/>
              </a:rPr>
              <a:t>“</a:t>
            </a:r>
            <a:r>
              <a:rPr lang="en-US" altLang="en-US" sz="2667" dirty="0">
                <a:solidFill>
                  <a:srgbClr val="0B03B1"/>
                </a:solidFill>
                <a:latin typeface="Times New Roman" panose="02020603050405020304" pitchFamily="18" charset="0"/>
              </a:rPr>
              <a:t>&lt;</a:t>
            </a:r>
            <a:r>
              <a:rPr lang="en-US" altLang="en-US" sz="2667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2667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67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tệp</a:t>
            </a:r>
            <a:r>
              <a:rPr lang="en-US" altLang="en-US" sz="2667" dirty="0">
                <a:solidFill>
                  <a:srgbClr val="0B03B1"/>
                </a:solidFill>
                <a:latin typeface="Times New Roman" panose="02020603050405020304" pitchFamily="18" charset="0"/>
              </a:rPr>
              <a:t>&gt; (</a:t>
            </a:r>
            <a:r>
              <a:rPr lang="en-US" altLang="en-US" sz="2667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2667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67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2667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67" b="1" dirty="0">
                <a:solidFill>
                  <a:srgbClr val="FF0000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Load</a:t>
            </a:r>
            <a:r>
              <a:rPr lang="en-US" altLang="en-US" sz="2667" dirty="0">
                <a:solidFill>
                  <a:srgbClr val="0B03B1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altLang="en-US" sz="2667" b="1" dirty="0">
                <a:solidFill>
                  <a:srgbClr val="FF0000"/>
                </a:solidFill>
                <a:latin typeface="Times New Roman" panose="02020603050405020304" pitchFamily="18" charset="0"/>
              </a:rPr>
              <a:t>“</a:t>
            </a:r>
            <a:r>
              <a:rPr lang="en-US" altLang="en-US" sz="2667" dirty="0" err="1">
                <a:solidFill>
                  <a:srgbClr val="0B03B1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Cacthutuc.lgo</a:t>
            </a:r>
            <a:r>
              <a:rPr lang="en-US" altLang="en-US" sz="2667" dirty="0">
                <a:solidFill>
                  <a:srgbClr val="0B03B1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1211384" y="820011"/>
            <a:ext cx="10777417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67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Gõ</a:t>
            </a:r>
            <a:r>
              <a:rPr lang="en-US" altLang="en-US" sz="2667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67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2667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67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thủ</a:t>
            </a:r>
            <a:r>
              <a:rPr lang="en-US" altLang="en-US" sz="2667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67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tục</a:t>
            </a:r>
            <a:r>
              <a:rPr lang="en-US" altLang="en-US" sz="2667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67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667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67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ngăn</a:t>
            </a:r>
            <a:r>
              <a:rPr lang="en-US" altLang="en-US" sz="2667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67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gõ</a:t>
            </a:r>
            <a:r>
              <a:rPr lang="en-US" altLang="en-US" sz="2667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67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lệnh</a:t>
            </a:r>
            <a:r>
              <a:rPr lang="en-US" altLang="en-US" sz="2667" dirty="0">
                <a:solidFill>
                  <a:srgbClr val="0B03B1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sz="2667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2667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67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2667" dirty="0">
                <a:solidFill>
                  <a:srgbClr val="0B03B1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667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Hinhvuong</a:t>
            </a:r>
            <a:r>
              <a:rPr lang="en-US" altLang="en-US" sz="2667" dirty="0">
                <a:solidFill>
                  <a:srgbClr val="0B03B1"/>
                </a:solidFill>
                <a:latin typeface="Times New Roman" panose="02020603050405020304" pitchFamily="18" charset="0"/>
              </a:rPr>
              <a:t>) </a:t>
            </a:r>
            <a:r>
              <a:rPr lang="en-US" altLang="en-US" sz="2667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667" dirty="0">
                <a:solidFill>
                  <a:srgbClr val="0B03B1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667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nhấn</a:t>
            </a:r>
            <a:r>
              <a:rPr lang="en-US" altLang="en-US" sz="2667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67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phím</a:t>
            </a:r>
            <a:r>
              <a:rPr lang="en-US" altLang="en-US" sz="2667" dirty="0">
                <a:solidFill>
                  <a:srgbClr val="0B03B1"/>
                </a:solidFill>
                <a:latin typeface="Times New Roman" panose="02020603050405020304" pitchFamily="18" charset="0"/>
              </a:rPr>
              <a:t> Enter</a:t>
            </a: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512881" y="274889"/>
            <a:ext cx="9448800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78120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Thực hành – Luyện tập</a:t>
            </a:r>
            <a:endParaRPr lang="en-US" b="1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4511-ECC0-4091-B64E-20B816B57547}" type="datetime1">
              <a:rPr lang="en-US" smtClean="0"/>
              <a:t>4/15/2022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Tác giả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7258A-3495-4EBA-99FD-8E6D0642D61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40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9">
            <a:extLst>
              <a:ext uri="{FF2B5EF4-FFF2-40B4-BE49-F238E27FC236}">
                <a16:creationId xmlns:a16="http://schemas.microsoft.com/office/drawing/2014/main" xmlns="" id="{70BB087F-F05A-4AE2-A496-878BAF717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09" y="381001"/>
            <a:ext cx="1179618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sz="3200" b="1" u="sng" dirty="0" err="1" smtClean="0">
                <a:latin typeface="Times New Roman" panose="02020603050405020304" pitchFamily="18" charset="0"/>
              </a:rPr>
              <a:t>Bài</a:t>
            </a:r>
            <a:r>
              <a:rPr lang="en-US" altLang="vi-VN" sz="3200" b="1" u="sng" dirty="0" smtClean="0">
                <a:latin typeface="Times New Roman" panose="02020603050405020304" pitchFamily="18" charset="0"/>
              </a:rPr>
              <a:t> 1:</a:t>
            </a:r>
            <a:r>
              <a:rPr lang="en-US" altLang="vi-VN" sz="32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Viết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chương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trình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sử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dụng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thủ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tục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0B03B1"/>
                </a:solidFill>
                <a:latin typeface="Times New Roman" panose="02020603050405020304" pitchFamily="18" charset="0"/>
              </a:rPr>
              <a:t>DuongTron</a:t>
            </a:r>
            <a:r>
              <a:rPr lang="en-US" altLang="vi-VN" sz="32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để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vẽ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hình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với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màu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sắc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như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hình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bên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dưới</a:t>
            </a:r>
            <a:r>
              <a:rPr lang="en-US" altLang="vi-VN" sz="3200" b="1" dirty="0">
                <a:latin typeface="Times New Roman" panose="02020603050405020304" pitchFamily="18" charset="0"/>
              </a:rPr>
              <a:t>.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Kiểm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tra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kết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quả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trên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máy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tính</a:t>
            </a:r>
            <a:r>
              <a:rPr lang="en-US" altLang="vi-VN" sz="32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52D9C16-275D-49D1-AF01-ECBC069C87FA}"/>
              </a:ext>
            </a:extLst>
          </p:cNvPr>
          <p:cNvSpPr txBox="1"/>
          <p:nvPr/>
        </p:nvSpPr>
        <p:spPr>
          <a:xfrm>
            <a:off x="179093" y="1820569"/>
            <a:ext cx="83830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  <a:p>
            <a:pPr marL="457189" indent="-457189" algn="just">
              <a:buFontTx/>
              <a:buChar char="-"/>
            </a:pP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189" indent="-457189" algn="just">
              <a:buFontTx/>
              <a:buChar char="-"/>
            </a:pP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360/6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 Box 19">
            <a:extLst>
              <a:ext uri="{FF2B5EF4-FFF2-40B4-BE49-F238E27FC236}">
                <a16:creationId xmlns:a16="http://schemas.microsoft.com/office/drawing/2014/main" xmlns="" id="{D283EAA3-0E1B-4F22-B2EA-7F3F287BA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3729" y="3542357"/>
            <a:ext cx="64008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defTabSz="121917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</a:rPr>
              <a:t>To  DuongTron1</a:t>
            </a:r>
          </a:p>
          <a:p>
            <a:pPr algn="just" eaLnBrk="1" hangingPunct="1">
              <a:defRPr/>
            </a:pPr>
            <a:r>
              <a:rPr lang="en-US" sz="32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SetPenColor</a:t>
            </a:r>
            <a:r>
              <a:rPr 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 algn="just" eaLnBrk="1" hangingPunct="1">
              <a:defRPr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SetPenSize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[5 5]</a:t>
            </a:r>
          </a:p>
          <a:p>
            <a:pPr algn="just" eaLnBrk="1" hangingPunct="1">
              <a:defRPr/>
            </a:pP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REPEAT 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10 [</a:t>
            </a:r>
            <a:r>
              <a:rPr lang="en-US" altLang="en-US" sz="3200" dirty="0" err="1" smtClean="0">
                <a:solidFill>
                  <a:srgbClr val="0B03B1"/>
                </a:solidFill>
                <a:latin typeface="Times New Roman" panose="02020603050405020304" pitchFamily="18" charset="0"/>
              </a:rPr>
              <a:t>DuongTron</a:t>
            </a:r>
            <a:r>
              <a:rPr lang="en-US" altLang="en-US" sz="3200" dirty="0" smtClean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RT 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360/10]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en-US" sz="32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SetPenColor</a:t>
            </a:r>
            <a:r>
              <a:rPr 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endParaRPr lang="en-US" altLang="en-US" sz="3200" dirty="0">
              <a:solidFill>
                <a:srgbClr val="0B03B1"/>
              </a:solidFill>
              <a:latin typeface="Times New Roman" panose="02020603050405020304" pitchFamily="18" charset="0"/>
            </a:endParaRPr>
          </a:p>
          <a:p>
            <a:pPr algn="just" defTabSz="121917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</a:rPr>
              <a:t>End</a:t>
            </a:r>
          </a:p>
        </p:txBody>
      </p:sp>
      <p:sp>
        <p:nvSpPr>
          <p:cNvPr id="2" name="Rectangle 1"/>
          <p:cNvSpPr/>
          <p:nvPr/>
        </p:nvSpPr>
        <p:spPr>
          <a:xfrm>
            <a:off x="249206" y="3957663"/>
            <a:ext cx="4724691" cy="22163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en-US" sz="3067" dirty="0">
                <a:solidFill>
                  <a:srgbClr val="0B03B1"/>
                </a:solidFill>
                <a:latin typeface="Times New Roman" panose="02020603050405020304" pitchFamily="18" charset="0"/>
              </a:rPr>
              <a:t>To  </a:t>
            </a:r>
            <a:r>
              <a:rPr lang="en-US" altLang="en-US" sz="3067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DuongTron</a:t>
            </a:r>
            <a:endParaRPr lang="en-US" altLang="en-US" sz="3067" dirty="0">
              <a:solidFill>
                <a:srgbClr val="0B03B1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0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REPEAT  24 [ FD </a:t>
            </a:r>
            <a:r>
              <a:rPr lang="en-US" sz="3067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en-US" sz="30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RT 15]</a:t>
            </a:r>
          </a:p>
          <a:p>
            <a:pPr>
              <a:lnSpc>
                <a:spcPct val="150000"/>
              </a:lnSpc>
            </a:pPr>
            <a:r>
              <a:rPr lang="en-US" sz="3067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530999"/>
              </p:ext>
            </p:extLst>
          </p:nvPr>
        </p:nvGraphicFramePr>
        <p:xfrm>
          <a:off x="8511602" y="1682019"/>
          <a:ext cx="3614503" cy="3230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Bitmap Image" r:id="rId5" imgW="5381640" imgH="4809960" progId="PBrush">
                  <p:embed/>
                </p:oleObj>
              </mc:Choice>
              <mc:Fallback>
                <p:oleObj name="Bitmap Image" r:id="rId5" imgW="5381640" imgH="480996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511602" y="1682019"/>
                        <a:ext cx="3614503" cy="32308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39BF-3417-48BB-99D3-4C6682E8F890}" type="datetime1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Tác giả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7258A-3495-4EBA-99FD-8E6D0642D610}" type="slidenum">
              <a:rPr lang="en-US" smtClean="0"/>
              <a:t>18</a:t>
            </a:fld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3202780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7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6">
            <a:extLst>
              <a:ext uri="{FF2B5EF4-FFF2-40B4-BE49-F238E27FC236}">
                <a16:creationId xmlns:a16="http://schemas.microsoft.com/office/drawing/2014/main" xmlns="" id="{D13EE475-72AC-4E3F-B06F-EFFA3BACA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4699" y="1864783"/>
            <a:ext cx="98806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267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altLang="en-US" sz="4267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19">
            <a:extLst>
              <a:ext uri="{FF2B5EF4-FFF2-40B4-BE49-F238E27FC236}">
                <a16:creationId xmlns:a16="http://schemas.microsoft.com/office/drawing/2014/main" xmlns="" id="{20919575-C987-4EFD-87C7-3E49E53B1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818" y="757765"/>
            <a:ext cx="1149138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sz="3200" b="1" u="sng" dirty="0" err="1">
                <a:latin typeface="Times New Roman" panose="02020603050405020304" pitchFamily="18" charset="0"/>
              </a:rPr>
              <a:t>Bài</a:t>
            </a:r>
            <a:r>
              <a:rPr lang="en-US" altLang="vi-VN" sz="3200" b="1" u="sng" dirty="0">
                <a:latin typeface="Times New Roman" panose="02020603050405020304" pitchFamily="18" charset="0"/>
              </a:rPr>
              <a:t> </a:t>
            </a:r>
            <a:r>
              <a:rPr lang="en-US" altLang="vi-VN" sz="3200" b="1" u="sng" dirty="0" smtClean="0">
                <a:latin typeface="Times New Roman" panose="02020603050405020304" pitchFamily="18" charset="0"/>
              </a:rPr>
              <a:t>2</a:t>
            </a:r>
            <a:r>
              <a:rPr lang="en-US" altLang="vi-VN" sz="3200" dirty="0" smtClean="0">
                <a:latin typeface="Times New Roman" panose="02020603050405020304" pitchFamily="18" charset="0"/>
              </a:rPr>
              <a:t>: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Viết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thủ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err="1">
                <a:latin typeface="Times New Roman" panose="02020603050405020304" pitchFamily="18" charset="0"/>
              </a:rPr>
              <a:t>tục</a:t>
            </a:r>
            <a:r>
              <a:rPr lang="en-US" altLang="vi-VN" sz="3200" b="1">
                <a:latin typeface="Times New Roman" panose="02020603050405020304" pitchFamily="18" charset="0"/>
              </a:rPr>
              <a:t> </a:t>
            </a:r>
            <a:r>
              <a:rPr lang="en-US" altLang="vi-VN" sz="3200" b="1" smtClean="0">
                <a:solidFill>
                  <a:srgbClr val="0B03B1"/>
                </a:solidFill>
                <a:latin typeface="Times New Roman" panose="02020603050405020304" pitchFamily="18" charset="0"/>
              </a:rPr>
              <a:t>LucGiac1</a:t>
            </a:r>
            <a:r>
              <a:rPr lang="en-US" altLang="vi-VN" sz="3200" b="1" smtClean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để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vẽ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hình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đa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giác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sáu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cạnh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như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hình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bên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dưới</a:t>
            </a:r>
            <a:r>
              <a:rPr lang="en-US" altLang="vi-VN" sz="32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7" name="Text Box 19">
            <a:extLst>
              <a:ext uri="{FF2B5EF4-FFF2-40B4-BE49-F238E27FC236}">
                <a16:creationId xmlns:a16="http://schemas.microsoft.com/office/drawing/2014/main" xmlns="" id="{E7C04A4F-E583-4C42-9BEE-5836D854B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199" y="1976966"/>
            <a:ext cx="73152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defRPr/>
            </a:pPr>
            <a:r>
              <a:rPr lang="en-US" sz="3200" dirty="0">
                <a:solidFill>
                  <a:srgbClr val="0B03B1"/>
                </a:solidFill>
                <a:latin typeface="Times New Roman" pitchFamily="18" charset="0"/>
              </a:rPr>
              <a:t>To </a:t>
            </a:r>
            <a:r>
              <a:rPr lang="en-US" sz="3200" dirty="0" smtClean="0">
                <a:solidFill>
                  <a:srgbClr val="0B03B1"/>
                </a:solidFill>
                <a:latin typeface="Times New Roman" pitchFamily="18" charset="0"/>
              </a:rPr>
              <a:t>LucGiac1</a:t>
            </a:r>
            <a:endParaRPr lang="en-US" sz="3200" dirty="0">
              <a:solidFill>
                <a:srgbClr val="0B03B1"/>
              </a:solidFill>
              <a:latin typeface="Times New Roman" pitchFamily="18" charset="0"/>
            </a:endParaRPr>
          </a:p>
          <a:p>
            <a:pPr indent="609585">
              <a:defRPr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SetPenColor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4</a:t>
            </a:r>
          </a:p>
          <a:p>
            <a:pPr indent="609585">
              <a:defRPr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SetPenSize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[5 5]</a:t>
            </a:r>
          </a:p>
          <a:p>
            <a:pPr indent="609585"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RT 90</a:t>
            </a:r>
          </a:p>
          <a:p>
            <a:pPr indent="609585"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REPEAT 6 [ FD 100 RT 60 ]</a:t>
            </a:r>
          </a:p>
          <a:p>
            <a:pPr indent="609585">
              <a:defRPr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SetPenColor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0</a:t>
            </a:r>
          </a:p>
          <a:p>
            <a:pPr algn="just" eaLnBrk="1" hangingPunct="1">
              <a:defRPr/>
            </a:pPr>
            <a:r>
              <a:rPr lang="en-US" sz="3200" dirty="0">
                <a:solidFill>
                  <a:srgbClr val="0B03B1"/>
                </a:solidFill>
                <a:latin typeface="Times New Roman" pitchFamily="18" charset="0"/>
              </a:rPr>
              <a:t>end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7AF0D52-55B1-4B2D-817E-027C9D190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22" t="44357" r="51633" b="30850"/>
          <a:stretch>
            <a:fillRect/>
          </a:stretch>
        </p:blipFill>
        <p:spPr bwMode="auto">
          <a:xfrm>
            <a:off x="8051679" y="2413001"/>
            <a:ext cx="2743203" cy="2321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6F020-7DCB-4F5F-8E56-5B1F511159B0}" type="datetime1">
              <a:rPr lang="en-US" smtClean="0"/>
              <a:t>4/15/2022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Tác giả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7258A-3495-4EBA-99FD-8E6D0642D610}" type="slidenum">
              <a:rPr lang="en-US" smtClean="0"/>
              <a:t>19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69754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Trang</a:t>
            </a:r>
            <a:r>
              <a:rPr lang="en-US" b="1" dirty="0" smtClean="0"/>
              <a:t> </a:t>
            </a:r>
            <a:r>
              <a:rPr lang="en-US" b="1" dirty="0" err="1" smtClean="0"/>
              <a:t>mẫu</a:t>
            </a:r>
            <a:r>
              <a:rPr lang="en-US" b="1" dirty="0" smtClean="0"/>
              <a:t> (Slide Master)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907332" cy="4351338"/>
          </a:xfrm>
        </p:spPr>
        <p:txBody>
          <a:bodyPr/>
          <a:lstStyle/>
          <a:p>
            <a:r>
              <a:rPr lang="en-US" dirty="0" err="1" smtClean="0"/>
              <a:t>Chọn</a:t>
            </a:r>
            <a:r>
              <a:rPr lang="en-US" dirty="0" smtClean="0"/>
              <a:t> </a:t>
            </a:r>
            <a:r>
              <a:rPr lang="en-US" dirty="0" err="1" smtClean="0"/>
              <a:t>thẻ</a:t>
            </a:r>
            <a:r>
              <a:rPr lang="en-US" dirty="0" smtClean="0"/>
              <a:t> </a:t>
            </a:r>
            <a:r>
              <a:rPr lang="en-US" b="1" dirty="0" smtClean="0"/>
              <a:t>View -&gt; Slide Master</a:t>
            </a:r>
          </a:p>
          <a:p>
            <a:pPr marL="0" indent="0">
              <a:buNone/>
            </a:pPr>
            <a:r>
              <a:rPr lang="en-US" dirty="0" smtClean="0"/>
              <a:t>- </a:t>
            </a:r>
            <a:r>
              <a:rPr lang="en-US" dirty="0" err="1" smtClean="0"/>
              <a:t>Điều</a:t>
            </a:r>
            <a:r>
              <a:rPr lang="en-US" dirty="0" smtClean="0"/>
              <a:t> </a:t>
            </a:r>
            <a:r>
              <a:rPr lang="en-US" err="1" smtClean="0"/>
              <a:t>chỉnh</a:t>
            </a:r>
            <a:r>
              <a:rPr lang="en-US" smtClean="0"/>
              <a:t> </a:t>
            </a:r>
            <a:r>
              <a:rPr lang="en-US" smtClean="0"/>
              <a:t>các thông số chung cho bài trình chiếu: màu </a:t>
            </a:r>
            <a:r>
              <a:rPr lang="en-US" dirty="0" err="1" smtClean="0"/>
              <a:t>chữ</a:t>
            </a:r>
            <a:r>
              <a:rPr lang="en-US" dirty="0" smtClean="0"/>
              <a:t>, </a:t>
            </a:r>
            <a:r>
              <a:rPr lang="en-US" dirty="0" err="1" smtClean="0"/>
              <a:t>phông</a:t>
            </a:r>
            <a:r>
              <a:rPr lang="en-US" dirty="0" smtClean="0"/>
              <a:t> </a:t>
            </a:r>
            <a:r>
              <a:rPr lang="en-US" dirty="0" err="1" smtClean="0"/>
              <a:t>chữ</a:t>
            </a:r>
            <a:r>
              <a:rPr lang="en-US" dirty="0" smtClean="0"/>
              <a:t>, </a:t>
            </a:r>
            <a:r>
              <a:rPr lang="en-US" dirty="0" err="1" smtClean="0"/>
              <a:t>thông</a:t>
            </a:r>
            <a:r>
              <a:rPr lang="en-US" dirty="0" smtClean="0"/>
              <a:t> tin </a:t>
            </a:r>
            <a:r>
              <a:rPr lang="en-US" dirty="0" err="1" smtClean="0"/>
              <a:t>bổ</a:t>
            </a:r>
            <a:r>
              <a:rPr lang="en-US" dirty="0" smtClean="0"/>
              <a:t> sung: </a:t>
            </a:r>
            <a:r>
              <a:rPr lang="en-US" dirty="0" err="1" smtClean="0"/>
              <a:t>ngày</a:t>
            </a:r>
            <a:r>
              <a:rPr lang="en-US" dirty="0" smtClean="0"/>
              <a:t> </a:t>
            </a:r>
            <a:r>
              <a:rPr lang="en-US" dirty="0" err="1" smtClean="0"/>
              <a:t>tháng</a:t>
            </a:r>
            <a:r>
              <a:rPr lang="en-US" dirty="0" smtClean="0"/>
              <a:t>,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soạn</a:t>
            </a:r>
            <a:r>
              <a:rPr lang="en-US" dirty="0" smtClean="0"/>
              <a:t>,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trang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Đóng</a:t>
            </a:r>
            <a:r>
              <a:rPr lang="en-US" dirty="0" smtClean="0"/>
              <a:t> </a:t>
            </a:r>
            <a:r>
              <a:rPr lang="en-US" dirty="0" err="1" smtClean="0"/>
              <a:t>chế</a:t>
            </a:r>
            <a:r>
              <a:rPr lang="en-US" dirty="0" smtClean="0"/>
              <a:t> </a:t>
            </a:r>
            <a:r>
              <a:rPr lang="en-US" dirty="0" err="1" smtClean="0"/>
              <a:t>độ</a:t>
            </a:r>
            <a:r>
              <a:rPr lang="en-US" dirty="0" smtClean="0"/>
              <a:t> </a:t>
            </a:r>
            <a:r>
              <a:rPr lang="en-US" dirty="0" err="1" smtClean="0"/>
              <a:t>trang</a:t>
            </a:r>
            <a:r>
              <a:rPr lang="en-US" dirty="0" smtClean="0"/>
              <a:t> </a:t>
            </a:r>
            <a:r>
              <a:rPr lang="en-US" dirty="0" err="1" smtClean="0"/>
              <a:t>mẫu</a:t>
            </a:r>
            <a:r>
              <a:rPr lang="en-US" dirty="0" smtClean="0"/>
              <a:t>: </a:t>
            </a:r>
            <a:r>
              <a:rPr lang="en-US" b="1" dirty="0" smtClean="0"/>
              <a:t>Close </a:t>
            </a:r>
            <a:r>
              <a:rPr lang="en-US" b="1" smtClean="0"/>
              <a:t>Master </a:t>
            </a:r>
            <a:r>
              <a:rPr lang="en-US" b="1" smtClean="0"/>
              <a:t>View</a:t>
            </a:r>
          </a:p>
          <a:p>
            <a:pPr>
              <a:buFontTx/>
              <a:buChar char="-"/>
            </a:pPr>
            <a:endParaRPr lang="en-US" b="1" smtClean="0"/>
          </a:p>
          <a:p>
            <a:pPr>
              <a:buFontTx/>
              <a:buChar char="-"/>
            </a:pPr>
            <a:endParaRPr lang="en-US" b="1"/>
          </a:p>
          <a:p>
            <a:pPr marL="0" indent="0">
              <a:buNone/>
            </a:pPr>
            <a:endParaRPr lang="en-US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A9F42-E765-4528-87C4-BFC33493ED29}" type="datetime1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Tác giả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7258A-3495-4EBA-99FD-8E6D0642D610}" type="slidenum">
              <a:rPr lang="en-US" smtClean="0"/>
              <a:t>2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326" y="3870705"/>
            <a:ext cx="7800975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589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6">
            <a:extLst>
              <a:ext uri="{FF2B5EF4-FFF2-40B4-BE49-F238E27FC236}">
                <a16:creationId xmlns:a16="http://schemas.microsoft.com/office/drawing/2014/main" xmlns="" id="{D13EE475-72AC-4E3F-B06F-EFFA3BACA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4699" y="1864783"/>
            <a:ext cx="98806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267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altLang="en-US" sz="4267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9">
            <a:extLst>
              <a:ext uri="{FF2B5EF4-FFF2-40B4-BE49-F238E27FC236}">
                <a16:creationId xmlns:a16="http://schemas.microsoft.com/office/drawing/2014/main" xmlns="" id="{F7726471-AA03-4CDD-BD1C-9530010D6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09" y="419165"/>
            <a:ext cx="1179618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sz="3200" b="1" u="sng" dirty="0" err="1">
                <a:latin typeface="Times New Roman" panose="02020603050405020304" pitchFamily="18" charset="0"/>
              </a:rPr>
              <a:t>Bài</a:t>
            </a:r>
            <a:r>
              <a:rPr lang="en-US" altLang="vi-VN" sz="3200" b="1" u="sng" dirty="0">
                <a:latin typeface="Times New Roman" panose="02020603050405020304" pitchFamily="18" charset="0"/>
              </a:rPr>
              <a:t> </a:t>
            </a:r>
            <a:r>
              <a:rPr lang="en-US" altLang="vi-VN" sz="3200" b="1" u="sng" dirty="0" smtClean="0">
                <a:latin typeface="Times New Roman" panose="02020603050405020304" pitchFamily="18" charset="0"/>
              </a:rPr>
              <a:t>3</a:t>
            </a:r>
            <a:r>
              <a:rPr lang="en-US" altLang="vi-VN" sz="3200" dirty="0" smtClean="0">
                <a:latin typeface="Times New Roman" panose="02020603050405020304" pitchFamily="18" charset="0"/>
              </a:rPr>
              <a:t>: </a:t>
            </a:r>
            <a:r>
              <a:rPr lang="en-US" altLang="vi-VN" sz="3200" b="1" dirty="0" err="1" smtClean="0">
                <a:latin typeface="Times New Roman" panose="02020603050405020304" pitchFamily="18" charset="0"/>
              </a:rPr>
              <a:t>Viết</a:t>
            </a:r>
            <a:r>
              <a:rPr lang="en-US" altLang="vi-VN" sz="32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latin typeface="Times New Roman" panose="02020603050405020304" pitchFamily="18" charset="0"/>
              </a:rPr>
              <a:t>thủ</a:t>
            </a:r>
            <a:r>
              <a:rPr lang="en-US" altLang="vi-VN" sz="32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latin typeface="Times New Roman" panose="02020603050405020304" pitchFamily="18" charset="0"/>
              </a:rPr>
              <a:t>tục</a:t>
            </a:r>
            <a:r>
              <a:rPr lang="en-US" altLang="vi-VN" sz="32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smtClean="0">
                <a:solidFill>
                  <a:srgbClr val="0B03B1"/>
                </a:solidFill>
                <a:latin typeface="Times New Roman" panose="02020603050405020304" pitchFamily="18" charset="0"/>
              </a:rPr>
              <a:t>LucGiac2</a:t>
            </a:r>
            <a:r>
              <a:rPr lang="en-US" altLang="vi-VN" sz="32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để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viết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thủ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tục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smtClean="0">
                <a:solidFill>
                  <a:srgbClr val="0B03B1"/>
                </a:solidFill>
                <a:latin typeface="Times New Roman" panose="02020603050405020304" pitchFamily="18" charset="0"/>
              </a:rPr>
              <a:t>8Lucgiac</a:t>
            </a:r>
            <a:r>
              <a:rPr lang="en-US" altLang="vi-VN" sz="32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latin typeface="Times New Roman" panose="02020603050405020304" pitchFamily="18" charset="0"/>
              </a:rPr>
              <a:t>tạo</a:t>
            </a:r>
            <a:r>
              <a:rPr lang="en-US" altLang="vi-VN" sz="32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nên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mẫu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trang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trí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như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hình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sau</a:t>
            </a:r>
            <a:r>
              <a:rPr lang="en-US" altLang="vi-VN" sz="3200" b="1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3B63E10-FE40-4F69-A8DB-D1DDBBC41E6F}"/>
              </a:ext>
            </a:extLst>
          </p:cNvPr>
          <p:cNvSpPr txBox="1"/>
          <p:nvPr/>
        </p:nvSpPr>
        <p:spPr>
          <a:xfrm>
            <a:off x="197909" y="1336120"/>
            <a:ext cx="80738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  <a:p>
            <a:pPr marL="457189" indent="-457189" algn="just">
              <a:buFontTx/>
              <a:buChar char="-"/>
            </a:pP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189" indent="-457189" algn="just">
              <a:buFontTx/>
              <a:buChar char="-"/>
            </a:pP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360/8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 Box 19">
            <a:extLst>
              <a:ext uri="{FF2B5EF4-FFF2-40B4-BE49-F238E27FC236}">
                <a16:creationId xmlns:a16="http://schemas.microsoft.com/office/drawing/2014/main" xmlns="" id="{3111DD9A-709D-4EB6-AD28-CB52288BF9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3689519"/>
            <a:ext cx="79248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defTabSz="121917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</a:rPr>
              <a:t>To  </a:t>
            </a:r>
            <a:r>
              <a:rPr lang="en-US" altLang="en-US" sz="3200" dirty="0" smtClean="0">
                <a:solidFill>
                  <a:srgbClr val="0B03B1"/>
                </a:solidFill>
                <a:latin typeface="Times New Roman" panose="02020603050405020304" pitchFamily="18" charset="0"/>
              </a:rPr>
              <a:t>8LucgGiac</a:t>
            </a:r>
            <a:endParaRPr lang="en-US" altLang="en-US" sz="3200" dirty="0">
              <a:solidFill>
                <a:srgbClr val="0B03B1"/>
              </a:solidFill>
              <a:latin typeface="Times New Roman" panose="02020603050405020304" pitchFamily="18" charset="0"/>
            </a:endParaRPr>
          </a:p>
          <a:p>
            <a:pPr lvl="0" algn="just" eaLnBrk="1" hangingPunct="1">
              <a:defRPr/>
            </a:pP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SetPenColor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14</a:t>
            </a:r>
          </a:p>
          <a:p>
            <a:pPr lvl="0" algn="just" eaLnBrk="1" hangingPunct="1">
              <a:defRPr/>
            </a:pP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SetPenSize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[5 5]</a:t>
            </a:r>
            <a:endParaRPr lang="en-US" altLang="en-US" sz="3200" dirty="0">
              <a:solidFill>
                <a:srgbClr val="0B03B1"/>
              </a:solidFill>
              <a:latin typeface="Times New Roman" panose="02020603050405020304" pitchFamily="18" charset="0"/>
            </a:endParaRPr>
          </a:p>
          <a:p>
            <a:pPr algn="just" defTabSz="121917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REPEAT  8 [ </a:t>
            </a:r>
            <a:r>
              <a:rPr lang="en-US" altLang="en-US" sz="3200" dirty="0" smtClean="0">
                <a:solidFill>
                  <a:srgbClr val="0B03B1"/>
                </a:solidFill>
                <a:latin typeface="Times New Roman" panose="02020603050405020304" pitchFamily="18" charset="0"/>
              </a:rPr>
              <a:t>LucGiac2 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RT 360/8 ]</a:t>
            </a:r>
          </a:p>
          <a:p>
            <a:pPr algn="just" eaLnBrk="1" hangingPunct="1">
              <a:defRPr/>
            </a:pP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SetPenColor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0</a:t>
            </a:r>
          </a:p>
          <a:p>
            <a:pPr algn="just" defTabSz="121917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</a:rPr>
              <a:t>End</a:t>
            </a:r>
          </a:p>
        </p:txBody>
      </p:sp>
      <p:sp>
        <p:nvSpPr>
          <p:cNvPr id="8" name="Text Box 19">
            <a:extLst>
              <a:ext uri="{FF2B5EF4-FFF2-40B4-BE49-F238E27FC236}">
                <a16:creationId xmlns:a16="http://schemas.microsoft.com/office/drawing/2014/main" xmlns="" id="{0DE3B881-144E-4E81-999B-88D7C58079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025057"/>
            <a:ext cx="6197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defTabSz="121917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</a:rPr>
              <a:t>To  </a:t>
            </a:r>
            <a:r>
              <a:rPr lang="en-US" altLang="en-US" sz="3200" dirty="0" smtClean="0">
                <a:solidFill>
                  <a:srgbClr val="0B03B1"/>
                </a:solidFill>
                <a:latin typeface="Times New Roman" panose="02020603050405020304" pitchFamily="18" charset="0"/>
              </a:rPr>
              <a:t>LucGiac2</a:t>
            </a:r>
            <a:endParaRPr lang="en-US" altLang="en-US" sz="3200" dirty="0">
              <a:solidFill>
                <a:srgbClr val="0B03B1"/>
              </a:solidFill>
              <a:latin typeface="Times New Roman" panose="02020603050405020304" pitchFamily="18" charset="0"/>
            </a:endParaRPr>
          </a:p>
          <a:p>
            <a:pPr algn="just" defTabSz="121917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REPEAT 6 [ FD 100 RT 360/6 ]</a:t>
            </a:r>
          </a:p>
          <a:p>
            <a:pPr algn="just" defTabSz="121917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</a:rPr>
              <a:t>End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8432765" y="1013053"/>
          <a:ext cx="3110123" cy="2923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Bitmap Image" r:id="rId5" imgW="6048360" imgH="5686560" progId="PBrush">
                  <p:embed/>
                </p:oleObj>
              </mc:Choice>
              <mc:Fallback>
                <p:oleObj name="Bitmap Image" r:id="rId5" imgW="6048360" imgH="5686560" progId="PBrush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432765" y="1013053"/>
                        <a:ext cx="3110123" cy="29239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B1A05-A43F-4B6C-8F95-07D4CC82422D}" type="datetime1">
              <a:rPr lang="en-US" smtClean="0"/>
              <a:t>4/15/2022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Tác giả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7258A-3495-4EBA-99FD-8E6D0642D610}" type="slidenum">
              <a:rPr lang="en-US" smtClean="0"/>
              <a:t>20</a:t>
            </a:fld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7570283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6">
            <a:extLst>
              <a:ext uri="{FF2B5EF4-FFF2-40B4-BE49-F238E27FC236}">
                <a16:creationId xmlns:a16="http://schemas.microsoft.com/office/drawing/2014/main" xmlns="" id="{D13EE475-72AC-4E3F-B06F-EFFA3BACA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4699" y="1864783"/>
            <a:ext cx="98806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267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altLang="en-US" sz="4267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19">
            <a:extLst>
              <a:ext uri="{FF2B5EF4-FFF2-40B4-BE49-F238E27FC236}">
                <a16:creationId xmlns:a16="http://schemas.microsoft.com/office/drawing/2014/main" xmlns="" id="{DEE81CFD-67F4-41F1-951B-C7160B0C4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09" y="371899"/>
            <a:ext cx="1179618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sz="3200" b="1" u="sng" smtClean="0">
                <a:latin typeface="Times New Roman" panose="02020603050405020304" pitchFamily="18" charset="0"/>
              </a:rPr>
              <a:t>Bài 4:</a:t>
            </a:r>
            <a:r>
              <a:rPr lang="en-US" altLang="vi-VN" sz="3200" b="1" smtClean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Sử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dụng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thủ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tục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>
                <a:solidFill>
                  <a:srgbClr val="0B03B1"/>
                </a:solidFill>
                <a:latin typeface="Times New Roman" panose="02020603050405020304" pitchFamily="18" charset="0"/>
              </a:rPr>
              <a:t>LucGiac2</a:t>
            </a:r>
            <a:r>
              <a:rPr lang="en-US" altLang="vi-VN" sz="32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để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viết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thủ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tục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>
                <a:solidFill>
                  <a:srgbClr val="0B03B1"/>
                </a:solidFill>
                <a:latin typeface="Times New Roman" panose="02020603050405020304" pitchFamily="18" charset="0"/>
              </a:rPr>
              <a:t>16Lucgiac</a:t>
            </a:r>
            <a:r>
              <a:rPr lang="en-US" altLang="vi-VN" sz="32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tạo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nên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mẫu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trang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trí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như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hình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sau</a:t>
            </a:r>
            <a:r>
              <a:rPr lang="en-US" altLang="vi-VN" sz="3200" b="1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A669CCF-F702-448F-92DB-32F09F2237B9}"/>
              </a:ext>
            </a:extLst>
          </p:cNvPr>
          <p:cNvSpPr txBox="1"/>
          <p:nvPr/>
        </p:nvSpPr>
        <p:spPr>
          <a:xfrm>
            <a:off x="304801" y="1478916"/>
            <a:ext cx="7620000" cy="2349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933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933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  <a:p>
            <a:pPr marL="457189" indent="-457189" algn="just">
              <a:buFontTx/>
              <a:buChar char="-"/>
            </a:pPr>
            <a:r>
              <a:rPr lang="en-US" sz="2933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33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933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933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933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933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933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en-US" sz="2933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33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933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933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933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933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2933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933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189" indent="-457189" algn="just">
              <a:buFontTx/>
              <a:buChar char="-"/>
            </a:pPr>
            <a:r>
              <a:rPr lang="en-US" sz="2933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2933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933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933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933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933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33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933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933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33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933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933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933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933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933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360/16 </a:t>
            </a:r>
            <a:r>
              <a:rPr lang="en-US" sz="2933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933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 Box 19">
            <a:extLst>
              <a:ext uri="{FF2B5EF4-FFF2-40B4-BE49-F238E27FC236}">
                <a16:creationId xmlns:a16="http://schemas.microsoft.com/office/drawing/2014/main" xmlns="" id="{0DE3B881-144E-4E81-999B-88D7C58079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025057"/>
            <a:ext cx="6197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defTabSz="121917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</a:rPr>
              <a:t>To  </a:t>
            </a:r>
            <a:r>
              <a:rPr lang="en-US" altLang="en-US" sz="3200" dirty="0" smtClean="0">
                <a:solidFill>
                  <a:srgbClr val="0B03B1"/>
                </a:solidFill>
                <a:latin typeface="Times New Roman" panose="02020603050405020304" pitchFamily="18" charset="0"/>
              </a:rPr>
              <a:t>LucGiac2</a:t>
            </a:r>
            <a:endParaRPr lang="en-US" altLang="en-US" sz="3200" dirty="0">
              <a:solidFill>
                <a:srgbClr val="0B03B1"/>
              </a:solidFill>
              <a:latin typeface="Times New Roman" panose="02020603050405020304" pitchFamily="18" charset="0"/>
            </a:endParaRPr>
          </a:p>
          <a:p>
            <a:pPr algn="just" defTabSz="121917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REPEAT 6 [ FD 100 RT 360/6 ]</a:t>
            </a:r>
          </a:p>
          <a:p>
            <a:pPr algn="just" defTabSz="121917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</a:rPr>
              <a:t>End</a:t>
            </a:r>
          </a:p>
        </p:txBody>
      </p:sp>
      <p:sp>
        <p:nvSpPr>
          <p:cNvPr id="11" name="Text Box 19">
            <a:extLst>
              <a:ext uri="{FF2B5EF4-FFF2-40B4-BE49-F238E27FC236}">
                <a16:creationId xmlns:a16="http://schemas.microsoft.com/office/drawing/2014/main" xmlns="" id="{735AC193-BD38-4943-AC16-5E21E6CA86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2800" y="3593191"/>
            <a:ext cx="79248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defTabSz="121917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</a:rPr>
              <a:t>To  </a:t>
            </a:r>
            <a:r>
              <a:rPr lang="en-US" altLang="en-US" sz="3200" dirty="0" smtClean="0">
                <a:solidFill>
                  <a:srgbClr val="0B03B1"/>
                </a:solidFill>
                <a:latin typeface="Times New Roman" panose="02020603050405020304" pitchFamily="18" charset="0"/>
              </a:rPr>
              <a:t>16LucGiac</a:t>
            </a:r>
            <a:endParaRPr lang="en-US" altLang="en-US" sz="3200" dirty="0">
              <a:solidFill>
                <a:srgbClr val="0B03B1"/>
              </a:solidFill>
              <a:latin typeface="Times New Roman" panose="02020603050405020304" pitchFamily="18" charset="0"/>
            </a:endParaRPr>
          </a:p>
          <a:p>
            <a:pPr lvl="0" algn="just" eaLnBrk="1" hangingPunct="1">
              <a:defRPr/>
            </a:pP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SetPenColor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lvl="0" algn="just" eaLnBrk="1" hangingPunct="1">
              <a:defRPr/>
            </a:pP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SetPenSize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[5 5]</a:t>
            </a:r>
            <a:endParaRPr lang="en-US" altLang="en-US" sz="3200" dirty="0">
              <a:solidFill>
                <a:srgbClr val="0B03B1"/>
              </a:solidFill>
              <a:latin typeface="Times New Roman" panose="02020603050405020304" pitchFamily="18" charset="0"/>
            </a:endParaRPr>
          </a:p>
          <a:p>
            <a:pPr algn="just" defTabSz="121917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REPEAT  16 [ </a:t>
            </a:r>
            <a:r>
              <a:rPr lang="en-US" altLang="en-US" sz="3200" dirty="0" smtClean="0">
                <a:solidFill>
                  <a:srgbClr val="0B03B1"/>
                </a:solidFill>
                <a:latin typeface="Times New Roman" panose="02020603050405020304" pitchFamily="18" charset="0"/>
              </a:rPr>
              <a:t>LucGiac2 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RT 360/16 ]</a:t>
            </a:r>
          </a:p>
          <a:p>
            <a:pPr algn="just" eaLnBrk="1" hangingPunct="1">
              <a:defRPr/>
            </a:pP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SetPenColor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0</a:t>
            </a:r>
            <a:r>
              <a:rPr lang="en-US" altLang="en-US" sz="3200" dirty="0">
                <a:solidFill>
                  <a:srgbClr val="009242"/>
                </a:solidFill>
                <a:latin typeface="Times New Roman" panose="02020603050405020304" pitchFamily="18" charset="0"/>
              </a:rPr>
              <a:t> </a:t>
            </a:r>
            <a:endParaRPr lang="en-US" altLang="en-US" sz="320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algn="just" defTabSz="121917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</a:rPr>
              <a:t>End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8609029"/>
              </p:ext>
            </p:extLst>
          </p:nvPr>
        </p:nvGraphicFramePr>
        <p:xfrm>
          <a:off x="8764699" y="1236754"/>
          <a:ext cx="2843352" cy="281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Bitmap Image" r:id="rId5" imgW="3962520" imgH="3924360" progId="PBrush">
                  <p:embed/>
                </p:oleObj>
              </mc:Choice>
              <mc:Fallback>
                <p:oleObj name="Bitmap Image" r:id="rId5" imgW="3962520" imgH="3924360" progId="PBrush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764699" y="1236754"/>
                        <a:ext cx="2843352" cy="2816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7A63A-5FCC-481E-BE4E-0AA83EE7C484}" type="datetime1">
              <a:rPr lang="en-US" smtClean="0"/>
              <a:t>4/15/2022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Tác giả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7258A-3495-4EBA-99FD-8E6D0642D610}" type="slidenum">
              <a:rPr lang="en-US" smtClean="0"/>
              <a:t>21</a:t>
            </a:fld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1325252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A9F42-E765-4528-87C4-BFC33493ED29}" type="datetime1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Tác giả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7258A-3495-4EBA-99FD-8E6D0642D610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6049879"/>
              </p:ext>
            </p:extLst>
          </p:nvPr>
        </p:nvGraphicFramePr>
        <p:xfrm>
          <a:off x="283335" y="303823"/>
          <a:ext cx="11624552" cy="5962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Bitmap Image" r:id="rId3" imgW="12982680" imgH="6657840" progId="Paint.Picture">
                  <p:embed/>
                </p:oleObj>
              </mc:Choice>
              <mc:Fallback>
                <p:oleObj name="Bitmap Image" r:id="rId3" imgW="12982680" imgH="66578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3335" y="303823"/>
                        <a:ext cx="11624552" cy="59621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095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LUYỆN TẬP - THỰC HÀNH</a:t>
            </a:r>
            <a:endParaRPr lang="en-US" b="1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mtClean="0"/>
              <a:t>1. Soạn </a:t>
            </a:r>
            <a:r>
              <a:rPr lang="en-US"/>
              <a:t>thảo bài trình chiếu chủ đề </a:t>
            </a:r>
            <a:r>
              <a:rPr lang="en-US" b="1"/>
              <a:t>Quê hương </a:t>
            </a:r>
            <a:r>
              <a:rPr lang="en-US" b="1"/>
              <a:t>Việt </a:t>
            </a:r>
            <a:r>
              <a:rPr lang="en-US" b="1" smtClean="0"/>
              <a:t>Nam gồm 4 trang chiếu:</a:t>
            </a:r>
          </a:p>
          <a:p>
            <a:r>
              <a:rPr lang="en-US" smtClean="0"/>
              <a:t>Trang 1: Chủ đề bài trình chiếu: Quê hương Việt Nam, ảnh nền</a:t>
            </a:r>
          </a:p>
          <a:p>
            <a:r>
              <a:rPr lang="en-US" smtClean="0"/>
              <a:t>Trang 2: Giới thiệu về Hà Nội và các địa danh, hình ảnh: Tháp Rùa, Cầu Long Biên, Quảng trường Ba Đình</a:t>
            </a:r>
          </a:p>
          <a:p>
            <a:r>
              <a:rPr lang="en-US" smtClean="0"/>
              <a:t>Trang 3: Giới thiệu </a:t>
            </a:r>
            <a:r>
              <a:rPr lang="en-US" altLang="vi-VN" smtClean="0"/>
              <a:t>Các món ăn đặc sản của Hà Nội, hình ảnh: Bánh cốm, Phở Hà Nội, Bún thang, Cốm làng Vòng</a:t>
            </a:r>
          </a:p>
          <a:p>
            <a:r>
              <a:rPr lang="en-US" altLang="vi-VN" smtClean="0"/>
              <a:t>Trang 4: Lời cảm ơn người theo dõi</a:t>
            </a:r>
          </a:p>
          <a:p>
            <a:pPr marL="0" indent="0">
              <a:buNone/>
            </a:pPr>
            <a:r>
              <a:rPr lang="en-US" altLang="vi-VN" smtClean="0"/>
              <a:t>2. Tạo hiệu ứng cho các trang trình chiếu sao cho phù hợp </a:t>
            </a:r>
            <a:endParaRPr lang="en-US" altLang="vi-VN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4511-ECC0-4091-B64E-20B816B57547}" type="datetime1">
              <a:rPr lang="en-US" smtClean="0"/>
              <a:t>4/15/2022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Tác giả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7258A-3495-4EBA-99FD-8E6D0642D61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83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68" y="626249"/>
            <a:ext cx="11443854" cy="62232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81200" y="164584"/>
            <a:ext cx="830939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n-US" sz="5400" b="1" dirty="0">
                <a:ln/>
                <a:solidFill>
                  <a:srgbClr val="B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 HƯƠNG VIỆT NAM</a:t>
            </a:r>
          </a:p>
        </p:txBody>
      </p:sp>
      <p:sp>
        <p:nvSpPr>
          <p:cNvPr id="34819" name="TextBox 6"/>
          <p:cNvSpPr txBox="1">
            <a:spLocks noChangeArrowheads="1"/>
          </p:cNvSpPr>
          <p:nvPr/>
        </p:nvSpPr>
        <p:spPr bwMode="auto">
          <a:xfrm>
            <a:off x="519113" y="4620491"/>
            <a:ext cx="419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6F239-7508-429E-8AE1-E4FCB51AB813}" type="datetime1">
              <a:rPr lang="en-US" smtClean="0"/>
              <a:t>4/15/2022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Tác giả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7258A-3495-4EBA-99FD-8E6D0642D61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1961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48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1"/>
          <p:cNvSpPr txBox="1">
            <a:spLocks noChangeArrowheads="1"/>
          </p:cNvSpPr>
          <p:nvPr/>
        </p:nvSpPr>
        <p:spPr bwMode="auto">
          <a:xfrm>
            <a:off x="-114300" y="5057669"/>
            <a:ext cx="44384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 RÙA – HOÀN </a:t>
            </a:r>
            <a:r>
              <a:rPr lang="en-US" altLang="vi-V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endParaRPr lang="en-US" alt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073" y="1971929"/>
            <a:ext cx="3708519" cy="262824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1" name="Text Box 21"/>
          <p:cNvSpPr txBox="1">
            <a:spLocks noChangeArrowheads="1"/>
          </p:cNvSpPr>
          <p:nvPr/>
        </p:nvSpPr>
        <p:spPr bwMode="auto">
          <a:xfrm>
            <a:off x="4807155" y="4930812"/>
            <a:ext cx="3927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 LONG BIÊN</a:t>
            </a:r>
          </a:p>
        </p:txBody>
      </p:sp>
      <p:pic>
        <p:nvPicPr>
          <p:cNvPr id="6" name="Content Placeholder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012" y="1895277"/>
            <a:ext cx="3539800" cy="28023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8047242" y="5066827"/>
            <a:ext cx="40060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QUẢNG TRƯỜNG BA ĐÌNH</a:t>
            </a:r>
          </a:p>
        </p:txBody>
      </p:sp>
      <p:sp>
        <p:nvSpPr>
          <p:cNvPr id="2" name="Rectangle 1"/>
          <p:cNvSpPr/>
          <p:nvPr/>
        </p:nvSpPr>
        <p:spPr>
          <a:xfrm>
            <a:off x="3559889" y="463034"/>
            <a:ext cx="55650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vi-VN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 NỘI</a:t>
            </a:r>
            <a:endParaRPr lang="en-US" altLang="vi-VN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78" y="1983148"/>
            <a:ext cx="3602186" cy="2771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1EE47-19CA-4363-BB25-4E50F97F67F2}" type="datetime1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Tác giả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7258A-3495-4EBA-99FD-8E6D0642D61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61332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39" grpId="1"/>
      <p:bldP spid="14341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2563813" y="-155824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vi-VN" sz="32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MÓN ĂN ĐẶC SẢN CỦA HÀ NỘI</a:t>
            </a:r>
          </a:p>
        </p:txBody>
      </p:sp>
      <p:pic>
        <p:nvPicPr>
          <p:cNvPr id="17411" name="Picture 10" descr="banh com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886000"/>
            <a:ext cx="4114800" cy="24622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11" descr="pho_HN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0" y="791961"/>
            <a:ext cx="4141787" cy="24145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3" name="Picture 13" descr="com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1013" y="3584750"/>
            <a:ext cx="4114800" cy="26908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5" name="Picture 17" descr="bun than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2500" y="3579563"/>
            <a:ext cx="4191000" cy="2743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4" name="Text Box 14"/>
          <p:cNvSpPr txBox="1">
            <a:spLocks noChangeArrowheads="1"/>
          </p:cNvSpPr>
          <p:nvPr/>
        </p:nvSpPr>
        <p:spPr bwMode="auto">
          <a:xfrm>
            <a:off x="2029322" y="3074834"/>
            <a:ext cx="17315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b="1" dirty="0" err="1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altLang="vi-VN" b="1" dirty="0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cốm</a:t>
            </a:r>
            <a:endParaRPr lang="en-US" altLang="vi-VN" b="1" dirty="0">
              <a:solidFill>
                <a:srgbClr val="0B03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3" name="Text Box 18"/>
          <p:cNvSpPr txBox="1">
            <a:spLocks noChangeArrowheads="1"/>
          </p:cNvSpPr>
          <p:nvPr/>
        </p:nvSpPr>
        <p:spPr bwMode="auto">
          <a:xfrm>
            <a:off x="2146444" y="6118196"/>
            <a:ext cx="2760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vi-VN" b="1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Bún thang</a:t>
            </a:r>
          </a:p>
        </p:txBody>
      </p:sp>
      <p:sp>
        <p:nvSpPr>
          <p:cNvPr id="11274" name="Text Box 19"/>
          <p:cNvSpPr txBox="1">
            <a:spLocks noChangeArrowheads="1"/>
          </p:cNvSpPr>
          <p:nvPr/>
        </p:nvSpPr>
        <p:spPr bwMode="auto">
          <a:xfrm>
            <a:off x="7424671" y="6008586"/>
            <a:ext cx="29119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vi-VN" sz="3200" b="1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Cốm làng </a:t>
            </a:r>
            <a:r>
              <a:rPr lang="en-US" altLang="vi-VN" sz="3200" b="1" smtClean="0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endParaRPr lang="en-US" altLang="vi-VN" sz="3200" b="1">
              <a:solidFill>
                <a:srgbClr val="0B03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8145888" y="3044057"/>
            <a:ext cx="22349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vi-VN" sz="3200" b="1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Phở Hà Nội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43471"/>
            <a:ext cx="2743200" cy="365125"/>
          </a:xfrm>
        </p:spPr>
        <p:txBody>
          <a:bodyPr/>
          <a:lstStyle/>
          <a:p>
            <a:fld id="{7FB29366-FB02-48F9-B8E6-EB83C714CFDD}" type="datetime1">
              <a:rPr lang="en-US" smtClean="0"/>
              <a:t>4/15/2022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43471"/>
            <a:ext cx="4114800" cy="365125"/>
          </a:xfrm>
        </p:spPr>
        <p:txBody>
          <a:bodyPr/>
          <a:lstStyle/>
          <a:p>
            <a:r>
              <a:rPr lang="en-US" smtClean="0"/>
              <a:t>Tác giả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43471"/>
            <a:ext cx="2743200" cy="365125"/>
          </a:xfrm>
        </p:spPr>
        <p:txBody>
          <a:bodyPr/>
          <a:lstStyle/>
          <a:p>
            <a:fld id="{9E87258A-3495-4EBA-99FD-8E6D0642D61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4705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4" grpId="0"/>
      <p:bldP spid="11273" grpId="0"/>
      <p:bldP spid="11274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Cảm ơn các bạn đã theo dõi!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4511-ECC0-4091-B64E-20B816B57547}" type="datetime1">
              <a:rPr lang="en-US" smtClean="0"/>
              <a:t>4/15/2022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Tác giả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7258A-3495-4EBA-99FD-8E6D0642D61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17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 smtClean="0"/>
              <a:t>Ôn</a:t>
            </a:r>
            <a:r>
              <a:rPr lang="en-US" b="1" dirty="0" smtClean="0"/>
              <a:t> </a:t>
            </a:r>
            <a:r>
              <a:rPr lang="en-US" b="1" dirty="0" err="1" smtClean="0"/>
              <a:t>tập</a:t>
            </a:r>
            <a:r>
              <a:rPr lang="en-US" b="1" dirty="0" smtClean="0"/>
              <a:t> Logo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0557-D21A-4D38-8658-4F4D99220394}" type="datetime1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Tác giả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7258A-3495-4EBA-99FD-8E6D0642D61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38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Ôn tập PowerPoint&amp;quot;&quot;/&gt;&lt;property id=&quot;20307&quot; value=&quot;267&quot;/&gt;&lt;/object&gt;&lt;object type=&quot;3&quot; unique_id=&quot;10005&quot;&gt;&lt;property id=&quot;20148&quot; value=&quot;5&quot;/&gt;&lt;property id=&quot;20300&quot; value=&quot;Slide 2 - &amp;quot;Trang mẫu (Slide Master)&amp;quot;&quot;/&gt;&lt;property id=&quot;20307&quot; value=&quot;268&quot;/&gt;&lt;/object&gt;&lt;object type=&quot;3&quot; unique_id=&quot;10006&quot;&gt;&lt;property id=&quot;20148&quot; value=&quot;5&quot;/&gt;&lt;property id=&quot;20300&quot; value=&quot;Slide 3&quot;/&gt;&lt;property id=&quot;20307&quot; value=&quot;269&quot;/&gt;&lt;/object&gt;&lt;object type=&quot;3&quot; unique_id=&quot;10007&quot;&gt;&lt;property id=&quot;20148&quot; value=&quot;5&quot;/&gt;&lt;property id=&quot;20300&quot; value=&quot;Slide 4 - &amp;quot;LUYỆN TẬP - THỰC HÀNH&amp;quot;&quot;/&gt;&lt;property id=&quot;20307&quot; value=&quot;275&quot;/&gt;&lt;/object&gt;&lt;object type=&quot;3&quot; unique_id=&quot;10008&quot;&gt;&lt;property id=&quot;20148&quot; value=&quot;5&quot;/&gt;&lt;property id=&quot;20300&quot; value=&quot;Slide 5&quot;/&gt;&lt;property id=&quot;20307&quot; value=&quot;257&quot;/&gt;&lt;/object&gt;&lt;object type=&quot;3&quot; unique_id=&quot;10009&quot;&gt;&lt;property id=&quot;20148&quot; value=&quot;5&quot;/&gt;&lt;property id=&quot;20300&quot; value=&quot;Slide 6&quot;/&gt;&lt;property id=&quot;20307&quot; value=&quot;258&quot;/&gt;&lt;/object&gt;&lt;object type=&quot;3&quot; unique_id=&quot;10010&quot;&gt;&lt;property id=&quot;20148&quot; value=&quot;5&quot;/&gt;&lt;property id=&quot;20300&quot; value=&quot;Slide 7 - &amp;quot;CÁC MÓN ĂN ĐẶC SẢN CỦA HÀ NỘI&amp;quot;&quot;/&gt;&lt;property id=&quot;20307&quot; value=&quot;259&quot;/&gt;&lt;/object&gt;&lt;object type=&quot;3&quot; unique_id=&quot;10011&quot;&gt;&lt;property id=&quot;20148&quot; value=&quot;5&quot;/&gt;&lt;property id=&quot;20300&quot; value=&quot;Slide 8 - &amp;quot;Cảm ơn các bạn đã theo dõi!&amp;quot;&quot;/&gt;&lt;property id=&quot;20307&quot; value=&quot;276&quot;/&gt;&lt;/object&gt;&lt;object type=&quot;3&quot; unique_id=&quot;10012&quot;&gt;&lt;property id=&quot;20148&quot; value=&quot;5&quot;/&gt;&lt;property id=&quot;20300&quot; value=&quot;Slide 9 - &amp;quot;Ôn tập Logo&amp;quot;&quot;/&gt;&lt;property id=&quot;20307&quot; value=&quot;260&quot;/&gt;&lt;/object&gt;&lt;object type=&quot;3&quot; unique_id=&quot;10013&quot;&gt;&lt;property id=&quot;20148&quot; value=&quot;5&quot;/&gt;&lt;property id=&quot;20300&quot; value=&quot;Slide 10&quot;/&gt;&lt;property id=&quot;20307&quot; value=&quot;270&quot;/&gt;&lt;/object&gt;&lt;object type=&quot;3&quot; unique_id=&quot;10014&quot;&gt;&lt;property id=&quot;20148&quot; value=&quot;5&quot;/&gt;&lt;property id=&quot;20300&quot; value=&quot;Slide 11&quot;/&gt;&lt;property id=&quot;20307&quot; value=&quot;261&quot;/&gt;&lt;/object&gt;&lt;object type=&quot;3&quot; unique_id=&quot;10015&quot;&gt;&lt;property id=&quot;20148&quot; value=&quot;5&quot;/&gt;&lt;property id=&quot;20300&quot; value=&quot;Slide 12&quot;/&gt;&lt;property id=&quot;20307&quot; value=&quot;266&quot;/&gt;&lt;/object&gt;&lt;object type=&quot;3&quot; unique_id=&quot;10016&quot;&gt;&lt;property id=&quot;20148&quot; value=&quot;5&quot;/&gt;&lt;property id=&quot;20300&quot; value=&quot;Slide 13&quot;/&gt;&lt;property id=&quot;20307&quot; value=&quot;271&quot;/&gt;&lt;/object&gt;&lt;object type=&quot;3&quot; unique_id=&quot;10017&quot;&gt;&lt;property id=&quot;20148&quot; value=&quot;5&quot;/&gt;&lt;property id=&quot;20300&quot; value=&quot;Slide 14 - &amp;quot;4. Cấu trúc câu lệnh chờ&amp;quot;&quot;/&gt;&lt;property id=&quot;20307&quot; value=&quot;274&quot;/&gt;&lt;/object&gt;&lt;object type=&quot;3&quot; unique_id=&quot;10018&quot;&gt;&lt;property id=&quot;20148&quot; value=&quot;5&quot;/&gt;&lt;property id=&quot;20300&quot; value=&quot;Slide 15&quot;/&gt;&lt;property id=&quot;20307&quot; value=&quot;272&quot;/&gt;&lt;/object&gt;&lt;object type=&quot;3&quot; unique_id=&quot;10019&quot;&gt;&lt;property id=&quot;20148&quot; value=&quot;5&quot;/&gt;&lt;property id=&quot;20300&quot; value=&quot;Slide 16&quot;/&gt;&lt;property id=&quot;20307&quot; value=&quot;273&quot;/&gt;&lt;/object&gt;&lt;object type=&quot;3&quot; unique_id=&quot;10020&quot;&gt;&lt;property id=&quot;20148&quot; value=&quot;5&quot;/&gt;&lt;property id=&quot;20300&quot; value=&quot;Slide 17 - &amp;quot;Thực hành – Luyện tập&amp;quot;&quot;/&gt;&lt;property id=&quot;20307&quot; value=&quot;277&quot;/&gt;&lt;/object&gt;&lt;object type=&quot;3&quot; unique_id=&quot;10021&quot;&gt;&lt;property id=&quot;20148&quot; value=&quot;5&quot;/&gt;&lt;property id=&quot;20300&quot; value=&quot;Slide 18&quot;/&gt;&lt;property id=&quot;20307&quot; value=&quot;262&quot;/&gt;&lt;/object&gt;&lt;object type=&quot;3&quot; unique_id=&quot;10022&quot;&gt;&lt;property id=&quot;20148&quot; value=&quot;5&quot;/&gt;&lt;property id=&quot;20300&quot; value=&quot;Slide 19&quot;/&gt;&lt;property id=&quot;20307&quot; value=&quot;263&quot;/&gt;&lt;/object&gt;&lt;object type=&quot;3&quot; unique_id=&quot;10023&quot;&gt;&lt;property id=&quot;20148&quot; value=&quot;5&quot;/&gt;&lt;property id=&quot;20300&quot; value=&quot;Slide 20&quot;/&gt;&lt;property id=&quot;20307&quot; value=&quot;264&quot;/&gt;&lt;/object&gt;&lt;object type=&quot;3&quot; unique_id=&quot;10024&quot;&gt;&lt;property id=&quot;20148&quot; value=&quot;5&quot;/&gt;&lt;property id=&quot;20300&quot; value=&quot;Slide 21&quot;/&gt;&lt;property id=&quot;20307&quot; value=&quot;265&quot;/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TIMING" val="|1.436|1.825|5.643|1.308|0.96|10.81|1.394|2.09|4.111|3.734|2.945|7.085|1.097|5.547"/>
  <p:tag name="ISPRING_SLIDE_ID_2" val="{DFFBDFD2-DD8F-45B2-8CA0-0C56A4E42CC7}"/>
  <p:tag name="GENSWF_ADVANCE_TIME" val="56.5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TIMING" val="|1.363|2.403|5.89|3.485|5.719|9.751|2.456|4.057|3.693|10.324"/>
  <p:tag name="ISPRING_SLIDE_ID_2" val="{B6F65DD2-3750-4F40-BF0C-6C252480F32F}"/>
  <p:tag name="GENSWF_ADVANCE_TIME" val="52.0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7302BD3A-90BF-48AE-8A63-82189E4CDF5B}"/>
  <p:tag name="GENSWF_ADVANCE_TIME" val="8.82"/>
  <p:tag name="ISPRING_SLIDE_INDENT_LEVEL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7302BD3A-90BF-48AE-8A63-82189E4CDF5B}"/>
  <p:tag name="GENSWF_ADVANCE_TIME" val="8.82"/>
  <p:tag name="ISPRING_SLIDE_INDENT_LEVEL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7302BD3A-90BF-48AE-8A63-82189E4CDF5B}"/>
  <p:tag name="GENSWF_ADVANCE_TIME" val="8.82"/>
  <p:tag name="ISPRING_SLIDE_INDENT_LEVEL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7302BD3A-90BF-48AE-8A63-82189E4CDF5B}"/>
  <p:tag name="GENSWF_ADVANCE_TIME" val="8.82"/>
  <p:tag name="ISPRING_SLIDE_INDENT_LEVEL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7302BD3A-90BF-48AE-8A63-82189E4CDF5B}"/>
  <p:tag name="GENSWF_ADVANCE_TIME" val="8.82"/>
  <p:tag name="ISPRING_SLIDE_INDENT_LEVEL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7302BD3A-90BF-48AE-8A63-82189E4CDF5B}"/>
  <p:tag name="GENSWF_ADVANCE_TIME" val="8.82"/>
  <p:tag name="ISPRING_SLIDE_INDENT_LEVEL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TIMING" val="|3.237|2.043|5.769|5.309|5.832|17.301|3.367"/>
  <p:tag name="ISPRING_SLIDE_ID_2" val="{369A0D90-2A17-405F-A9AB-532CF014F19F}"/>
  <p:tag name="GENSWF_ADVANCE_TIME" val="47.9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</TotalTime>
  <Words>1145</Words>
  <Application>Microsoft Office PowerPoint</Application>
  <PresentationFormat>Custom</PresentationFormat>
  <Paragraphs>243</Paragraphs>
  <Slides>21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Office Theme</vt:lpstr>
      <vt:lpstr>Bitmap Image</vt:lpstr>
      <vt:lpstr>Paintbrush Picture</vt:lpstr>
      <vt:lpstr>Ôn tập PowerPoint</vt:lpstr>
      <vt:lpstr>Trang mẫu (Slide Master)</vt:lpstr>
      <vt:lpstr>PowerPoint Presentation</vt:lpstr>
      <vt:lpstr>LUYỆN TẬP - THỰC HÀNH</vt:lpstr>
      <vt:lpstr>PowerPoint Presentation</vt:lpstr>
      <vt:lpstr>PowerPoint Presentation</vt:lpstr>
      <vt:lpstr>CÁC MÓN ĂN ĐẶC SẢN CỦA HÀ NỘI</vt:lpstr>
      <vt:lpstr>Cảm ơn các bạn đã theo dõi!</vt:lpstr>
      <vt:lpstr>Ôn tập Logo</vt:lpstr>
      <vt:lpstr>PowerPoint Presentation</vt:lpstr>
      <vt:lpstr>PowerPoint Presentation</vt:lpstr>
      <vt:lpstr>PowerPoint Presentation</vt:lpstr>
      <vt:lpstr>PowerPoint Presentation</vt:lpstr>
      <vt:lpstr>4. Cấu trúc câu lệnh chờ</vt:lpstr>
      <vt:lpstr>PowerPoint Presentation</vt:lpstr>
      <vt:lpstr>PowerPoint Presentation</vt:lpstr>
      <vt:lpstr>Thực hành – Luyện tập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TOPICA</dc:creator>
  <cp:lastModifiedBy>MTC</cp:lastModifiedBy>
  <cp:revision>20</cp:revision>
  <dcterms:created xsi:type="dcterms:W3CDTF">2022-04-06T08:07:01Z</dcterms:created>
  <dcterms:modified xsi:type="dcterms:W3CDTF">2022-04-15T09:18:02Z</dcterms:modified>
</cp:coreProperties>
</file>