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16"/>
  </p:notesMasterIdLst>
  <p:sldIdLst>
    <p:sldId id="294" r:id="rId2"/>
    <p:sldId id="259" r:id="rId3"/>
    <p:sldId id="302" r:id="rId4"/>
    <p:sldId id="323" r:id="rId5"/>
    <p:sldId id="280" r:id="rId6"/>
    <p:sldId id="324" r:id="rId7"/>
    <p:sldId id="333" r:id="rId8"/>
    <p:sldId id="325" r:id="rId9"/>
    <p:sldId id="326" r:id="rId10"/>
    <p:sldId id="339" r:id="rId11"/>
    <p:sldId id="327" r:id="rId12"/>
    <p:sldId id="338" r:id="rId13"/>
    <p:sldId id="340" r:id="rId14"/>
    <p:sldId id="341" r:id="rId1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03B1"/>
    <a:srgbClr val="009242"/>
    <a:srgbClr val="6600CC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018" autoAdjust="0"/>
  </p:normalViewPr>
  <p:slideViewPr>
    <p:cSldViewPr>
      <p:cViewPr varScale="1">
        <p:scale>
          <a:sx n="85" d="100"/>
          <a:sy n="85" d="100"/>
        </p:scale>
        <p:origin x="882" y="84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386"/>
    </p:cViewPr>
  </p:sorterViewPr>
  <p:notesViewPr>
    <p:cSldViewPr>
      <p:cViewPr varScale="1">
        <p:scale>
          <a:sx n="53" d="100"/>
          <a:sy n="53" d="100"/>
        </p:scale>
        <p:origin x="-285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FC60FA1-BB64-490D-BA17-247F80FBF9A5}" type="datetimeFigureOut">
              <a:rPr lang="en-US"/>
              <a:pPr>
                <a:defRPr/>
              </a:pPr>
              <a:t>09/03/2022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D0508B-14E8-4F62-BFAF-5E00FF50F1D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23481-744D-4FF4-AF6A-CFB158E6F9AE}" type="datetimeFigureOut">
              <a:rPr lang="en-US"/>
              <a:pPr>
                <a:defRPr/>
              </a:pPr>
              <a:t>09/03/2022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AC572-6550-4134-9E76-B080B0CFA1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431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3DCAF-C805-4BDE-8B97-A55EB6F1A80B}" type="datetimeFigureOut">
              <a:rPr lang="en-US"/>
              <a:pPr>
                <a:defRPr/>
              </a:pPr>
              <a:t>09/03/2022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9DB8D-8FCE-442B-82A5-2C0A244A3C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511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821E9-297B-4BB8-8862-FFB9679715E3}" type="datetimeFigureOut">
              <a:rPr lang="en-US"/>
              <a:pPr>
                <a:defRPr/>
              </a:pPr>
              <a:t>09/03/2022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3EBBAF-EF1D-4A9C-A876-405DC5C19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0343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80"/>
            <a:ext cx="8229600" cy="43886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F7B59-2C64-4269-9F75-6DFC87983F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99344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277F48D-A78B-4A56-B2E9-28FC6950F840}" type="datetimeFigureOut">
              <a:rPr lang="en-US" smtClean="0"/>
              <a:pPr>
                <a:defRPr/>
              </a:pPr>
              <a:t>09/03/2022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3FE4AF3-913D-4012-876D-8B23C239FEA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AutoShape 2"/>
          <p:cNvSpPr>
            <a:spLocks noChangeArrowheads="1"/>
          </p:cNvSpPr>
          <p:nvPr userDrawn="1"/>
        </p:nvSpPr>
        <p:spPr bwMode="auto">
          <a:xfrm>
            <a:off x="76200" y="57151"/>
            <a:ext cx="896112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0904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E15EF-21E9-4867-AD55-2767C5634102}" type="datetimeFigureOut">
              <a:rPr lang="en-US"/>
              <a:pPr>
                <a:defRPr/>
              </a:pPr>
              <a:t>09/03/2022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3B693C-3E81-46E6-AC5F-B2C39D703D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1573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2673A-9C60-4972-B5A9-AA0E885D69A8}" type="datetimeFigureOut">
              <a:rPr lang="en-US"/>
              <a:pPr>
                <a:defRPr/>
              </a:pPr>
              <a:t>09/03/2022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80477-B7CC-4079-8A49-BA024EBA9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4806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1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1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1" indent="0">
              <a:buNone/>
              <a:defRPr sz="1600" b="1"/>
            </a:lvl8pPr>
            <a:lvl9pPr marL="365760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7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1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1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1" indent="0">
              <a:buNone/>
              <a:defRPr sz="1600" b="1"/>
            </a:lvl8pPr>
            <a:lvl9pPr marL="3657602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7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89633-4103-49EC-B0B9-E4892C5C04F3}" type="datetimeFigureOut">
              <a:rPr lang="en-US"/>
              <a:pPr>
                <a:defRPr/>
              </a:pPr>
              <a:t>09/03/2022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A6F4CD-8E83-4984-A401-F1CA497B9F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05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9048D-A1E3-4B68-9FB5-08A3473BBDFE}" type="datetimeFigureOut">
              <a:rPr lang="en-US"/>
              <a:pPr>
                <a:defRPr/>
              </a:pPr>
              <a:t>09/03/2022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5D3F32-705E-4145-B325-33E341FC99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7096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93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04792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9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1" indent="0">
              <a:buNone/>
              <a:defRPr sz="900"/>
            </a:lvl4pPr>
            <a:lvl5pPr marL="1828800" indent="0">
              <a:buNone/>
              <a:defRPr sz="900"/>
            </a:lvl5pPr>
            <a:lvl6pPr marL="2286001" indent="0">
              <a:buNone/>
              <a:defRPr sz="900"/>
            </a:lvl6pPr>
            <a:lvl7pPr marL="2743200" indent="0">
              <a:buNone/>
              <a:defRPr sz="900"/>
            </a:lvl7pPr>
            <a:lvl8pPr marL="3200401" indent="0">
              <a:buNone/>
              <a:defRPr sz="900"/>
            </a:lvl8pPr>
            <a:lvl9pPr marL="365760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BFA41-5150-4CCC-99A6-7406DAD65F21}" type="datetimeFigureOut">
              <a:rPr lang="en-US"/>
              <a:pPr>
                <a:defRPr/>
              </a:pPr>
              <a:t>09/03/2022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8F86E4-81FD-4A08-899C-91E3AEC5CC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329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1" indent="0">
              <a:buNone/>
              <a:defRPr sz="2000"/>
            </a:lvl4pPr>
            <a:lvl5pPr marL="1828800" indent="0">
              <a:buNone/>
              <a:defRPr sz="2000"/>
            </a:lvl5pPr>
            <a:lvl6pPr marL="2286001" indent="0">
              <a:buNone/>
              <a:defRPr sz="2000"/>
            </a:lvl6pPr>
            <a:lvl7pPr marL="2743200" indent="0">
              <a:buNone/>
              <a:defRPr sz="2000"/>
            </a:lvl7pPr>
            <a:lvl8pPr marL="3200401" indent="0">
              <a:buNone/>
              <a:defRPr sz="2000"/>
            </a:lvl8pPr>
            <a:lvl9pPr marL="3657602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1" indent="0">
              <a:buNone/>
              <a:defRPr sz="900"/>
            </a:lvl4pPr>
            <a:lvl5pPr marL="1828800" indent="0">
              <a:buNone/>
              <a:defRPr sz="900"/>
            </a:lvl5pPr>
            <a:lvl6pPr marL="2286001" indent="0">
              <a:buNone/>
              <a:defRPr sz="900"/>
            </a:lvl6pPr>
            <a:lvl7pPr marL="2743200" indent="0">
              <a:buNone/>
              <a:defRPr sz="900"/>
            </a:lvl7pPr>
            <a:lvl8pPr marL="3200401" indent="0">
              <a:buNone/>
              <a:defRPr sz="900"/>
            </a:lvl8pPr>
            <a:lvl9pPr marL="365760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E6D03-D4ED-4AB1-9B21-F414EBC9C21B}" type="datetimeFigureOut">
              <a:rPr lang="en-US"/>
              <a:pPr>
                <a:defRPr/>
              </a:pPr>
              <a:t>09/03/2022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B16434-9DA9-4D12-A990-968C3B2B24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8769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6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3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8EF49E-44BB-4EE7-9407-EA1E370AA483}" type="datetimeFigureOut">
              <a:rPr lang="en-US"/>
              <a:pPr>
                <a:defRPr/>
              </a:pPr>
              <a:t>09/03/2022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B57759F-9378-4C02-8B9F-0534F74806B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5" r:id="rId1"/>
    <p:sldLayoutId id="2147484646" r:id="rId2"/>
    <p:sldLayoutId id="2147484647" r:id="rId3"/>
    <p:sldLayoutId id="2147484648" r:id="rId4"/>
    <p:sldLayoutId id="2147484649" r:id="rId5"/>
    <p:sldLayoutId id="2147484650" r:id="rId6"/>
    <p:sldLayoutId id="2147484655" r:id="rId7"/>
    <p:sldLayoutId id="2147484651" r:id="rId8"/>
    <p:sldLayoutId id="2147484652" r:id="rId9"/>
    <p:sldLayoutId id="2147484653" r:id="rId10"/>
    <p:sldLayoutId id="2147484654" r:id="rId11"/>
    <p:sldLayoutId id="214748465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9" indent="-34289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1" indent="-28575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1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1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2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../../LOGO/Microsoft%20Windows%20Logo.lnk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inhtron.mp4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Microsoft%20Windows%20Logo.lnk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"/>
            <a:ext cx="9143999" cy="5143500"/>
          </a:xfrm>
          <a:prstGeom prst="rect">
            <a:avLst/>
          </a:prstGeom>
        </p:spPr>
      </p:pic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569914" y="1657350"/>
            <a:ext cx="8116887" cy="78592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107767" tIns="53883" rIns="107767" bIns="5388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4400" b="1" dirty="0">
                <a:ln w="22225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rgbClr val="009242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Times New Roman" pitchFamily="18" charset="0"/>
              </a:rPr>
              <a:t>TIN HỌC LỚP 5 </a:t>
            </a:r>
            <a:endParaRPr lang="en-US" sz="4000" b="1" dirty="0">
              <a:ln w="22225">
                <a:solidFill>
                  <a:schemeClr val="accent6">
                    <a:lumMod val="75000"/>
                  </a:schemeClr>
                </a:solidFill>
                <a:prstDash val="solid"/>
              </a:ln>
              <a:solidFill>
                <a:srgbClr val="009242"/>
              </a:solidFill>
              <a:effectLst>
                <a:reflection blurRad="6350" stA="50000" endA="300" endPos="50000" dist="29997" dir="5400000" sy="-100000" algn="bl" rotWithShape="0"/>
              </a:effectLst>
              <a:latin typeface="Times New Roman" pitchFamily="18" charset="0"/>
            </a:endParaRPr>
          </a:p>
        </p:txBody>
      </p:sp>
      <p:pic>
        <p:nvPicPr>
          <p:cNvPr id="4103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141" y="4733389"/>
            <a:ext cx="3106737" cy="11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0"/>
          <p:cNvSpPr txBox="1">
            <a:spLocks/>
          </p:cNvSpPr>
          <p:nvPr/>
        </p:nvSpPr>
        <p:spPr>
          <a:xfrm>
            <a:off x="990600" y="481089"/>
            <a:ext cx="7315200" cy="7029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68580" tIns="34291" rIns="68580" bIns="3429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Logo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2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椭圆 84">
            <a:extLst>
              <a:ext uri="{FF2B5EF4-FFF2-40B4-BE49-F238E27FC236}">
                <a16:creationId xmlns:a16="http://schemas.microsoft.com/office/drawing/2014/main" id="{663E0D01-C845-4985-9740-E6BE67316961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909852" y="3149270"/>
            <a:ext cx="1290551" cy="1251280"/>
          </a:xfrm>
          <a:prstGeom prst="ellipse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960" kern="0">
              <a:solidFill>
                <a:sysClr val="window" lastClr="FFFFFF"/>
              </a:solidFill>
              <a:latin typeface="字魂36号-正文宋楷" panose="02000000000000000000" pitchFamily="2" charset="-122"/>
              <a:ea typeface="字魂36号-正文宋楷" panose="02000000000000000000" pitchFamily="2" charset="-122"/>
              <a:cs typeface="+mn-ea"/>
              <a:sym typeface="字魂36号-正文宋楷" panose="02000000000000000000" pitchFamily="2" charset="-122"/>
            </a:endParaRPr>
          </a:p>
        </p:txBody>
      </p:sp>
      <p:sp>
        <p:nvSpPr>
          <p:cNvPr id="18" name="任意多边形 19">
            <a:extLst>
              <a:ext uri="{FF2B5EF4-FFF2-40B4-BE49-F238E27FC236}">
                <a16:creationId xmlns:a16="http://schemas.microsoft.com/office/drawing/2014/main" id="{8E2CFBE6-CC5A-4B4C-A9D6-090B8A56153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26998" y="2243451"/>
            <a:ext cx="4799995" cy="1159115"/>
          </a:xfrm>
          <a:custGeom>
            <a:avLst/>
            <a:gdLst>
              <a:gd name="connsiteX0" fmla="*/ 467207 w 3950305"/>
              <a:gd name="connsiteY0" fmla="*/ 0 h 934414"/>
              <a:gd name="connsiteX1" fmla="*/ 854622 w 3950305"/>
              <a:gd name="connsiteY1" fmla="*/ 205987 h 934414"/>
              <a:gd name="connsiteX2" fmla="*/ 869606 w 3950305"/>
              <a:gd name="connsiteY2" fmla="*/ 233593 h 934414"/>
              <a:gd name="connsiteX3" fmla="*/ 3693130 w 3950305"/>
              <a:gd name="connsiteY3" fmla="*/ 233593 h 934414"/>
              <a:gd name="connsiteX4" fmla="*/ 3693130 w 3950305"/>
              <a:gd name="connsiteY4" fmla="*/ 235392 h 934414"/>
              <a:gd name="connsiteX5" fmla="*/ 3737355 w 3950305"/>
              <a:gd name="connsiteY5" fmla="*/ 239851 h 934414"/>
              <a:gd name="connsiteX6" fmla="*/ 3950305 w 3950305"/>
              <a:gd name="connsiteY6" fmla="*/ 501132 h 934414"/>
              <a:gd name="connsiteX7" fmla="*/ 3683605 w 3950305"/>
              <a:gd name="connsiteY7" fmla="*/ 767832 h 934414"/>
              <a:gd name="connsiteX8" fmla="*/ 3661074 w 3950305"/>
              <a:gd name="connsiteY8" fmla="*/ 765561 h 934414"/>
              <a:gd name="connsiteX9" fmla="*/ 3602549 w 3950305"/>
              <a:gd name="connsiteY9" fmla="*/ 766473 h 934414"/>
              <a:gd name="connsiteX10" fmla="*/ 1029210 w 3950305"/>
              <a:gd name="connsiteY10" fmla="*/ 789661 h 934414"/>
              <a:gd name="connsiteX11" fmla="*/ 799632 w 3950305"/>
              <a:gd name="connsiteY11" fmla="*/ 795075 h 934414"/>
              <a:gd name="connsiteX12" fmla="*/ 797572 w 3950305"/>
              <a:gd name="connsiteY12" fmla="*/ 797572 h 934414"/>
              <a:gd name="connsiteX13" fmla="*/ 467207 w 3950305"/>
              <a:gd name="connsiteY13" fmla="*/ 934414 h 934414"/>
              <a:gd name="connsiteX14" fmla="*/ 0 w 3950305"/>
              <a:gd name="connsiteY14" fmla="*/ 467207 h 934414"/>
              <a:gd name="connsiteX15" fmla="*/ 467207 w 3950305"/>
              <a:gd name="connsiteY15" fmla="*/ 0 h 934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50305" h="934414">
                <a:moveTo>
                  <a:pt x="467207" y="0"/>
                </a:moveTo>
                <a:cubicBezTo>
                  <a:pt x="628477" y="0"/>
                  <a:pt x="770662" y="81709"/>
                  <a:pt x="854622" y="205987"/>
                </a:cubicBezTo>
                <a:lnTo>
                  <a:pt x="869606" y="233593"/>
                </a:lnTo>
                <a:lnTo>
                  <a:pt x="3693130" y="233593"/>
                </a:lnTo>
                <a:lnTo>
                  <a:pt x="3693130" y="235392"/>
                </a:lnTo>
                <a:lnTo>
                  <a:pt x="3737355" y="239851"/>
                </a:lnTo>
                <a:cubicBezTo>
                  <a:pt x="3858885" y="264719"/>
                  <a:pt x="3950305" y="372250"/>
                  <a:pt x="3950305" y="501132"/>
                </a:cubicBezTo>
                <a:cubicBezTo>
                  <a:pt x="3950305" y="648426"/>
                  <a:pt x="3830899" y="767832"/>
                  <a:pt x="3683605" y="767832"/>
                </a:cubicBezTo>
                <a:lnTo>
                  <a:pt x="3661074" y="765561"/>
                </a:lnTo>
                <a:lnTo>
                  <a:pt x="3602549" y="766473"/>
                </a:lnTo>
                <a:cubicBezTo>
                  <a:pt x="3068037" y="773322"/>
                  <a:pt x="1735458" y="776777"/>
                  <a:pt x="1029210" y="789661"/>
                </a:cubicBezTo>
                <a:lnTo>
                  <a:pt x="799632" y="795075"/>
                </a:lnTo>
                <a:lnTo>
                  <a:pt x="797572" y="797572"/>
                </a:lnTo>
                <a:cubicBezTo>
                  <a:pt x="713024" y="882120"/>
                  <a:pt x="596223" y="934414"/>
                  <a:pt x="467207" y="934414"/>
                </a:cubicBezTo>
                <a:cubicBezTo>
                  <a:pt x="209176" y="934414"/>
                  <a:pt x="0" y="725238"/>
                  <a:pt x="0" y="467207"/>
                </a:cubicBezTo>
                <a:cubicBezTo>
                  <a:pt x="0" y="209176"/>
                  <a:pt x="209176" y="0"/>
                  <a:pt x="467207" y="0"/>
                </a:cubicBezTo>
                <a:close/>
              </a:path>
            </a:pathLst>
          </a:custGeom>
          <a:solidFill>
            <a:srgbClr val="FFC000"/>
          </a:solidFill>
          <a:ln w="25400" cap="flat" cmpd="sng" algn="ctr">
            <a:noFill/>
            <a:prstDash val="solid"/>
          </a:ln>
          <a:effectLst/>
        </p:spPr>
        <p:txBody>
          <a:bodyPr lIns="526471" tIns="20249" rIns="0" bIns="0" anchor="ctr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tục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defRPr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Editor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hiện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任意多边形 20">
            <a:extLst>
              <a:ext uri="{FF2B5EF4-FFF2-40B4-BE49-F238E27FC236}">
                <a16:creationId xmlns:a16="http://schemas.microsoft.com/office/drawing/2014/main" id="{E8A8AA62-686A-4D47-8A8E-A7E8B186557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013046" y="3215566"/>
            <a:ext cx="5516468" cy="1099269"/>
          </a:xfrm>
          <a:custGeom>
            <a:avLst/>
            <a:gdLst>
              <a:gd name="connsiteX0" fmla="*/ 467207 w 3950305"/>
              <a:gd name="connsiteY0" fmla="*/ 0 h 934414"/>
              <a:gd name="connsiteX1" fmla="*/ 854622 w 3950305"/>
              <a:gd name="connsiteY1" fmla="*/ 205987 h 934414"/>
              <a:gd name="connsiteX2" fmla="*/ 869606 w 3950305"/>
              <a:gd name="connsiteY2" fmla="*/ 233593 h 934414"/>
              <a:gd name="connsiteX3" fmla="*/ 3693130 w 3950305"/>
              <a:gd name="connsiteY3" fmla="*/ 233593 h 934414"/>
              <a:gd name="connsiteX4" fmla="*/ 3693130 w 3950305"/>
              <a:gd name="connsiteY4" fmla="*/ 235392 h 934414"/>
              <a:gd name="connsiteX5" fmla="*/ 3737355 w 3950305"/>
              <a:gd name="connsiteY5" fmla="*/ 239851 h 934414"/>
              <a:gd name="connsiteX6" fmla="*/ 3950305 w 3950305"/>
              <a:gd name="connsiteY6" fmla="*/ 501132 h 934414"/>
              <a:gd name="connsiteX7" fmla="*/ 3683605 w 3950305"/>
              <a:gd name="connsiteY7" fmla="*/ 767832 h 934414"/>
              <a:gd name="connsiteX8" fmla="*/ 3661074 w 3950305"/>
              <a:gd name="connsiteY8" fmla="*/ 765561 h 934414"/>
              <a:gd name="connsiteX9" fmla="*/ 3602549 w 3950305"/>
              <a:gd name="connsiteY9" fmla="*/ 766473 h 934414"/>
              <a:gd name="connsiteX10" fmla="*/ 1029210 w 3950305"/>
              <a:gd name="connsiteY10" fmla="*/ 789661 h 934414"/>
              <a:gd name="connsiteX11" fmla="*/ 799632 w 3950305"/>
              <a:gd name="connsiteY11" fmla="*/ 795075 h 934414"/>
              <a:gd name="connsiteX12" fmla="*/ 797572 w 3950305"/>
              <a:gd name="connsiteY12" fmla="*/ 797572 h 934414"/>
              <a:gd name="connsiteX13" fmla="*/ 467207 w 3950305"/>
              <a:gd name="connsiteY13" fmla="*/ 934414 h 934414"/>
              <a:gd name="connsiteX14" fmla="*/ 0 w 3950305"/>
              <a:gd name="connsiteY14" fmla="*/ 467207 h 934414"/>
              <a:gd name="connsiteX15" fmla="*/ 467207 w 3950305"/>
              <a:gd name="connsiteY15" fmla="*/ 0 h 934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50305" h="934414">
                <a:moveTo>
                  <a:pt x="467207" y="0"/>
                </a:moveTo>
                <a:cubicBezTo>
                  <a:pt x="628477" y="0"/>
                  <a:pt x="770662" y="81709"/>
                  <a:pt x="854622" y="205987"/>
                </a:cubicBezTo>
                <a:lnTo>
                  <a:pt x="869606" y="233593"/>
                </a:lnTo>
                <a:lnTo>
                  <a:pt x="3693130" y="233593"/>
                </a:lnTo>
                <a:lnTo>
                  <a:pt x="3693130" y="235392"/>
                </a:lnTo>
                <a:lnTo>
                  <a:pt x="3737355" y="239851"/>
                </a:lnTo>
                <a:cubicBezTo>
                  <a:pt x="3858885" y="264719"/>
                  <a:pt x="3950305" y="372250"/>
                  <a:pt x="3950305" y="501132"/>
                </a:cubicBezTo>
                <a:cubicBezTo>
                  <a:pt x="3950305" y="648426"/>
                  <a:pt x="3830899" y="767832"/>
                  <a:pt x="3683605" y="767832"/>
                </a:cubicBezTo>
                <a:lnTo>
                  <a:pt x="3661074" y="765561"/>
                </a:lnTo>
                <a:lnTo>
                  <a:pt x="3602549" y="766473"/>
                </a:lnTo>
                <a:cubicBezTo>
                  <a:pt x="3068037" y="773322"/>
                  <a:pt x="1735458" y="776777"/>
                  <a:pt x="1029210" y="789661"/>
                </a:cubicBezTo>
                <a:lnTo>
                  <a:pt x="799632" y="795075"/>
                </a:lnTo>
                <a:lnTo>
                  <a:pt x="797572" y="797572"/>
                </a:lnTo>
                <a:cubicBezTo>
                  <a:pt x="713024" y="882120"/>
                  <a:pt x="596223" y="934414"/>
                  <a:pt x="467207" y="934414"/>
                </a:cubicBezTo>
                <a:cubicBezTo>
                  <a:pt x="209176" y="934414"/>
                  <a:pt x="0" y="725238"/>
                  <a:pt x="0" y="467207"/>
                </a:cubicBezTo>
                <a:cubicBezTo>
                  <a:pt x="0" y="209176"/>
                  <a:pt x="209176" y="0"/>
                  <a:pt x="467207" y="0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526471" tIns="20249" rIns="0" bIns="0" anchor="ctr">
            <a:norm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sz="150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Bước 3: Nháy vào </a:t>
            </a:r>
            <a:r>
              <a:rPr lang="en-US" i="1">
                <a:latin typeface="Times New Roman" pitchFamily="18" charset="0"/>
                <a:cs typeface="Times New Roman" pitchFamily="18" charset="0"/>
              </a:rPr>
              <a:t>File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và chọn </a:t>
            </a:r>
            <a:r>
              <a:rPr lang="en-US" i="1">
                <a:latin typeface="Times New Roman" pitchFamily="18" charset="0"/>
                <a:cs typeface="Times New Roman" pitchFamily="18" charset="0"/>
              </a:rPr>
              <a:t>Save and Exit</a:t>
            </a:r>
            <a:endParaRPr lang="zh-CN" altLang="en-US" i="1" kern="0" dirty="0">
              <a:solidFill>
                <a:schemeClr val="bg1"/>
              </a:solidFill>
              <a:latin typeface="字魂36号-正文宋楷" panose="02000000000000000000" pitchFamily="2" charset="-122"/>
              <a:ea typeface="字魂36号-正文宋楷" panose="02000000000000000000" pitchFamily="2" charset="-122"/>
              <a:cs typeface="+mn-ea"/>
              <a:sym typeface="字魂36号-正文宋楷" panose="02000000000000000000" pitchFamily="2" charset="-122"/>
            </a:endParaRPr>
          </a:p>
        </p:txBody>
      </p:sp>
      <p:sp>
        <p:nvSpPr>
          <p:cNvPr id="20" name="任意多边形 17">
            <a:extLst>
              <a:ext uri="{FF2B5EF4-FFF2-40B4-BE49-F238E27FC236}">
                <a16:creationId xmlns:a16="http://schemas.microsoft.com/office/drawing/2014/main" id="{EDCC0711-9E4C-470E-9EC5-F12A0A85742D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909850" y="1216221"/>
            <a:ext cx="5619664" cy="1220667"/>
          </a:xfrm>
          <a:custGeom>
            <a:avLst/>
            <a:gdLst>
              <a:gd name="connsiteX0" fmla="*/ 467207 w 3950305"/>
              <a:gd name="connsiteY0" fmla="*/ 0 h 934414"/>
              <a:gd name="connsiteX1" fmla="*/ 854622 w 3950305"/>
              <a:gd name="connsiteY1" fmla="*/ 205987 h 934414"/>
              <a:gd name="connsiteX2" fmla="*/ 869606 w 3950305"/>
              <a:gd name="connsiteY2" fmla="*/ 233593 h 934414"/>
              <a:gd name="connsiteX3" fmla="*/ 3693130 w 3950305"/>
              <a:gd name="connsiteY3" fmla="*/ 233593 h 934414"/>
              <a:gd name="connsiteX4" fmla="*/ 3693130 w 3950305"/>
              <a:gd name="connsiteY4" fmla="*/ 235392 h 934414"/>
              <a:gd name="connsiteX5" fmla="*/ 3737355 w 3950305"/>
              <a:gd name="connsiteY5" fmla="*/ 239851 h 934414"/>
              <a:gd name="connsiteX6" fmla="*/ 3950305 w 3950305"/>
              <a:gd name="connsiteY6" fmla="*/ 501132 h 934414"/>
              <a:gd name="connsiteX7" fmla="*/ 3683605 w 3950305"/>
              <a:gd name="connsiteY7" fmla="*/ 767832 h 934414"/>
              <a:gd name="connsiteX8" fmla="*/ 3661074 w 3950305"/>
              <a:gd name="connsiteY8" fmla="*/ 765561 h 934414"/>
              <a:gd name="connsiteX9" fmla="*/ 3602549 w 3950305"/>
              <a:gd name="connsiteY9" fmla="*/ 766473 h 934414"/>
              <a:gd name="connsiteX10" fmla="*/ 1029210 w 3950305"/>
              <a:gd name="connsiteY10" fmla="*/ 789661 h 934414"/>
              <a:gd name="connsiteX11" fmla="*/ 799632 w 3950305"/>
              <a:gd name="connsiteY11" fmla="*/ 795075 h 934414"/>
              <a:gd name="connsiteX12" fmla="*/ 797572 w 3950305"/>
              <a:gd name="connsiteY12" fmla="*/ 797572 h 934414"/>
              <a:gd name="connsiteX13" fmla="*/ 467207 w 3950305"/>
              <a:gd name="connsiteY13" fmla="*/ 934414 h 934414"/>
              <a:gd name="connsiteX14" fmla="*/ 0 w 3950305"/>
              <a:gd name="connsiteY14" fmla="*/ 467207 h 934414"/>
              <a:gd name="connsiteX15" fmla="*/ 467207 w 3950305"/>
              <a:gd name="connsiteY15" fmla="*/ 0 h 934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50305" h="934414">
                <a:moveTo>
                  <a:pt x="467207" y="0"/>
                </a:moveTo>
                <a:cubicBezTo>
                  <a:pt x="628477" y="0"/>
                  <a:pt x="770662" y="81709"/>
                  <a:pt x="854622" y="205987"/>
                </a:cubicBezTo>
                <a:lnTo>
                  <a:pt x="869606" y="233593"/>
                </a:lnTo>
                <a:lnTo>
                  <a:pt x="3693130" y="233593"/>
                </a:lnTo>
                <a:lnTo>
                  <a:pt x="3693130" y="235392"/>
                </a:lnTo>
                <a:lnTo>
                  <a:pt x="3737355" y="239851"/>
                </a:lnTo>
                <a:cubicBezTo>
                  <a:pt x="3858885" y="264719"/>
                  <a:pt x="3950305" y="372250"/>
                  <a:pt x="3950305" y="501132"/>
                </a:cubicBezTo>
                <a:cubicBezTo>
                  <a:pt x="3950305" y="648426"/>
                  <a:pt x="3830899" y="767832"/>
                  <a:pt x="3683605" y="767832"/>
                </a:cubicBezTo>
                <a:lnTo>
                  <a:pt x="3661074" y="765561"/>
                </a:lnTo>
                <a:lnTo>
                  <a:pt x="3602549" y="766473"/>
                </a:lnTo>
                <a:cubicBezTo>
                  <a:pt x="3068037" y="773322"/>
                  <a:pt x="1735458" y="776777"/>
                  <a:pt x="1029210" y="789661"/>
                </a:cubicBezTo>
                <a:lnTo>
                  <a:pt x="799632" y="795075"/>
                </a:lnTo>
                <a:lnTo>
                  <a:pt x="797572" y="797572"/>
                </a:lnTo>
                <a:cubicBezTo>
                  <a:pt x="713024" y="882120"/>
                  <a:pt x="596223" y="934414"/>
                  <a:pt x="467207" y="934414"/>
                </a:cubicBezTo>
                <a:cubicBezTo>
                  <a:pt x="209176" y="934414"/>
                  <a:pt x="0" y="725238"/>
                  <a:pt x="0" y="467207"/>
                </a:cubicBezTo>
                <a:cubicBezTo>
                  <a:pt x="0" y="209176"/>
                  <a:pt x="209176" y="0"/>
                  <a:pt x="467207" y="0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lIns="526471" tIns="20249" rIns="0" bIns="0" anchor="ctr">
            <a:norm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edit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“&lt;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Tenthutuc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algn="ctr">
              <a:lnSpc>
                <a:spcPct val="120000"/>
              </a:lnSpc>
              <a:defRPr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gõ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-&gt;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phím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Enter</a:t>
            </a:r>
            <a:endParaRPr lang="en-US" altLang="zh-CN" kern="0" dirty="0">
              <a:solidFill>
                <a:schemeClr val="bg1"/>
              </a:solidFill>
              <a:latin typeface="字魂36号-正文宋楷" panose="02000000000000000000" pitchFamily="2" charset="-122"/>
              <a:ea typeface="字魂36号-正文宋楷" panose="02000000000000000000" pitchFamily="2" charset="-122"/>
              <a:cs typeface="+mn-ea"/>
              <a:sym typeface="字魂36号-正文宋楷" panose="02000000000000000000" pitchFamily="2" charset="-122"/>
            </a:endParaRPr>
          </a:p>
        </p:txBody>
      </p:sp>
      <p:sp>
        <p:nvSpPr>
          <p:cNvPr id="21" name="椭圆 39">
            <a:extLst>
              <a:ext uri="{FF2B5EF4-FFF2-40B4-BE49-F238E27FC236}">
                <a16:creationId xmlns:a16="http://schemas.microsoft.com/office/drawing/2014/main" id="{63E42CB0-83E8-4E76-91AE-1D64472687FB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961448" y="1311507"/>
            <a:ext cx="1117148" cy="1011064"/>
          </a:xfrm>
          <a:prstGeom prst="ellipse">
            <a:avLst/>
          </a:prstGeom>
          <a:solidFill>
            <a:srgbClr val="FFFFFF"/>
          </a:solidFill>
          <a:ln w="25400" cap="flat" cmpd="sng" algn="ctr">
            <a:noFill/>
            <a:prstDash val="solid"/>
          </a:ln>
          <a:effectLst/>
        </p:spPr>
        <p:txBody>
          <a:bodyPr tIns="40499" bIns="60747" anchor="ctr"/>
          <a:lstStyle/>
          <a:p>
            <a:pPr algn="ctr">
              <a:defRPr/>
            </a:pPr>
            <a:r>
              <a:rPr lang="en-US" sz="2700" b="1" kern="0" dirty="0">
                <a:ln w="18415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HP001 4 hàng" panose="020B0603050302020204" pitchFamily="34" charset="0"/>
                <a:ea typeface="字魂36号-正文宋楷" panose="02000000000000000000" pitchFamily="2" charset="-122"/>
                <a:cs typeface="+mn-ea"/>
                <a:sym typeface="字魂36号-正文宋楷" panose="02000000000000000000" pitchFamily="2" charset="-122"/>
              </a:rPr>
              <a:t>1</a:t>
            </a:r>
          </a:p>
        </p:txBody>
      </p:sp>
      <p:sp>
        <p:nvSpPr>
          <p:cNvPr id="22" name="椭圆 78">
            <a:extLst>
              <a:ext uri="{FF2B5EF4-FFF2-40B4-BE49-F238E27FC236}">
                <a16:creationId xmlns:a16="http://schemas.microsoft.com/office/drawing/2014/main" id="{9549D5D7-D5C4-4C8C-B669-6923493D1644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3026999" y="2370930"/>
            <a:ext cx="971567" cy="904157"/>
          </a:xfrm>
          <a:prstGeom prst="ellipse">
            <a:avLst/>
          </a:prstGeom>
          <a:solidFill>
            <a:srgbClr val="FFFFFF"/>
          </a:solidFill>
          <a:ln w="25400" cap="flat" cmpd="sng" algn="ctr">
            <a:noFill/>
            <a:prstDash val="solid"/>
          </a:ln>
          <a:effectLst/>
        </p:spPr>
        <p:txBody>
          <a:bodyPr tIns="40499" bIns="60747" anchor="ctr"/>
          <a:lstStyle/>
          <a:p>
            <a:pPr algn="ctr">
              <a:defRPr/>
            </a:pPr>
            <a:r>
              <a:rPr lang="en-US" sz="2700" b="1" kern="0" dirty="0">
                <a:ln w="18415" cmpd="sng">
                  <a:noFill/>
                  <a:prstDash val="solid"/>
                </a:ln>
                <a:solidFill>
                  <a:schemeClr val="accent2"/>
                </a:solidFill>
                <a:latin typeface="字魂36号-正文宋楷" panose="02000000000000000000" pitchFamily="2" charset="-122"/>
                <a:ea typeface="字魂36号-正文宋楷" panose="02000000000000000000" pitchFamily="2" charset="-122"/>
                <a:cs typeface="+mn-ea"/>
                <a:sym typeface="字魂36号-正文宋楷" panose="02000000000000000000" pitchFamily="2" charset="-122"/>
              </a:rPr>
              <a:t>2</a:t>
            </a:r>
          </a:p>
        </p:txBody>
      </p:sp>
      <p:sp>
        <p:nvSpPr>
          <p:cNvPr id="23" name="椭圆 86">
            <a:extLst>
              <a:ext uri="{FF2B5EF4-FFF2-40B4-BE49-F238E27FC236}">
                <a16:creationId xmlns:a16="http://schemas.microsoft.com/office/drawing/2014/main" id="{E45C050F-F941-46F7-A9AC-FA282B903DC3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988540" y="3245326"/>
            <a:ext cx="1062965" cy="1039748"/>
          </a:xfrm>
          <a:prstGeom prst="ellipse">
            <a:avLst/>
          </a:prstGeom>
          <a:solidFill>
            <a:srgbClr val="FFFFFF"/>
          </a:solidFill>
          <a:ln w="25400" cap="flat" cmpd="sng" algn="ctr">
            <a:noFill/>
            <a:prstDash val="solid"/>
          </a:ln>
          <a:effectLst/>
        </p:spPr>
        <p:txBody>
          <a:bodyPr tIns="40499" bIns="60747" anchor="ctr"/>
          <a:lstStyle/>
          <a:p>
            <a:pPr algn="ctr">
              <a:defRPr/>
            </a:pPr>
            <a:r>
              <a:rPr lang="en-US" sz="2700" b="1" kern="0" dirty="0">
                <a:ln w="18415" cmpd="sng">
                  <a:noFill/>
                  <a:prstDash val="solid"/>
                </a:ln>
                <a:solidFill>
                  <a:schemeClr val="accent1">
                    <a:lumMod val="75000"/>
                  </a:schemeClr>
                </a:solidFill>
                <a:latin typeface="字魂36号-正文宋楷" panose="02000000000000000000" pitchFamily="2" charset="-122"/>
                <a:ea typeface="字魂36号-正文宋楷" panose="02000000000000000000" pitchFamily="2" charset="-122"/>
                <a:cs typeface="+mn-ea"/>
                <a:sym typeface="字魂36号-正文宋楷" panose="02000000000000000000" pitchFamily="2" charset="-122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879796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146050" y="636589"/>
            <a:ext cx="694055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b="1" u="sng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B03B1"/>
                </a:solidFill>
                <a:latin typeface="Times New Roman" panose="02020603050405020304" pitchFamily="18" charset="0"/>
              </a:rPr>
              <a:t> 1 (SGK/101)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lệnh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Rùa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vẽ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bên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rồi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kiểm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tra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máy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261938" y="1733551"/>
            <a:ext cx="56816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800" b="1" dirty="0">
                <a:solidFill>
                  <a:srgbClr val="0B03B1"/>
                </a:solidFill>
                <a:latin typeface="Times New Roman" panose="02020603050405020304" pitchFamily="18" charset="0"/>
              </a:rPr>
              <a:t>REPEAT 6[FD 150 RT 360/6]</a:t>
            </a:r>
          </a:p>
        </p:txBody>
      </p:sp>
      <p:sp>
        <p:nvSpPr>
          <p:cNvPr id="11" name="TextBox 16"/>
          <p:cNvSpPr txBox="1">
            <a:spLocks noChangeArrowheads="1"/>
          </p:cNvSpPr>
          <p:nvPr/>
        </p:nvSpPr>
        <p:spPr bwMode="auto">
          <a:xfrm>
            <a:off x="176214" y="112713"/>
            <a:ext cx="90439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HOẠT ĐỘNG THỰC HÀNH</a:t>
            </a:r>
          </a:p>
        </p:txBody>
      </p:sp>
      <p:sp>
        <p:nvSpPr>
          <p:cNvPr id="13" name="Text Box 19"/>
          <p:cNvSpPr txBox="1">
            <a:spLocks noChangeArrowheads="1"/>
          </p:cNvSpPr>
          <p:nvPr/>
        </p:nvSpPr>
        <p:spPr bwMode="auto">
          <a:xfrm>
            <a:off x="58739" y="2343151"/>
            <a:ext cx="885348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b="1" u="sng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B03B1"/>
                </a:solidFill>
                <a:latin typeface="Times New Roman" panose="02020603050405020304" pitchFamily="18" charset="0"/>
              </a:rPr>
              <a:t> 2 (SGK/101)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Thêm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Lucgiac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lệnh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vừa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vẽ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dưới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đây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rồi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kiểm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tra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máy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545308" y="3275211"/>
            <a:ext cx="568166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dirty="0">
                <a:solidFill>
                  <a:srgbClr val="0B03B1"/>
                </a:solidFill>
                <a:latin typeface="Times New Roman" panose="02020603050405020304" pitchFamily="18" charset="0"/>
              </a:rPr>
              <a:t>To </a:t>
            </a:r>
            <a:r>
              <a:rPr lang="en-US" altLang="en-US" sz="32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Lucgiac</a:t>
            </a:r>
            <a:r>
              <a:rPr lang="en-US" altLang="en-US" sz="3200" dirty="0">
                <a:solidFill>
                  <a:srgbClr val="0B03B1"/>
                </a:solidFill>
                <a:latin typeface="Times New Roman" panose="02020603050405020304" pitchFamily="18" charset="0"/>
              </a:rPr>
              <a:t>	</a:t>
            </a:r>
          </a:p>
          <a:p>
            <a:pPr algn="just" eaLnBrk="1" hangingPunct="1"/>
            <a:r>
              <a:rPr lang="en-US" altLang="en-US" sz="3200" b="1" dirty="0">
                <a:solidFill>
                  <a:srgbClr val="0B03B1"/>
                </a:solidFill>
                <a:latin typeface="Times New Roman" panose="02020603050405020304" pitchFamily="18" charset="0"/>
              </a:rPr>
              <a:t>REPEAT 6[FD 150 RT 360/6]</a:t>
            </a:r>
          </a:p>
          <a:p>
            <a:pPr algn="just" eaLnBrk="1" hangingPunct="1"/>
            <a:r>
              <a:rPr lang="en-US" altLang="en-US" sz="3200" dirty="0">
                <a:solidFill>
                  <a:srgbClr val="0B03B1"/>
                </a:solidFill>
                <a:latin typeface="Times New Roman" panose="02020603050405020304" pitchFamily="18" charset="0"/>
              </a:rPr>
              <a:t>end</a:t>
            </a:r>
          </a:p>
        </p:txBody>
      </p:sp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239713" y="3279997"/>
            <a:ext cx="7702551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To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Lucgiac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	</a:t>
            </a:r>
          </a:p>
          <a:p>
            <a:pPr algn="just" eaLnBrk="1" hangingPunct="1"/>
            <a:r>
              <a:rPr lang="en-US" altLang="en-US" sz="2000" b="1" dirty="0">
                <a:solidFill>
                  <a:srgbClr val="0B03B1"/>
                </a:solidFill>
                <a:latin typeface="Times New Roman" panose="02020603050405020304" pitchFamily="18" charset="0"/>
              </a:rPr>
              <a:t>REPEAT 6[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repeat 120[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fd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10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bk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10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rt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3]</a:t>
            </a:r>
            <a:r>
              <a:rPr lang="en-US" altLang="en-US" sz="2000" b="1" dirty="0">
                <a:solidFill>
                  <a:srgbClr val="0B03B1"/>
                </a:solidFill>
                <a:latin typeface="Times New Roman" panose="02020603050405020304" pitchFamily="18" charset="0"/>
              </a:rPr>
              <a:t>FD 150 RT 360/6]</a:t>
            </a:r>
          </a:p>
          <a:p>
            <a:pPr algn="just" eaLnBrk="1" hangingPunct="1"/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end</a:t>
            </a: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2" y="271819"/>
            <a:ext cx="1889079" cy="185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7563" y="3226965"/>
            <a:ext cx="2219919" cy="1758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228599" y="3262360"/>
            <a:ext cx="7702551" cy="1354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dirty="0">
                <a:solidFill>
                  <a:srgbClr val="0B03B1"/>
                </a:solidFill>
                <a:latin typeface="Times New Roman" panose="02020603050405020304" pitchFamily="18" charset="0"/>
              </a:rPr>
              <a:t>To </a:t>
            </a:r>
            <a:r>
              <a:rPr lang="en-US" altLang="en-US" sz="32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Lucgiac</a:t>
            </a:r>
            <a:r>
              <a:rPr lang="en-US" altLang="en-US" sz="3200" dirty="0">
                <a:solidFill>
                  <a:srgbClr val="0B03B1"/>
                </a:solidFill>
                <a:latin typeface="Times New Roman" panose="02020603050405020304" pitchFamily="18" charset="0"/>
              </a:rPr>
              <a:t>	</a:t>
            </a:r>
          </a:p>
          <a:p>
            <a:pPr algn="just" eaLnBrk="1" hangingPunct="1"/>
            <a:r>
              <a:rPr lang="en-US" altLang="en-US" b="1" dirty="0">
                <a:solidFill>
                  <a:srgbClr val="0B03B1"/>
                </a:solidFill>
                <a:latin typeface="Times New Roman" panose="02020603050405020304" pitchFamily="18" charset="0"/>
              </a:rPr>
              <a:t>REPEAT 6[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Hinhtron</a:t>
            </a:r>
            <a:r>
              <a:rPr lang="en-US" altLang="en-US" b="1" dirty="0">
                <a:solidFill>
                  <a:srgbClr val="0B03B1"/>
                </a:solidFill>
                <a:latin typeface="Times New Roman" panose="02020603050405020304" pitchFamily="18" charset="0"/>
              </a:rPr>
              <a:t> FD 150 RT 360/6]</a:t>
            </a:r>
          </a:p>
          <a:p>
            <a:pPr algn="just" eaLnBrk="1" hangingPunct="1"/>
            <a:r>
              <a:rPr lang="en-US" altLang="en-US" sz="3200" dirty="0">
                <a:solidFill>
                  <a:srgbClr val="0B03B1"/>
                </a:solidFill>
                <a:latin typeface="Times New Roman" panose="02020603050405020304" pitchFamily="18" charset="0"/>
              </a:rPr>
              <a:t>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3" grpId="0"/>
      <p:bldP spid="14" grpId="0"/>
      <p:bldP spid="14" grpId="1"/>
      <p:bldP spid="17" grpId="0"/>
      <p:bldP spid="17" grpId="1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Chú</a:t>
            </a:r>
            <a:r>
              <a:rPr lang="en-US" dirty="0" smtClean="0">
                <a:solidFill>
                  <a:srgbClr val="FF0000"/>
                </a:solidFill>
              </a:rPr>
              <a:t> ý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00152"/>
            <a:ext cx="8382000" cy="3394075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Sau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khi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làm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việc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xong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trước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khi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thoát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khỏi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logo,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em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hãy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lưu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các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thủ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tục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đã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viết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vào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B03B1"/>
                </a:solidFill>
                <a:cs typeface="Arial" panose="020B0604020202020204" pitchFamily="34" charset="0"/>
              </a:rPr>
              <a:t>trong</a:t>
            </a:r>
            <a:r>
              <a:rPr lang="en-US" sz="2800" dirty="0" smtClean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1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Tệp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bằng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câu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lệnh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: 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	Save “&lt;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tên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tệp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&gt; 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	(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ví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dụ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: Save “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Cacthutuc.lgo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)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và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B03B1"/>
                </a:solidFill>
                <a:cs typeface="Arial" panose="020B0604020202020204" pitchFamily="34" charset="0"/>
              </a:rPr>
              <a:t>nhấn</a:t>
            </a:r>
            <a:r>
              <a:rPr lang="en-US" sz="2800" dirty="0">
                <a:solidFill>
                  <a:srgbClr val="0B03B1"/>
                </a:solidFill>
                <a:cs typeface="Arial" panose="020B0604020202020204" pitchFamily="34" charset="0"/>
              </a:rPr>
              <a:t> Enter</a:t>
            </a:r>
          </a:p>
        </p:txBody>
      </p:sp>
    </p:spTree>
    <p:extLst>
      <p:ext uri="{BB962C8B-B14F-4D97-AF65-F5344CB8AC3E}">
        <p14:creationId xmlns:p14="http://schemas.microsoft.com/office/powerpoint/2010/main" val="3755948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33706"/>
            <a:ext cx="8839200" cy="4974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609602" y="971550"/>
            <a:ext cx="7772398" cy="16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CẦN GHI NHỚ</a:t>
            </a:r>
          </a:p>
          <a:p>
            <a:pPr algn="just"/>
            <a:endParaRPr lang="en-US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899" indent="-342899" algn="just">
              <a:buFont typeface="Wingdings" panose="05000000000000000000" pitchFamily="2" charset="2"/>
              <a:buChar char="v"/>
            </a:pP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cờ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… )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899" indent="-342899" algn="just">
              <a:buFont typeface="Wingdings" panose="05000000000000000000" pitchFamily="2" charset="2"/>
              <a:buChar char="v"/>
            </a:pP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vài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i="1" dirty="0">
                <a:solidFill>
                  <a:srgbClr val="0B03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vài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3242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58738" y="0"/>
            <a:ext cx="9009063" cy="5086351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8589" tIns="34295" rIns="68589" bIns="34295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3" name="WordArt 13"/>
          <p:cNvSpPr>
            <a:spLocks noChangeArrowheads="1" noChangeShapeType="1" noTextEdit="1"/>
          </p:cNvSpPr>
          <p:nvPr/>
        </p:nvSpPr>
        <p:spPr bwMode="auto">
          <a:xfrm>
            <a:off x="1295400" y="1143001"/>
            <a:ext cx="6934200" cy="42291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442" name="Group 16"/>
          <p:cNvGrpSpPr>
            <a:grpSpLocks/>
          </p:cNvGrpSpPr>
          <p:nvPr/>
        </p:nvGrpSpPr>
        <p:grpSpPr bwMode="auto">
          <a:xfrm>
            <a:off x="68265" y="728663"/>
            <a:ext cx="8802687" cy="2794070"/>
            <a:chOff x="218804" y="2133600"/>
            <a:chExt cx="11734800" cy="1498739"/>
          </a:xfrm>
        </p:grpSpPr>
        <p:sp>
          <p:nvSpPr>
            <p:cNvPr id="18443" name="WordArt 5"/>
            <p:cNvSpPr>
              <a:spLocks noChangeArrowheads="1" noChangeShapeType="1" noTextEdit="1"/>
            </p:cNvSpPr>
            <p:nvPr/>
          </p:nvSpPr>
          <p:spPr bwMode="invGray">
            <a:xfrm>
              <a:off x="2055812" y="2133600"/>
              <a:ext cx="8610600" cy="685800"/>
            </a:xfrm>
            <a:prstGeom prst="rect">
              <a:avLst/>
            </a:prstGeom>
          </p:spPr>
          <p:txBody>
            <a:bodyPr wrap="none" fromWordArt="1">
              <a:prstTxWarp prst="textDeflate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3300" b="1" kern="10" dirty="0">
                  <a:ln w="19050">
                    <a:solidFill>
                      <a:srgbClr val="FFFFFF"/>
                    </a:solidFill>
                    <a:round/>
                    <a:headEnd/>
                    <a:tailEnd/>
                  </a:ln>
                  <a:solidFill>
                    <a:srgbClr val="00B050"/>
                  </a:solidFill>
                  <a:effectLst>
                    <a:outerShdw dist="53882" dir="2700000" algn="ctr" rotWithShape="0">
                      <a:schemeClr val="tx1">
                        <a:alpha val="50000"/>
                      </a:schemeClr>
                    </a:outerShdw>
                  </a:effectLst>
                  <a:latin typeface="Arial" panose="020B0604020202020204" pitchFamily="34" charset="0"/>
                </a:rPr>
                <a:t>CHÚC CÁC CON NHIỀU SỨC KHỎE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8804" y="3087469"/>
              <a:ext cx="11734800" cy="544870"/>
            </a:xfrm>
            <a:prstGeom prst="rect">
              <a:avLst/>
            </a:prstGeom>
            <a:noFill/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Chăm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ngoan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6001" b="1" dirty="0" err="1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giỏi</a:t>
              </a:r>
              <a:r>
                <a:rPr lang="en-US" sz="6001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65997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00481"/>
            <a:ext cx="9144000" cy="1247545"/>
          </a:xfrm>
          <a:extLst/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 5: LUYỆN TẬP THỦ TỤC (</a:t>
            </a:r>
            <a:r>
              <a:rPr lang="en-US" sz="3600" b="1" dirty="0" err="1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1 + 2)</a:t>
            </a:r>
          </a:p>
        </p:txBody>
      </p:sp>
      <p:sp>
        <p:nvSpPr>
          <p:cNvPr id="7171" name="AutoShape 2"/>
          <p:cNvSpPr>
            <a:spLocks noChangeArrowheads="1"/>
          </p:cNvSpPr>
          <p:nvPr/>
        </p:nvSpPr>
        <p:spPr bwMode="auto">
          <a:xfrm>
            <a:off x="39688" y="57150"/>
            <a:ext cx="90678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-36512" y="2816814"/>
            <a:ext cx="9144000" cy="1543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i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SGK </a:t>
            </a:r>
            <a:r>
              <a:rPr lang="en-US" sz="3200" b="1" i="1" dirty="0" err="1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i="1" dirty="0">
                <a:solidFill>
                  <a:srgbClr val="0070C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100</a:t>
            </a:r>
          </a:p>
        </p:txBody>
      </p:sp>
      <p:sp>
        <p:nvSpPr>
          <p:cNvPr id="6" name="TextBox 26">
            <a:extLst>
              <a:ext uri="{FF2B5EF4-FFF2-40B4-BE49-F238E27FC236}">
                <a16:creationId xmlns:a16="http://schemas.microsoft.com/office/drawing/2014/main" id="{133E6CC7-1DE0-4567-96F3-516FF9BFAE74}"/>
              </a:ext>
            </a:extLst>
          </p:cNvPr>
          <p:cNvSpPr txBox="1"/>
          <p:nvPr/>
        </p:nvSpPr>
        <p:spPr>
          <a:xfrm>
            <a:off x="2209802" y="400050"/>
            <a:ext cx="5122311" cy="800217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400" b="1" dirty="0">
                <a:solidFill>
                  <a:srgbClr val="E3943C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TIN HỌC LỚP 5</a:t>
            </a:r>
            <a:endParaRPr lang="zh-CN" altLang="en-US" sz="4400" b="1" dirty="0">
              <a:solidFill>
                <a:srgbClr val="E3943C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8" name="TextBox 26">
            <a:extLst>
              <a:ext uri="{FF2B5EF4-FFF2-40B4-BE49-F238E27FC236}">
                <a16:creationId xmlns:a16="http://schemas.microsoft.com/office/drawing/2014/main" id="{FDFD363C-44A5-45D8-810E-C1C29FBE32DA}"/>
              </a:ext>
            </a:extLst>
          </p:cNvPr>
          <p:cNvSpPr txBox="1"/>
          <p:nvPr/>
        </p:nvSpPr>
        <p:spPr>
          <a:xfrm>
            <a:off x="533402" y="1200265"/>
            <a:ext cx="9135163" cy="800217"/>
          </a:xfrm>
          <a:prstGeom prst="rect">
            <a:avLst/>
          </a:prstGeom>
          <a:noFill/>
        </p:spPr>
        <p:txBody>
          <a:bodyPr wrap="square" lIns="121917" tIns="60959" rIns="121917" bIns="60959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4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CHỦ ĐỀ 4 – THẾ GIỚI LOGO</a:t>
            </a:r>
            <a:endParaRPr lang="zh-CN" altLang="en-US" sz="4400" b="1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16"/>
          <p:cNvSpPr txBox="1">
            <a:spLocks noChangeArrowheads="1"/>
          </p:cNvSpPr>
          <p:nvPr/>
        </p:nvSpPr>
        <p:spPr bwMode="auto">
          <a:xfrm>
            <a:off x="49214" y="57150"/>
            <a:ext cx="90455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Thủ tục là gì?</a:t>
            </a:r>
          </a:p>
        </p:txBody>
      </p:sp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228600" y="428627"/>
            <a:ext cx="8915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5143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5143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5143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5143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5143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514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514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514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514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Thủ tục là một dãy các thao tác được thực hiện theo thứ tự để hoàn thành một công việc nào đó. </a:t>
            </a:r>
          </a:p>
        </p:txBody>
      </p:sp>
      <p:sp>
        <p:nvSpPr>
          <p:cNvPr id="9" name="TextBox 16"/>
          <p:cNvSpPr txBox="1">
            <a:spLocks noChangeArrowheads="1"/>
          </p:cNvSpPr>
          <p:nvPr/>
        </p:nvSpPr>
        <p:spPr bwMode="auto">
          <a:xfrm>
            <a:off x="49213" y="1119189"/>
            <a:ext cx="89185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Box 6"/>
          <p:cNvSpPr txBox="1">
            <a:spLocks noChangeArrowheads="1"/>
          </p:cNvSpPr>
          <p:nvPr/>
        </p:nvSpPr>
        <p:spPr bwMode="auto">
          <a:xfrm>
            <a:off x="1066801" y="1128712"/>
            <a:ext cx="8534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Bước 1: </a:t>
            </a:r>
          </a:p>
        </p:txBody>
      </p:sp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2514601" y="1138241"/>
            <a:ext cx="6248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soạn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Edit “&lt;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edit “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Hinhvuong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1038226" y="1857375"/>
            <a:ext cx="8534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Bước 2: </a:t>
            </a:r>
          </a:p>
        </p:txBody>
      </p:sp>
      <p:sp>
        <p:nvSpPr>
          <p:cNvPr id="13" name="TextBox 6"/>
          <p:cNvSpPr txBox="1">
            <a:spLocks noChangeArrowheads="1"/>
          </p:cNvSpPr>
          <p:nvPr/>
        </p:nvSpPr>
        <p:spPr bwMode="auto">
          <a:xfrm>
            <a:off x="2486025" y="1847849"/>
            <a:ext cx="8534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thủ tục gồm có 3 phần:</a:t>
            </a:r>
          </a:p>
        </p:txBody>
      </p:sp>
      <p:sp>
        <p:nvSpPr>
          <p:cNvPr id="15" name="TextBox 6"/>
          <p:cNvSpPr txBox="1">
            <a:spLocks noChangeArrowheads="1"/>
          </p:cNvSpPr>
          <p:nvPr/>
        </p:nvSpPr>
        <p:spPr bwMode="auto">
          <a:xfrm>
            <a:off x="2476501" y="2322513"/>
            <a:ext cx="3695700" cy="36933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&lt;Tên thủ tục&gt;</a:t>
            </a:r>
          </a:p>
        </p:txBody>
      </p:sp>
      <p:sp>
        <p:nvSpPr>
          <p:cNvPr id="16" name="TextBox 6"/>
          <p:cNvSpPr txBox="1">
            <a:spLocks noChangeArrowheads="1"/>
          </p:cNvSpPr>
          <p:nvPr/>
        </p:nvSpPr>
        <p:spPr bwMode="auto">
          <a:xfrm>
            <a:off x="6248401" y="2311401"/>
            <a:ext cx="2514600" cy="36933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 thủ tục</a:t>
            </a:r>
          </a:p>
        </p:txBody>
      </p:sp>
      <p:sp>
        <p:nvSpPr>
          <p:cNvPr id="17" name="TextBox 6"/>
          <p:cNvSpPr txBox="1">
            <a:spLocks noChangeArrowheads="1"/>
          </p:cNvSpPr>
          <p:nvPr/>
        </p:nvSpPr>
        <p:spPr bwMode="auto">
          <a:xfrm>
            <a:off x="2476501" y="2773363"/>
            <a:ext cx="3695700" cy="36933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lệnh trong thân thủ tục</a:t>
            </a:r>
          </a:p>
        </p:txBody>
      </p:sp>
      <p:sp>
        <p:nvSpPr>
          <p:cNvPr id="18" name="TextBox 6"/>
          <p:cNvSpPr txBox="1">
            <a:spLocks noChangeArrowheads="1"/>
          </p:cNvSpPr>
          <p:nvPr/>
        </p:nvSpPr>
        <p:spPr bwMode="auto">
          <a:xfrm>
            <a:off x="6248401" y="2773363"/>
            <a:ext cx="2514600" cy="36933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 thủ tục</a:t>
            </a:r>
          </a:p>
        </p:txBody>
      </p:sp>
      <p:sp>
        <p:nvSpPr>
          <p:cNvPr id="19" name="TextBox 6"/>
          <p:cNvSpPr txBox="1">
            <a:spLocks noChangeArrowheads="1"/>
          </p:cNvSpPr>
          <p:nvPr/>
        </p:nvSpPr>
        <p:spPr bwMode="auto">
          <a:xfrm>
            <a:off x="2486026" y="3254375"/>
            <a:ext cx="3695700" cy="36933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</a:p>
        </p:txBody>
      </p:sp>
      <p:sp>
        <p:nvSpPr>
          <p:cNvPr id="20" name="TextBox 6"/>
          <p:cNvSpPr txBox="1">
            <a:spLocks noChangeArrowheads="1"/>
          </p:cNvSpPr>
          <p:nvPr/>
        </p:nvSpPr>
        <p:spPr bwMode="auto">
          <a:xfrm>
            <a:off x="6257925" y="3243263"/>
            <a:ext cx="2514600" cy="36933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thúc thủ tục</a:t>
            </a:r>
          </a:p>
        </p:txBody>
      </p:sp>
      <p:sp>
        <p:nvSpPr>
          <p:cNvPr id="21" name="TextBox 6"/>
          <p:cNvSpPr txBox="1">
            <a:spLocks noChangeArrowheads="1"/>
          </p:cNvSpPr>
          <p:nvPr/>
        </p:nvSpPr>
        <p:spPr bwMode="auto">
          <a:xfrm>
            <a:off x="990601" y="3709989"/>
            <a:ext cx="79771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    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soạn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2" name="TextBox 6"/>
          <p:cNvSpPr txBox="1">
            <a:spLocks noChangeArrowheads="1"/>
          </p:cNvSpPr>
          <p:nvPr/>
        </p:nvSpPr>
        <p:spPr bwMode="auto">
          <a:xfrm>
            <a:off x="887414" y="4171950"/>
            <a:ext cx="80803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&gt;: 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3" name="TextBox 16"/>
          <p:cNvSpPr txBox="1">
            <a:spLocks noChangeArrowheads="1"/>
          </p:cNvSpPr>
          <p:nvPr/>
        </p:nvSpPr>
        <p:spPr bwMode="auto">
          <a:xfrm>
            <a:off x="107951" y="4162425"/>
            <a:ext cx="10461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4" name="TextBox 6"/>
          <p:cNvSpPr txBox="1">
            <a:spLocks noChangeArrowheads="1"/>
          </p:cNvSpPr>
          <p:nvPr/>
        </p:nvSpPr>
        <p:spPr bwMode="auto">
          <a:xfrm>
            <a:off x="1192214" y="4624390"/>
            <a:ext cx="77755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Tamgiac</a:t>
            </a:r>
            <a:endParaRPr lang="en-US" altLang="en-US" sz="2000" dirty="0">
              <a:solidFill>
                <a:srgbClr val="0B03B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16"/>
          <p:cNvSpPr txBox="1">
            <a:spLocks noChangeArrowheads="1"/>
          </p:cNvSpPr>
          <p:nvPr/>
        </p:nvSpPr>
        <p:spPr bwMode="auto">
          <a:xfrm>
            <a:off x="107951" y="57150"/>
            <a:ext cx="904398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en-US" sz="3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endParaRPr lang="en-US" altLang="en-US" sz="3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/>
      <p:bldP spid="22" grpId="0"/>
      <p:bldP spid="23" grpId="0"/>
      <p:bldP spid="24" grpId="0"/>
      <p:bldP spid="25" grpId="0"/>
      <p:bldP spid="2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918061" y="1525420"/>
            <a:ext cx="6858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lưu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thực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gõ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lệnh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:</a:t>
            </a:r>
          </a:p>
        </p:txBody>
      </p:sp>
      <p:sp>
        <p:nvSpPr>
          <p:cNvPr id="4" name="Text Box 16"/>
          <p:cNvSpPr txBox="1">
            <a:spLocks noChangeArrowheads="1"/>
          </p:cNvSpPr>
          <p:nvPr/>
        </p:nvSpPr>
        <p:spPr bwMode="auto">
          <a:xfrm>
            <a:off x="390524" y="999832"/>
            <a:ext cx="7086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3.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Lưu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Logo:</a:t>
            </a:r>
          </a:p>
        </p:txBody>
      </p:sp>
      <p:sp>
        <p:nvSpPr>
          <p:cNvPr id="5" name="Text Box 19"/>
          <p:cNvSpPr txBox="1">
            <a:spLocks noChangeArrowheads="1"/>
          </p:cNvSpPr>
          <p:nvPr/>
        </p:nvSpPr>
        <p:spPr bwMode="auto">
          <a:xfrm>
            <a:off x="3661" y="4457640"/>
            <a:ext cx="6019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		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Bước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2: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Nhấn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phím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Enter</a:t>
            </a:r>
          </a:p>
        </p:txBody>
      </p: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384661" y="3010436"/>
            <a:ext cx="684053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4.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Nạp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tệp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chứa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các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thủ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tục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để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làm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việc</a:t>
            </a:r>
            <a:endParaRPr lang="en-US" alt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SimHei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1070461" y="2041360"/>
            <a:ext cx="6400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Bước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1: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Gõ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Save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“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Cacthutuc.lgo</a:t>
            </a:r>
            <a:endParaRPr lang="en-US" altLang="en-US" sz="2000" dirty="0">
              <a:solidFill>
                <a:srgbClr val="0B03B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1070461" y="2624377"/>
            <a:ext cx="6400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Bước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Nhấn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phím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Enter</a:t>
            </a: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960924" y="3472101"/>
            <a:ext cx="6400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Để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nạp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tệp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chứa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các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thủ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tục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em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gõ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lệnh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908536" y="4072176"/>
            <a:ext cx="6400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	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Bước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1: 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Load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 “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  <a:ea typeface="SimHei" pitchFamily="49" charset="-122"/>
                <a:cs typeface="Times New Roman" panose="02020603050405020304" pitchFamily="18" charset="0"/>
              </a:rPr>
              <a:t>Cacthutuc.lgo</a:t>
            </a:r>
            <a:endParaRPr lang="en-US" altLang="en-US" sz="2000" dirty="0">
              <a:solidFill>
                <a:srgbClr val="0B03B1"/>
              </a:solidFill>
              <a:latin typeface="Times New Roman" panose="02020603050405020304" pitchFamily="18" charset="0"/>
              <a:ea typeface="SimHei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908537" y="615008"/>
            <a:ext cx="80830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Gõ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ngăn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gõ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lệnh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Hinhvuong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)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nhấn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phím</a:t>
            </a:r>
            <a:r>
              <a:rPr lang="en-US" altLang="en-US" sz="2000" dirty="0">
                <a:solidFill>
                  <a:srgbClr val="0B03B1"/>
                </a:solidFill>
                <a:latin typeface="Times New Roman" panose="02020603050405020304" pitchFamily="18" charset="0"/>
              </a:rPr>
              <a:t> Enter</a:t>
            </a:r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384661" y="206167"/>
            <a:ext cx="7086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Thực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255715" y="514352"/>
            <a:ext cx="7550151" cy="2190751"/>
            <a:chOff x="1336675" y="443345"/>
            <a:chExt cx="7532555" cy="3022600"/>
          </a:xfrm>
        </p:grpSpPr>
        <p:pic>
          <p:nvPicPr>
            <p:cNvPr id="8200" name="Picture 5" descr="Cov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6675" y="544945"/>
              <a:ext cx="7532555" cy="292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ounded Rectangle 3"/>
            <p:cNvSpPr/>
            <p:nvPr/>
          </p:nvSpPr>
          <p:spPr>
            <a:xfrm>
              <a:off x="3864421" y="443345"/>
              <a:ext cx="5004809" cy="1855176"/>
            </a:xfrm>
            <a:prstGeom prst="roundRect">
              <a:avLst>
                <a:gd name="adj" fmla="val 17879"/>
              </a:avLst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kiến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đã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học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lưu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sử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dụng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thủ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tục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 Logo.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1374778" y="2439194"/>
            <a:ext cx="7431088" cy="2324100"/>
            <a:chOff x="1462426" y="3337719"/>
            <a:chExt cx="7430655" cy="3098800"/>
          </a:xfrm>
        </p:grpSpPr>
        <p:pic>
          <p:nvPicPr>
            <p:cNvPr id="8198" name="Picture 7" descr="Cov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62426" y="3337719"/>
              <a:ext cx="7430655" cy="309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Rounded Rectangle 11"/>
            <p:cNvSpPr/>
            <p:nvPr/>
          </p:nvSpPr>
          <p:spPr>
            <a:xfrm>
              <a:off x="3864174" y="4453203"/>
              <a:ext cx="5028907" cy="1913467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CC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Rèn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thói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quen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sử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dụng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thủ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tục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chương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trình</a:t>
              </a:r>
              <a:r>
                <a:rPr lang="en-US" sz="2000" dirty="0">
                  <a:solidFill>
                    <a:srgbClr val="CC00CC"/>
                  </a:solidFill>
                  <a:latin typeface="Times New Roman" pitchFamily="18" charset="0"/>
                  <a:cs typeface="Times New Roman" pitchFamily="18" charset="0"/>
                </a:rPr>
                <a:t> Logo.</a:t>
              </a:r>
            </a:p>
          </p:txBody>
        </p:sp>
      </p:grpSp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35" y="1735137"/>
            <a:ext cx="3151188" cy="167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AutoShape 2"/>
          <p:cNvSpPr>
            <a:spLocks noChangeArrowheads="1"/>
          </p:cNvSpPr>
          <p:nvPr/>
        </p:nvSpPr>
        <p:spPr bwMode="auto">
          <a:xfrm>
            <a:off x="76200" y="57150"/>
            <a:ext cx="89916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76200" y="57150"/>
            <a:ext cx="8991601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23" name="TextBox 16"/>
          <p:cNvSpPr txBox="1">
            <a:spLocks noChangeArrowheads="1"/>
          </p:cNvSpPr>
          <p:nvPr/>
        </p:nvSpPr>
        <p:spPr bwMode="auto">
          <a:xfrm>
            <a:off x="176214" y="112713"/>
            <a:ext cx="90439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CƠ BẢN</a:t>
            </a:r>
          </a:p>
        </p:txBody>
      </p:sp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214314" y="617541"/>
            <a:ext cx="8853487" cy="1557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b="1" u="sng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B03B1"/>
                </a:solidFill>
                <a:latin typeface="Times New Roman" panose="02020603050405020304" pitchFamily="18" charset="0"/>
              </a:rPr>
              <a:t> 1 (SGK/100)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Chọn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đáp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án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đúng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 eaLnBrk="1" hangingPunct="1">
              <a:lnSpc>
                <a:spcPct val="120000"/>
              </a:lnSpc>
            </a:pP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Rùa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vẽ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khi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thực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dòng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lệnh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:</a:t>
            </a:r>
          </a:p>
          <a:p>
            <a:pPr algn="ctr" eaLnBrk="1" hangingPunct="1">
              <a:lnSpc>
                <a:spcPct val="120000"/>
              </a:lnSpc>
            </a:pPr>
            <a:r>
              <a:rPr lang="en-US" altLang="en-US" sz="2800" b="1" dirty="0">
                <a:solidFill>
                  <a:srgbClr val="0B03B1"/>
                </a:solidFill>
                <a:latin typeface="Times New Roman" panose="02020603050405020304" pitchFamily="18" charset="0"/>
              </a:rPr>
              <a:t>REPEAT 120[FD 100 BK 100 RT 3]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2" y="2311401"/>
            <a:ext cx="1123951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05906">
            <a:off x="7010401" y="2292350"/>
            <a:ext cx="1573213" cy="98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1" y="2371728"/>
            <a:ext cx="13716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2" y="2265364"/>
            <a:ext cx="1036639" cy="1049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19100" y="3378201"/>
            <a:ext cx="1563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Hình vuông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479676" y="3378201"/>
            <a:ext cx="13452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Hình tròn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705351" y="3378201"/>
            <a:ext cx="17716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Hình chữ nhật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180262" y="3333750"/>
            <a:ext cx="13452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Hình thoi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FBF9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FBF9"/>
                                      </p:to>
                                    </p:animClr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" grpId="0"/>
      <p:bldP spid="11" grpId="0"/>
      <p:bldP spid="11" grpId="1"/>
      <p:bldP spid="12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>
            <a:off x="1065454" y="438152"/>
            <a:ext cx="6789003" cy="130680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1" algn="ctr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REPEAT 120[FD 100 BK 100 RT 3]</a:t>
            </a:r>
          </a:p>
        </p:txBody>
      </p:sp>
      <p:sp>
        <p:nvSpPr>
          <p:cNvPr id="18" name="Oval 17"/>
          <p:cNvSpPr/>
          <p:nvPr/>
        </p:nvSpPr>
        <p:spPr>
          <a:xfrm>
            <a:off x="6112136" y="483141"/>
            <a:ext cx="642939" cy="589360"/>
          </a:xfrm>
          <a:prstGeom prst="ellipse">
            <a:avLst/>
          </a:prstGeom>
          <a:solidFill>
            <a:srgbClr val="F319E3"/>
          </a:solidFill>
          <a:ln>
            <a:solidFill>
              <a:srgbClr val="F319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sp>
        <p:nvSpPr>
          <p:cNvPr id="3" name="Cloud 2"/>
          <p:cNvSpPr/>
          <p:nvPr/>
        </p:nvSpPr>
        <p:spPr>
          <a:xfrm>
            <a:off x="1108907" y="1998768"/>
            <a:ext cx="5630991" cy="229036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5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loud 9"/>
          <p:cNvSpPr/>
          <p:nvPr/>
        </p:nvSpPr>
        <p:spPr>
          <a:xfrm>
            <a:off x="1331229" y="2133337"/>
            <a:ext cx="5186348" cy="2021224"/>
          </a:xfrm>
          <a:prstGeom prst="cloud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hlinkClick r:id="rId2" action="ppaction://hlinkfile"/>
          </p:cNvPr>
          <p:cNvSpPr/>
          <p:nvPr/>
        </p:nvSpPr>
        <p:spPr>
          <a:xfrm>
            <a:off x="1656395" y="2190751"/>
            <a:ext cx="4327999" cy="15329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PenColor</a:t>
            </a:r>
            <a:r>
              <a:rPr lang="en-US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ctr"/>
            <a:r>
              <a:rPr lang="en-US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Pensize</a:t>
            </a:r>
            <a:r>
              <a:rPr lang="en-US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lang="en-US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6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3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214314" y="209550"/>
            <a:ext cx="8548687" cy="1471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b="1" u="sng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B03B1"/>
                </a:solidFill>
                <a:latin typeface="Times New Roman" panose="02020603050405020304" pitchFamily="18" charset="0"/>
              </a:rPr>
              <a:t> 2 (SGK/100)</a:t>
            </a:r>
            <a:r>
              <a:rPr lang="en-US" altLang="en-US" sz="2800" b="1" dirty="0">
                <a:solidFill>
                  <a:srgbClr val="0B03B1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Thêm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lệnh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WAIT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dòng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lệnh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sát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Rùa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vẽ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thế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?</a:t>
            </a:r>
          </a:p>
          <a:p>
            <a:pPr algn="ctr" eaLnBrk="1" hangingPunct="1">
              <a:lnSpc>
                <a:spcPct val="120000"/>
              </a:lnSpc>
            </a:pPr>
            <a:r>
              <a:rPr lang="en-US" altLang="en-US" sz="2800" b="1" dirty="0">
                <a:solidFill>
                  <a:srgbClr val="0B03B1"/>
                </a:solidFill>
                <a:latin typeface="Times New Roman" panose="02020603050405020304" pitchFamily="18" charset="0"/>
              </a:rPr>
              <a:t>REPEAT 120[FD 100 WAIT 15 BK 100 RT 3 WAIT 15]</a:t>
            </a:r>
          </a:p>
        </p:txBody>
      </p:sp>
      <p:sp>
        <p:nvSpPr>
          <p:cNvPr id="15" name="Text Box 19"/>
          <p:cNvSpPr txBox="1">
            <a:spLocks noChangeArrowheads="1"/>
          </p:cNvSpPr>
          <p:nvPr/>
        </p:nvSpPr>
        <p:spPr bwMode="auto">
          <a:xfrm>
            <a:off x="152402" y="1746251"/>
            <a:ext cx="6048375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Rùa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tiến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phía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trước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1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đoạn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100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bước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Rùa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tạm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dừng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15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tíc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Rùa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lùi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100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bước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Rùa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quay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phải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3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độ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Rùa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dừng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15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tíc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13" name="Picture 1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1" y="1809752"/>
            <a:ext cx="22860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152402" y="3486151"/>
            <a:ext cx="604837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Cứ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vậy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Rùa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lặp</a:t>
            </a:r>
            <a:r>
              <a:rPr lang="en-US" altLang="en-US" sz="2800" b="1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đi</a:t>
            </a:r>
            <a:r>
              <a:rPr lang="en-US" altLang="en-US" sz="2800" b="1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lặp</a:t>
            </a:r>
            <a:r>
              <a:rPr lang="en-US" altLang="en-US" sz="2800" b="1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800" b="1" dirty="0">
                <a:solidFill>
                  <a:srgbClr val="0B03B1"/>
                </a:solidFill>
                <a:latin typeface="Times New Roman" panose="02020603050405020304" pitchFamily="18" charset="0"/>
              </a:rPr>
              <a:t> 120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lần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dừng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5" grpId="0" build="p"/>
      <p:bldP spid="1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0" y="57150"/>
            <a:ext cx="9144000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>
              <a:latin typeface="Arial" panose="020B0604020202020204" pitchFamily="34" charset="0"/>
            </a:endParaRPr>
          </a:p>
        </p:txBody>
      </p:sp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214314" y="209550"/>
            <a:ext cx="8548687" cy="198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lvl="1" indent="0" algn="just" eaLnBrk="1" hangingPunct="1"/>
            <a:r>
              <a:rPr lang="en-US" altLang="en-US" sz="2800" b="1" u="sng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B03B1"/>
                </a:solidFill>
                <a:latin typeface="Times New Roman" panose="02020603050405020304" pitchFamily="18" charset="0"/>
              </a:rPr>
              <a:t> 3 (SGK/100)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Sửa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lệnh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ở ý 1:</a:t>
            </a:r>
          </a:p>
          <a:p>
            <a:pPr marL="0" lvl="1" indent="0" algn="just" eaLnBrk="1" hangingPunct="1"/>
            <a:r>
              <a:rPr lang="en-US" altLang="en-US" sz="2800" b="1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REPEAT 120[FD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</a:t>
            </a:r>
            <a:r>
              <a:rPr lang="en-US" altLang="en-US" sz="2800" b="1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BK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en-US" altLang="en-US" sz="2800" b="1" dirty="0">
                <a:solidFill>
                  <a:srgbClr val="0B03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RT 3]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thành</a:t>
            </a:r>
            <a:endParaRPr lang="en-US" altLang="en-US" sz="2800" dirty="0">
              <a:solidFill>
                <a:srgbClr val="0B03B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lnSpc>
                <a:spcPct val="120000"/>
              </a:lnSpc>
            </a:pP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REPEAT 120[FD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10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BK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10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RT 3]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sát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Rùa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vẽ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1066800" y="2266951"/>
            <a:ext cx="7848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>
                <a:solidFill>
                  <a:srgbClr val="0B03B1"/>
                </a:solidFill>
                <a:latin typeface="Times New Roman" panose="02020603050405020304" pitchFamily="18" charset="0"/>
              </a:rPr>
              <a:t>Rùa vẽ được hình tròn, </a:t>
            </a:r>
          </a:p>
        </p:txBody>
      </p:sp>
      <p:pic>
        <p:nvPicPr>
          <p:cNvPr id="7" name="Picture 6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4524" y="1052514"/>
            <a:ext cx="1447800" cy="1136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4448176" y="2276476"/>
            <a:ext cx="4267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>
                <a:solidFill>
                  <a:srgbClr val="0B03B1"/>
                </a:solidFill>
                <a:latin typeface="Times New Roman" panose="02020603050405020304" pitchFamily="18" charset="0"/>
              </a:rPr>
              <a:t>có độ dài bán kính 10 bước.</a:t>
            </a:r>
          </a:p>
        </p:txBody>
      </p:sp>
      <p:sp>
        <p:nvSpPr>
          <p:cNvPr id="9" name="Text Box 19"/>
          <p:cNvSpPr txBox="1">
            <a:spLocks noChangeArrowheads="1"/>
          </p:cNvSpPr>
          <p:nvPr/>
        </p:nvSpPr>
        <p:spPr bwMode="auto">
          <a:xfrm>
            <a:off x="214314" y="2876552"/>
            <a:ext cx="885348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b="1" u="sng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B03B1"/>
                </a:solidFill>
                <a:latin typeface="Times New Roman" panose="02020603050405020304" pitchFamily="18" charset="0"/>
              </a:rPr>
              <a:t> 4 (SGK/100)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Dựa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dòng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lệnh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vừa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sửa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hoàn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B03B1"/>
                </a:solidFill>
                <a:latin typeface="Times New Roman" panose="02020603050405020304" pitchFamily="18" charset="0"/>
              </a:rPr>
              <a:t>tròn</a:t>
            </a:r>
            <a:r>
              <a:rPr lang="en-US" altLang="en-US" sz="2800" dirty="0">
                <a:solidFill>
                  <a:srgbClr val="0B03B1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1219200" y="3714751"/>
            <a:ext cx="67056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	To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Hinhtron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REPEAT 120[FD 10 BK 10 RT 3]</a:t>
            </a:r>
          </a:p>
          <a:p>
            <a:pPr algn="just" eaLnBrk="1" hangingPunct="1"/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	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6" grpId="0"/>
      <p:bldP spid="8" grpId="0"/>
      <p:bldP spid="9" grpId="0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Oval 8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任意多边形 1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任意多边形 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任意多边形 1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Oval 3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Oval 7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80528144749"/>
  <p:tag name="MH_LIBRARY" val="GRAPHIC"/>
  <p:tag name="MH_ORDER" val="Oval 8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752</Words>
  <Application>Microsoft Office PowerPoint</Application>
  <PresentationFormat>On-screen Show (16:9)</PresentationFormat>
  <Paragraphs>96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微软雅黑</vt:lpstr>
      <vt:lpstr>宋体</vt:lpstr>
      <vt:lpstr>Arial</vt:lpstr>
      <vt:lpstr>Calibri</vt:lpstr>
      <vt:lpstr>HP001 4 hàng</vt:lpstr>
      <vt:lpstr>SimHei</vt:lpstr>
      <vt:lpstr>Times New Roman</vt:lpstr>
      <vt:lpstr>Wingdings</vt:lpstr>
      <vt:lpstr>字魂36号-正文宋楷</vt:lpstr>
      <vt:lpstr>Office Theme</vt:lpstr>
      <vt:lpstr>PowerPoint Presentation</vt:lpstr>
      <vt:lpstr>BÀI 5: LUYỆN TẬP THỦ TỤC (Tiết 1 + 2)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Chú ý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2022-03-09T02:01:13Z</dcterms:created>
  <dcterms:modified xsi:type="dcterms:W3CDTF">2022-03-09T03:57:32Z</dcterms:modified>
  <cp:contentStatus/>
</cp:coreProperties>
</file>