
<file path=[Content_Types].xml><?xml version="1.0" encoding="utf-8"?>
<Types xmlns="http://schemas.openxmlformats.org/package/2006/content-types">
  <Default Extension="tmp" ContentType="image/png"/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418" r:id="rId2"/>
    <p:sldId id="420" r:id="rId3"/>
    <p:sldId id="422" r:id="rId4"/>
    <p:sldId id="423" r:id="rId5"/>
    <p:sldId id="403" r:id="rId6"/>
    <p:sldId id="404" r:id="rId7"/>
    <p:sldId id="405" r:id="rId8"/>
    <p:sldId id="424" r:id="rId9"/>
    <p:sldId id="406" r:id="rId10"/>
    <p:sldId id="419" r:id="rId11"/>
    <p:sldId id="417" r:id="rId12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7E7E"/>
    <a:srgbClr val="33A3DC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81" autoAdjust="0"/>
    <p:restoredTop sz="85996" autoAdjust="0"/>
  </p:normalViewPr>
  <p:slideViewPr>
    <p:cSldViewPr snapToGrid="0">
      <p:cViewPr varScale="1">
        <p:scale>
          <a:sx n="60" d="100"/>
          <a:sy n="60" d="100"/>
        </p:scale>
        <p:origin x="96" y="264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ĐIỂM KIỂM TRA CUỐI HỌC KÌ 1</a:t>
            </a:r>
          </a:p>
          <a:p>
            <a:pPr>
              <a:defRPr b="1"/>
            </a:pPr>
            <a:r>
              <a:rPr lang="en-US" b="1" dirty="0"/>
              <a:t>LỚP 4</a:t>
            </a:r>
          </a:p>
        </c:rich>
      </c:tx>
      <c:layout>
        <c:manualLayout>
          <c:xMode val="edge"/>
          <c:yMode val="edge"/>
          <c:x val="0.35803321610168104"/>
          <c:y val="1.1811997113669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042504852148105E-2"/>
          <c:y val="4.699543488138945E-2"/>
          <c:w val="0.94739456200787397"/>
          <c:h val="0.77961738560424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Nguyễn Minh Ân</c:v>
                </c:pt>
                <c:pt idx="1">
                  <c:v>Vũ Quốc Bình</c:v>
                </c:pt>
                <c:pt idx="2">
                  <c:v>Lê Anh Dũng</c:v>
                </c:pt>
                <c:pt idx="3">
                  <c:v>Trần Ngọc Duyên</c:v>
                </c:pt>
                <c:pt idx="4">
                  <c:v>Phạm Xuân Đức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5</c:v>
                </c:pt>
                <c:pt idx="3">
                  <c:v>4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D1-4D63-A5CE-545E0607CE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Nguyễn Minh Ân</c:v>
                </c:pt>
                <c:pt idx="1">
                  <c:v>Vũ Quốc Bình</c:v>
                </c:pt>
                <c:pt idx="2">
                  <c:v>Lê Anh Dũng</c:v>
                </c:pt>
                <c:pt idx="3">
                  <c:v>Trần Ngọc Duyên</c:v>
                </c:pt>
                <c:pt idx="4">
                  <c:v>Phạm Xuân Đức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D1-4D63-A5CE-545E0607CE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TỔN ĐIỂM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Nguyễn Minh Ân</c:v>
                </c:pt>
                <c:pt idx="1">
                  <c:v>Vũ Quốc Bình</c:v>
                </c:pt>
                <c:pt idx="2">
                  <c:v>Lê Anh Dũng</c:v>
                </c:pt>
                <c:pt idx="3">
                  <c:v>Trần Ngọc Duyên</c:v>
                </c:pt>
                <c:pt idx="4">
                  <c:v>Phạm Xuân Đức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</c:v>
                </c:pt>
                <c:pt idx="1">
                  <c:v>9</c:v>
                </c:pt>
                <c:pt idx="2">
                  <c:v>9</c:v>
                </c:pt>
                <c:pt idx="3">
                  <c:v>8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D1-4D63-A5CE-545E0607CE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124751519"/>
        <c:axId val="2124751935"/>
      </c:barChart>
      <c:catAx>
        <c:axId val="212475151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4751935"/>
        <c:crosses val="autoZero"/>
        <c:auto val="1"/>
        <c:lblAlgn val="ctr"/>
        <c:lblOffset val="100"/>
        <c:noMultiLvlLbl val="0"/>
      </c:catAx>
      <c:valAx>
        <c:axId val="212475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4751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>
      <a:noFill/>
    </a:ln>
    <a:effectLst/>
  </c:spPr>
  <c:txPr>
    <a:bodyPr/>
    <a:lstStyle/>
    <a:p>
      <a:pPr>
        <a:defRPr>
          <a:solidFill>
            <a:srgbClr val="FF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ĐIỂM KIỂM TRA CUỐI HỌC KÌ 1</a:t>
            </a:r>
          </a:p>
          <a:p>
            <a:pPr>
              <a:defRPr/>
            </a:pPr>
            <a:r>
              <a:rPr lang="en-US" b="1" dirty="0"/>
              <a:t>LỚP 4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3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LT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Nguyễn Minh Ân</c:v>
                </c:pt>
                <c:pt idx="1">
                  <c:v>Vũ Quốc Bình</c:v>
                </c:pt>
                <c:pt idx="2">
                  <c:v>Lê Anh Dũng</c:v>
                </c:pt>
                <c:pt idx="3">
                  <c:v>Trần Ngọc Duyên</c:v>
                </c:pt>
                <c:pt idx="4">
                  <c:v>Phạm Xuân Đức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5</c:v>
                </c:pt>
                <c:pt idx="3">
                  <c:v>4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6D1-4D63-A5CE-545E0607CE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TH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Nguyễn Minh Ân</c:v>
                </c:pt>
                <c:pt idx="1">
                  <c:v>Vũ Quốc Bình</c:v>
                </c:pt>
                <c:pt idx="2">
                  <c:v>Lê Anh Dũng</c:v>
                </c:pt>
                <c:pt idx="3">
                  <c:v>Trần Ngọc Duyên</c:v>
                </c:pt>
                <c:pt idx="4">
                  <c:v>Phạm Xuân Đức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6D1-4D63-A5CE-545E0607CE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TỔN ĐIỂM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Nguyễn Minh Ân</c:v>
                </c:pt>
                <c:pt idx="1">
                  <c:v>Vũ Quốc Bình</c:v>
                </c:pt>
                <c:pt idx="2">
                  <c:v>Lê Anh Dũng</c:v>
                </c:pt>
                <c:pt idx="3">
                  <c:v>Trần Ngọc Duyên</c:v>
                </c:pt>
                <c:pt idx="4">
                  <c:v>Phạm Xuân Đức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</c:v>
                </c:pt>
                <c:pt idx="1">
                  <c:v>9</c:v>
                </c:pt>
                <c:pt idx="2">
                  <c:v>9</c:v>
                </c:pt>
                <c:pt idx="3">
                  <c:v>8</c:v>
                </c:pt>
                <c:pt idx="4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6D1-4D63-A5CE-545E0607CE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24751519"/>
        <c:axId val="2124751935"/>
      </c:lineChart>
      <c:catAx>
        <c:axId val="2124751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4751935"/>
        <c:crosses val="autoZero"/>
        <c:auto val="1"/>
        <c:lblAlgn val="ctr"/>
        <c:lblOffset val="100"/>
        <c:noMultiLvlLbl val="0"/>
      </c:catAx>
      <c:valAx>
        <c:axId val="212475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475151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accent3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>
      <a:noFill/>
    </a:ln>
    <a:effectLst/>
  </c:spPr>
  <c:txPr>
    <a:bodyPr/>
    <a:lstStyle/>
    <a:p>
      <a:pPr>
        <a:defRPr>
          <a:solidFill>
            <a:schemeClr val="accent3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497A5-4A9B-4997-BB89-569D77146636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D52CA-FD4E-445B-B246-7D4B2474E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4481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0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26/03/2022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Bài 1-Chủ đề A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056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Bài</a:t>
            </a:r>
            <a:r>
              <a:rPr lang="en-US" baseline="0" smtClean="0"/>
              <a:t> 1. Căn bản về hệ điều hành</a:t>
            </a:r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91507" y="149154"/>
            <a:ext cx="5283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Chủ</a:t>
            </a:r>
            <a:r>
              <a:rPr lang="en-US" baseline="0" smtClean="0"/>
              <a:t> đề A. Hệ điều hành – bạn là ai và có chức năng gì?</a:t>
            </a:r>
            <a:endParaRPr lang="en-US" smtClean="0"/>
          </a:p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5769" y="5297317"/>
            <a:ext cx="2680462" cy="15268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6821" y="5562028"/>
            <a:ext cx="672488" cy="8881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595250" y="5686097"/>
            <a:ext cx="1142898" cy="74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135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-Bài 1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056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Bài</a:t>
            </a:r>
            <a:r>
              <a:rPr lang="en-US" baseline="0" smtClean="0"/>
              <a:t> 1. Căn bản về hệ điều hành</a:t>
            </a:r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5248189" y="140957"/>
            <a:ext cx="7331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200" baseline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rPr>
              <a:t>Chủ đề </a:t>
            </a:r>
            <a:r>
              <a:rPr lang="vi-VN" sz="1800" kern="1200" baseline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rPr>
              <a:t>B</a:t>
            </a:r>
            <a:r>
              <a:rPr lang="en-US" sz="1800" kern="1200" baseline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rPr>
              <a:t>. </a:t>
            </a:r>
            <a:r>
              <a:rPr lang="vi-VN" sz="1800" kern="1200" baseline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rPr>
              <a:t>Mọi bí mật của tớ nằm trong tệp tin và thư mục máy tính</a:t>
            </a:r>
            <a:endParaRPr lang="en-US" sz="1800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19650" y="5484033"/>
            <a:ext cx="2552700" cy="13039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6821" y="5562028"/>
            <a:ext cx="672488" cy="8881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595250" y="5686097"/>
            <a:ext cx="1142898" cy="74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453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Tiêu Đề Bài 1-Quyển 2-Ap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0954" y="5326987"/>
            <a:ext cx="1099310" cy="109931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89734" y="5305699"/>
            <a:ext cx="1099310" cy="10993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136361" y="5326987"/>
            <a:ext cx="1099310" cy="10993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3012" y="278295"/>
            <a:ext cx="1360988" cy="179753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355448" y="619160"/>
            <a:ext cx="1760446" cy="141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159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7_Tiêu Đề P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14925" y="5000076"/>
            <a:ext cx="1962150" cy="185792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5226" y="25671"/>
            <a:ext cx="1454074" cy="20501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711224" y="347742"/>
            <a:ext cx="2126100" cy="17028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257875" y="491736"/>
            <a:ext cx="1676250" cy="13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50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-Phan 2-Chủ đề D- 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938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Chủ</a:t>
            </a:r>
            <a:r>
              <a:rPr lang="en-US" baseline="0" smtClean="0"/>
              <a:t> đề D</a:t>
            </a:r>
            <a:r>
              <a:rPr lang="en-US" smtClean="0"/>
              <a:t>. Microsoft PowerPoint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789856" y="178503"/>
            <a:ext cx="3943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lvl="0"/>
            <a:r>
              <a:rPr lang="en-US" smtClean="0"/>
              <a:t>Bài 1</a:t>
            </a:r>
            <a:r>
              <a:rPr lang="vi-VN" smtClean="0"/>
              <a:t>. Tớ tạo được bản trình chiếu rất dễ dàng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425753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2000" smtClean="0">
                <a:solidFill>
                  <a:schemeClr val="bg2"/>
                </a:solidFill>
              </a:defRPr>
            </a:lvl1pPr>
            <a:lvl2pPr algn="ctr">
              <a:defRPr lang="en-US" smtClean="0">
                <a:solidFill>
                  <a:schemeClr val="bg2"/>
                </a:solidFill>
              </a:defRPr>
            </a:lvl2pPr>
            <a:lvl3pPr algn="ctr">
              <a:defRPr lang="en-US" sz="2000" smtClean="0">
                <a:solidFill>
                  <a:schemeClr val="bg2"/>
                </a:solidFill>
              </a:defRPr>
            </a:lvl3pPr>
            <a:lvl4pPr algn="ctr">
              <a:defRPr lang="en-US" sz="2000" smtClean="0">
                <a:solidFill>
                  <a:schemeClr val="bg2"/>
                </a:solidFill>
              </a:defRPr>
            </a:lvl4pPr>
            <a:lvl5pPr algn="ctr">
              <a:defRPr lang="en-US" sz="2000">
                <a:solidFill>
                  <a:schemeClr val="bg2"/>
                </a:solidFill>
              </a:defRPr>
            </a:lvl5pPr>
          </a:lstStyle>
          <a:p>
            <a:pPr lvl="0" algn="ctr"/>
            <a:r>
              <a:rPr lang="en-US" smtClean="0"/>
              <a:t>Click to edit Master text styles</a:t>
            </a:r>
          </a:p>
          <a:p>
            <a:pPr lvl="1" algn="ctr"/>
            <a:r>
              <a:rPr lang="en-US" smtClean="0"/>
              <a:t>Second level</a:t>
            </a:r>
          </a:p>
          <a:p>
            <a:pPr lvl="2" algn="ctr"/>
            <a:r>
              <a:rPr lang="en-US" smtClean="0"/>
              <a:t>Third level</a:t>
            </a:r>
          </a:p>
          <a:p>
            <a:pPr lvl="3" algn="ctr"/>
            <a:r>
              <a:rPr lang="en-US" smtClean="0"/>
              <a:t>Fourth level</a:t>
            </a:r>
          </a:p>
          <a:p>
            <a:pPr lvl="4" algn="ctr"/>
            <a:r>
              <a:rPr lang="en-US" smtClean="0"/>
              <a:t>Fifth level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6233" y="5425142"/>
            <a:ext cx="744884" cy="9339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3532" y="5732790"/>
            <a:ext cx="1040268" cy="833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254324" y="5825032"/>
            <a:ext cx="1327708" cy="962588"/>
          </a:xfrm>
          <a:prstGeom prst="rect">
            <a:avLst/>
          </a:prstGeom>
        </p:spPr>
      </p:pic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5475" y="1598613"/>
            <a:ext cx="10979150" cy="468312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533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Phan 2-Chủ đề D-Bài 2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39900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sz="2000" smtClean="0">
                <a:solidFill>
                  <a:schemeClr val="bg2"/>
                </a:solidFill>
              </a:defRPr>
            </a:lvl1pPr>
            <a:lvl2pPr>
              <a:defRPr lang="en-US" smtClean="0">
                <a:solidFill>
                  <a:schemeClr val="bg2"/>
                </a:solidFill>
              </a:defRPr>
            </a:lvl2pPr>
            <a:lvl3pPr>
              <a:defRPr lang="en-US" sz="2000" smtClean="0">
                <a:solidFill>
                  <a:schemeClr val="bg2"/>
                </a:solidFill>
              </a:defRPr>
            </a:lvl3pPr>
            <a:lvl4pPr>
              <a:defRPr lang="en-US" sz="2000" smtClean="0">
                <a:solidFill>
                  <a:schemeClr val="bg2"/>
                </a:solidFill>
              </a:defRPr>
            </a:lvl4pPr>
            <a:lvl5pPr>
              <a:defRPr lang="en-US" sz="2000">
                <a:solidFill>
                  <a:schemeClr val="bg2"/>
                </a:solidFill>
              </a:defRPr>
            </a:lvl5pPr>
          </a:lstStyle>
          <a:p>
            <a:pPr lvl="0" algn="ctr"/>
            <a:r>
              <a:rPr lang="en-US" smtClean="0"/>
              <a:t>Click to edit Master text styles</a:t>
            </a:r>
          </a:p>
          <a:p>
            <a:pPr lvl="1" algn="ctr"/>
            <a:r>
              <a:rPr lang="en-US" smtClean="0"/>
              <a:t>Second level</a:t>
            </a:r>
          </a:p>
          <a:p>
            <a:pPr lvl="2" algn="ctr"/>
            <a:r>
              <a:rPr lang="en-US" smtClean="0"/>
              <a:t>Third level</a:t>
            </a:r>
          </a:p>
          <a:p>
            <a:pPr lvl="3" algn="ctr"/>
            <a:r>
              <a:rPr lang="en-US" smtClean="0"/>
              <a:t>Fourth level</a:t>
            </a:r>
          </a:p>
          <a:p>
            <a:pPr lvl="4" algn="ctr"/>
            <a:r>
              <a:rPr lang="en-US" smtClean="0"/>
              <a:t>Fifth level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527257"/>
            <a:ext cx="1934348" cy="102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78464" y="5430752"/>
            <a:ext cx="1213536" cy="1219260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>
          <a:xfrm>
            <a:off x="609600" y="1590675"/>
            <a:ext cx="10995025" cy="1284330"/>
          </a:xfrm>
        </p:spPr>
        <p:txBody>
          <a:bodyPr>
            <a:noAutofit/>
          </a:bodyPr>
          <a:lstStyle>
            <a:lvl1pPr marL="182880" indent="-182880">
              <a:buClrTx/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11480" indent="-182880">
              <a:buClrTx/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640080" indent="-182880">
              <a:buClrTx/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3pPr>
            <a:lvl4pPr marL="868680" indent="-182880">
              <a:buClrTx/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4pPr>
            <a:lvl5pPr marL="1097280" indent="-182880">
              <a:buClrTx/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50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1B10-2D25-45D8-ACD0-D831432F1606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E87E-97E3-4BC2-B140-57BCF7045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67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26/03/2022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686" r:id="rId2"/>
    <p:sldLayoutId id="2147483704" r:id="rId3"/>
    <p:sldLayoutId id="2147483698" r:id="rId4"/>
    <p:sldLayoutId id="2147483701" r:id="rId5"/>
    <p:sldLayoutId id="2147483717" r:id="rId6"/>
    <p:sldLayoutId id="2147483718" r:id="rId7"/>
    <p:sldLayoutId id="2147483724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tmp"/><Relationship Id="rId2" Type="http://schemas.openxmlformats.org/officeDocument/2006/relationships/image" Target="../media/image23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tmp"/><Relationship Id="rId7" Type="http://schemas.openxmlformats.org/officeDocument/2006/relationships/image" Target="../media/image34.tmp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4000" b="1" dirty="0" smtClean="0">
                <a:solidFill>
                  <a:srgbClr val="FFFF00"/>
                </a:solidFill>
              </a:rPr>
              <a:t>TIN 4 – TUẦN 28</a:t>
            </a:r>
            <a:br>
              <a:rPr lang="en-US" sz="4000" b="1" dirty="0" smtClean="0">
                <a:solidFill>
                  <a:srgbClr val="FFFF00"/>
                </a:solidFill>
              </a:rPr>
            </a:br>
            <a:r>
              <a:rPr lang="en-US" sz="4000" b="1" dirty="0" smtClean="0"/>
              <a:t>TẠO BIỂU ĐỒ - </a:t>
            </a:r>
            <a:r>
              <a:rPr lang="en-US" sz="4000" b="1" dirty="0" err="1"/>
              <a:t>Chèn</a:t>
            </a:r>
            <a:r>
              <a:rPr lang="en-US" sz="4000" b="1" dirty="0"/>
              <a:t> </a:t>
            </a:r>
            <a:r>
              <a:rPr lang="en-US" sz="4000" b="1" dirty="0" err="1"/>
              <a:t>hình</a:t>
            </a:r>
            <a:r>
              <a:rPr lang="en-US" sz="4000" b="1" dirty="0"/>
              <a:t> </a:t>
            </a:r>
            <a:r>
              <a:rPr lang="en-US" sz="4000" b="1" dirty="0" err="1"/>
              <a:t>ảnh</a:t>
            </a:r>
            <a:r>
              <a:rPr lang="en-US" sz="4000" b="1" dirty="0"/>
              <a:t> </a:t>
            </a:r>
            <a:r>
              <a:rPr lang="en-US" sz="4000" b="1" dirty="0" err="1"/>
              <a:t>hoặc</a:t>
            </a:r>
            <a:r>
              <a:rPr lang="en-US" sz="4000" b="1" dirty="0"/>
              <a:t> Clip </a:t>
            </a:r>
            <a:r>
              <a:rPr lang="en-US" sz="4000" b="1" dirty="0" smtClean="0"/>
              <a:t>Art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3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795867" y="96985"/>
            <a:ext cx="4600266" cy="39900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THỰC HÀNH CHÈN ẢNH, CLIP ART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609600" y="952500"/>
            <a:ext cx="10995025" cy="4546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8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Kết thúc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7084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 KIỂM TRA CUỐI KÌ 1</a:t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720770"/>
              </p:ext>
            </p:extLst>
          </p:nvPr>
        </p:nvGraphicFramePr>
        <p:xfrm>
          <a:off x="852399" y="2016125"/>
          <a:ext cx="10485120" cy="4480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4135011125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191924907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7209311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3404419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17694003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6497627"/>
                    </a:ext>
                  </a:extLst>
                </a:gridCol>
              </a:tblGrid>
              <a:tr h="640080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 VÀ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TÊN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 KTCK1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 ĐIỂM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 CHÚ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784947"/>
                  </a:ext>
                </a:extLst>
              </a:tr>
              <a:tr h="6400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LT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87064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Minh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48434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Vũ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72182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Dũng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01682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Trần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Duyên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622063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207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1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45090804"/>
              </p:ext>
            </p:extLst>
          </p:nvPr>
        </p:nvGraphicFramePr>
        <p:xfrm>
          <a:off x="914399" y="762000"/>
          <a:ext cx="10709565" cy="4946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103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870042480"/>
              </p:ext>
            </p:extLst>
          </p:nvPr>
        </p:nvGraphicFramePr>
        <p:xfrm>
          <a:off x="983673" y="762000"/>
          <a:ext cx="9767454" cy="4987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035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956287" y="160485"/>
            <a:ext cx="9784733" cy="399001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 err="1">
                <a:solidFill>
                  <a:srgbClr val="FFFF00"/>
                </a:solidFill>
              </a:rPr>
              <a:t>Tạo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biểu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đồ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744" y="1155298"/>
            <a:ext cx="9465276" cy="236138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31669" y="3477490"/>
            <a:ext cx="7974228" cy="2062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dirty="0">
                <a:solidFill>
                  <a:srgbClr val="2E2D32"/>
                </a:solidFill>
                <a:latin typeface="+mj-lt"/>
              </a:rPr>
              <a:t>Để chèn một biểu đồ, bạn sử dụng một trong những cách sau: </a:t>
            </a:r>
            <a:endParaRPr lang="en-US" sz="2200" dirty="0" smtClean="0">
              <a:solidFill>
                <a:srgbClr val="2E2D32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200" dirty="0" smtClean="0">
                <a:solidFill>
                  <a:srgbClr val="2E2D32"/>
                </a:solidFill>
                <a:latin typeface="+mj-lt"/>
              </a:rPr>
              <a:t>• </a:t>
            </a:r>
            <a:r>
              <a:rPr lang="vi-VN" sz="2200" dirty="0">
                <a:solidFill>
                  <a:srgbClr val="2E2D32"/>
                </a:solidFill>
                <a:latin typeface="+mj-lt"/>
              </a:rPr>
              <a:t>Trên thẻ </a:t>
            </a:r>
            <a:r>
              <a:rPr lang="vi-VN" sz="2200" b="1" dirty="0">
                <a:solidFill>
                  <a:srgbClr val="2E2D32"/>
                </a:solidFill>
                <a:latin typeface="+mj-lt"/>
              </a:rPr>
              <a:t>Insert</a:t>
            </a:r>
            <a:r>
              <a:rPr lang="vi-VN" sz="2200" dirty="0">
                <a:solidFill>
                  <a:srgbClr val="2E2D32"/>
                </a:solidFill>
                <a:latin typeface="+mj-lt"/>
              </a:rPr>
              <a:t>, trong nhóm </a:t>
            </a:r>
            <a:r>
              <a:rPr lang="vi-VN" sz="2200" b="1" dirty="0">
                <a:solidFill>
                  <a:srgbClr val="2E2D32"/>
                </a:solidFill>
                <a:latin typeface="+mj-lt"/>
              </a:rPr>
              <a:t>Illustrations</a:t>
            </a:r>
            <a:r>
              <a:rPr lang="vi-VN" sz="2200" dirty="0">
                <a:solidFill>
                  <a:srgbClr val="2E2D32"/>
                </a:solidFill>
                <a:latin typeface="+mj-lt"/>
              </a:rPr>
              <a:t>, </a:t>
            </a:r>
            <a:r>
              <a:rPr lang="en-US" sz="2200" dirty="0" err="1" smtClean="0">
                <a:solidFill>
                  <a:srgbClr val="2E2D32"/>
                </a:solidFill>
                <a:latin typeface="+mj-lt"/>
              </a:rPr>
              <a:t>bạn</a:t>
            </a:r>
            <a:r>
              <a:rPr lang="en-US" sz="2200" dirty="0" smtClean="0">
                <a:solidFill>
                  <a:srgbClr val="2E2D32"/>
                </a:solidFill>
                <a:latin typeface="+mj-lt"/>
              </a:rPr>
              <a:t> </a:t>
            </a:r>
            <a:r>
              <a:rPr lang="vi-VN" sz="2200" dirty="0" smtClean="0">
                <a:solidFill>
                  <a:srgbClr val="2E2D32"/>
                </a:solidFill>
                <a:latin typeface="+mj-lt"/>
              </a:rPr>
              <a:t>chọn </a:t>
            </a:r>
            <a:r>
              <a:rPr lang="vi-VN" sz="2200" b="1" dirty="0" smtClean="0">
                <a:solidFill>
                  <a:srgbClr val="2E2D32"/>
                </a:solidFill>
                <a:latin typeface="+mj-lt"/>
              </a:rPr>
              <a:t>Chart</a:t>
            </a:r>
            <a:r>
              <a:rPr lang="en-US" sz="2200" dirty="0" smtClean="0">
                <a:solidFill>
                  <a:srgbClr val="2E2D32"/>
                </a:solidFill>
                <a:latin typeface="+mj-lt"/>
              </a:rPr>
              <a:t>, </a:t>
            </a:r>
            <a:r>
              <a:rPr lang="en-US" sz="2200" dirty="0" err="1" smtClean="0">
                <a:solidFill>
                  <a:srgbClr val="2E2D32"/>
                </a:solidFill>
                <a:latin typeface="+mj-lt"/>
              </a:rPr>
              <a:t>hoặc</a:t>
            </a:r>
            <a:r>
              <a:rPr lang="vi-VN" sz="2200" dirty="0" smtClean="0">
                <a:solidFill>
                  <a:srgbClr val="2E2D32"/>
                </a:solidFill>
                <a:latin typeface="+mj-lt"/>
              </a:rPr>
              <a:t>. </a:t>
            </a:r>
            <a:endParaRPr lang="en-US" sz="2200" dirty="0" smtClean="0">
              <a:solidFill>
                <a:srgbClr val="2E2D32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200" dirty="0" smtClean="0">
                <a:solidFill>
                  <a:srgbClr val="2E2D32"/>
                </a:solidFill>
                <a:latin typeface="+mj-lt"/>
              </a:rPr>
              <a:t>• </a:t>
            </a:r>
            <a:r>
              <a:rPr lang="vi-VN" sz="2200" dirty="0">
                <a:solidFill>
                  <a:srgbClr val="2E2D32"/>
                </a:solidFill>
                <a:latin typeface="+mj-lt"/>
              </a:rPr>
              <a:t>Nhấp chuột vào biểu tượng </a:t>
            </a:r>
            <a:r>
              <a:rPr lang="vi-VN" sz="2200" b="1" dirty="0">
                <a:solidFill>
                  <a:srgbClr val="2E2D32"/>
                </a:solidFill>
                <a:latin typeface="+mj-lt"/>
              </a:rPr>
              <a:t>Insert Chart </a:t>
            </a:r>
            <a:r>
              <a:rPr lang="vi-VN" sz="2200" dirty="0">
                <a:solidFill>
                  <a:srgbClr val="2E2D32"/>
                </a:solidFill>
                <a:latin typeface="+mj-lt"/>
              </a:rPr>
              <a:t>trong bố cục </a:t>
            </a:r>
            <a:r>
              <a:rPr lang="vi-VN" sz="2200" b="1" dirty="0">
                <a:solidFill>
                  <a:srgbClr val="2E2D32"/>
                </a:solidFill>
                <a:latin typeface="+mj-lt"/>
              </a:rPr>
              <a:t>Title and Content</a:t>
            </a:r>
            <a:r>
              <a:rPr lang="vi-VN" sz="2200" dirty="0">
                <a:solidFill>
                  <a:srgbClr val="2E2D32"/>
                </a:solidFill>
                <a:latin typeface="+mj-lt"/>
              </a:rPr>
              <a:t>. </a:t>
            </a:r>
            <a:endParaRPr lang="vi-VN" sz="2200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151" y="3585620"/>
            <a:ext cx="2643518" cy="169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53988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75742" y="146540"/>
            <a:ext cx="9784733" cy="399001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FFFF00"/>
                </a:solidFill>
              </a:rPr>
              <a:t>A. </a:t>
            </a:r>
            <a:r>
              <a:rPr lang="en-US" sz="2800" b="1" dirty="0" err="1">
                <a:solidFill>
                  <a:srgbClr val="FFFF00"/>
                </a:solidFill>
              </a:rPr>
              <a:t>Định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dạng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biểu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đồ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670595" y="979179"/>
            <a:ext cx="10995025" cy="723900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400" dirty="0" err="1"/>
              <a:t>Trong</a:t>
            </a:r>
            <a:r>
              <a:rPr lang="en-US" sz="2400" dirty="0"/>
              <a:t> PowerPoint,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thẻ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dải</a:t>
            </a:r>
            <a:r>
              <a:rPr lang="en-US" sz="2400" dirty="0"/>
              <a:t> </a:t>
            </a:r>
            <a:r>
              <a:rPr lang="en-US" sz="2400" dirty="0" err="1"/>
              <a:t>băng</a:t>
            </a:r>
            <a:r>
              <a:rPr lang="en-US" sz="2400" dirty="0"/>
              <a:t> </a:t>
            </a:r>
            <a:r>
              <a:rPr lang="en-US" sz="2400" b="1" dirty="0"/>
              <a:t>Chart Tools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bạn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nhanh</a:t>
            </a:r>
            <a:r>
              <a:rPr lang="en-US" sz="2400" dirty="0"/>
              <a:t> </a:t>
            </a:r>
            <a:r>
              <a:rPr lang="en-US" sz="2400" dirty="0" err="1"/>
              <a:t>chóng</a:t>
            </a:r>
            <a:r>
              <a:rPr lang="en-US" sz="2400" dirty="0"/>
              <a:t> </a:t>
            </a:r>
            <a:r>
              <a:rPr lang="en-US" sz="2400" dirty="0" err="1"/>
              <a:t>thao</a:t>
            </a:r>
            <a:r>
              <a:rPr lang="en-US" sz="2400" dirty="0"/>
              <a:t> </a:t>
            </a:r>
            <a:r>
              <a:rPr lang="en-US" sz="2400" dirty="0" err="1"/>
              <a:t>tác</a:t>
            </a:r>
            <a:r>
              <a:rPr lang="en-US" sz="2400" dirty="0"/>
              <a:t> </a:t>
            </a:r>
            <a:r>
              <a:rPr lang="en-US" sz="2400" dirty="0" err="1"/>
              <a:t>hoặc</a:t>
            </a:r>
            <a:r>
              <a:rPr lang="en-US" sz="2400" dirty="0"/>
              <a:t> </a:t>
            </a:r>
            <a:r>
              <a:rPr lang="en-US" sz="2400" dirty="0" err="1"/>
              <a:t>định</a:t>
            </a:r>
            <a:r>
              <a:rPr lang="en-US" sz="2400" dirty="0"/>
              <a:t> </a:t>
            </a:r>
            <a:r>
              <a:rPr lang="en-US" sz="2400" dirty="0" err="1"/>
              <a:t>dạng</a:t>
            </a:r>
            <a:r>
              <a:rPr lang="en-US" sz="2400" dirty="0"/>
              <a:t> </a:t>
            </a:r>
            <a:r>
              <a:rPr lang="en-US" sz="2400" dirty="0" err="1"/>
              <a:t>biểu</a:t>
            </a: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 </a:t>
            </a:r>
            <a:r>
              <a:rPr lang="en-US" sz="2400" dirty="0" err="1"/>
              <a:t>cùng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nội</a:t>
            </a:r>
            <a:r>
              <a:rPr lang="en-US" sz="2400" dirty="0"/>
              <a:t> dung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nó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smtClean="0"/>
              <a:t>slide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0315"/>
          <a:stretch/>
        </p:blipFill>
        <p:spPr>
          <a:xfrm>
            <a:off x="1879091" y="3350874"/>
            <a:ext cx="3273016" cy="19831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2090" y="2049377"/>
            <a:ext cx="3412982" cy="13556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7951" y="3350874"/>
            <a:ext cx="4011302" cy="189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86097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75742" y="82154"/>
            <a:ext cx="9784733" cy="399001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FFFF00"/>
                </a:solidFill>
              </a:rPr>
              <a:t>B. </a:t>
            </a:r>
            <a:r>
              <a:rPr lang="en-US" sz="2800" b="1" dirty="0" err="1">
                <a:solidFill>
                  <a:srgbClr val="FFFF00"/>
                </a:solidFill>
              </a:rPr>
              <a:t>Thay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đổi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kiểu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biểu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đồ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670597" y="1322244"/>
            <a:ext cx="10995025" cy="177638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 smtClean="0"/>
              <a:t>Để</a:t>
            </a:r>
            <a:r>
              <a:rPr lang="en-US" sz="2400" b="1" dirty="0" smtClean="0"/>
              <a:t> t</a:t>
            </a:r>
            <a:r>
              <a:rPr lang="vi-VN" sz="2400" b="1" dirty="0" smtClean="0"/>
              <a:t>hay </a:t>
            </a:r>
            <a:r>
              <a:rPr lang="vi-VN" sz="2400" b="1" dirty="0"/>
              <a:t>đổi kiểu biểu đồ, </a:t>
            </a:r>
            <a:r>
              <a:rPr lang="en-US" sz="2400" b="1" dirty="0" err="1" smtClean="0"/>
              <a:t>bạn</a:t>
            </a:r>
            <a:r>
              <a:rPr lang="en-US" sz="2400" b="1" dirty="0" smtClean="0"/>
              <a:t> </a:t>
            </a:r>
            <a:r>
              <a:rPr lang="vi-VN" sz="2400" b="1" dirty="0" smtClean="0"/>
              <a:t>sử </a:t>
            </a:r>
            <a:r>
              <a:rPr lang="vi-VN" sz="2400" b="1" dirty="0"/>
              <a:t>dụng một trong những cách sau: </a:t>
            </a:r>
            <a:endParaRPr lang="en-US" sz="2400" b="1" dirty="0" smtClean="0"/>
          </a:p>
          <a:p>
            <a:r>
              <a:rPr lang="vi-VN" sz="2400" dirty="0" smtClean="0"/>
              <a:t>Bên </a:t>
            </a:r>
            <a:r>
              <a:rPr lang="vi-VN" sz="2400" dirty="0"/>
              <a:t>dưới </a:t>
            </a:r>
            <a:r>
              <a:rPr lang="vi-VN" sz="2400" b="1" dirty="0"/>
              <a:t>Chart Tools</a:t>
            </a:r>
            <a:r>
              <a:rPr lang="vi-VN" sz="2400" dirty="0"/>
              <a:t>, trên thẻ </a:t>
            </a:r>
            <a:r>
              <a:rPr lang="vi-VN" sz="2400" b="1" dirty="0"/>
              <a:t>Design</a:t>
            </a:r>
            <a:r>
              <a:rPr lang="vi-VN" sz="2400" dirty="0"/>
              <a:t>, trong nhóm </a:t>
            </a:r>
            <a:r>
              <a:rPr lang="vi-VN" sz="2400" b="1" dirty="0"/>
              <a:t>Type</a:t>
            </a:r>
            <a:r>
              <a:rPr lang="vi-VN" sz="2400" dirty="0"/>
              <a:t>, nhấp chuột vào </a:t>
            </a:r>
            <a:r>
              <a:rPr lang="vi-VN" sz="2400" b="1" dirty="0"/>
              <a:t>Change Chart Type; </a:t>
            </a:r>
            <a:r>
              <a:rPr lang="vi-VN" sz="2400" dirty="0"/>
              <a:t>hoặc </a:t>
            </a:r>
            <a:endParaRPr lang="en-US" sz="2400" dirty="0" smtClean="0"/>
          </a:p>
          <a:p>
            <a:r>
              <a:rPr lang="vi-VN" sz="2400" dirty="0" smtClean="0"/>
              <a:t>Nhấp </a:t>
            </a:r>
            <a:r>
              <a:rPr lang="vi-VN" sz="2400" dirty="0"/>
              <a:t>chuột phải vào biểu đồ và sau đó chọn </a:t>
            </a:r>
            <a:r>
              <a:rPr lang="vi-VN" sz="2400" b="1" dirty="0"/>
              <a:t>Change Chart Type. </a:t>
            </a:r>
            <a:endParaRPr lang="en-US" sz="24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907" y="3098624"/>
            <a:ext cx="5102754" cy="375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66250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986" y="1692331"/>
            <a:ext cx="7587664" cy="47897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14022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53920" tIns="4761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Cây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HOA LOA KÈN</a:t>
            </a:r>
            <a:r>
              <a:rPr lang="en-US" altLang="en-US" sz="2200" dirty="0">
                <a:solidFill>
                  <a:srgbClr val="202122"/>
                </a:solidFill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được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du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nhập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vào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 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</a:rPr>
              <a:t>Việt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</a:rPr>
              <a:t> Nam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 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từ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 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</a:rPr>
              <a:t>Nhật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</a:rPr>
              <a:t>Bản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, 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</a:rPr>
              <a:t>Hàn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</a:rPr>
              <a:t>Quốc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 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và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các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nước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 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</a:rPr>
              <a:t>Châu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</a:rPr>
              <a:t>Âu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.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Giống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trồng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trọt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trước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đây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: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Ở 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Việt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 Nam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hoa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loa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kèn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hay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huệ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tây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được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biết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đến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nhiều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nhất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ở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bức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tranh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nổi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tiếng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"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Thiếu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nữ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bên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hoa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huệ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"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của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họa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sĩ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Tô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Ngọc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0645AD"/>
                </a:solidFill>
                <a:effectLst/>
                <a:cs typeface="Arial" panose="020B0604020202020204" pitchFamily="34" charset="0"/>
              </a:rPr>
              <a:t>Vân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rgbClr val="0645AD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184900" y="2260181"/>
            <a:ext cx="7112000" cy="39900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HOA LOA KÈN </a:t>
            </a:r>
          </a:p>
          <a:p>
            <a:endParaRPr lang="en-US" b="1" dirty="0">
              <a:solidFill>
                <a:srgbClr val="FFFF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98295" y="2002481"/>
            <a:ext cx="2855782" cy="3391014"/>
            <a:chOff x="147495" y="2332681"/>
            <a:chExt cx="2855782" cy="3391014"/>
          </a:xfrm>
        </p:grpSpPr>
        <p:pic>
          <p:nvPicPr>
            <p:cNvPr id="1027" name="Picture 3" descr="https://upload.wikimedia.org/wikipedia/commons/thumb/6/62/To_Ngoc_Van_thieu_nu_ben_hoa_hue.jpg/220px-To_Ngoc_Van_thieu_nu_ben_hoa_hu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636" y="2332681"/>
              <a:ext cx="2095500" cy="2790825"/>
            </a:xfrm>
            <a:prstGeom prst="rect">
              <a:avLst/>
            </a:prstGeom>
            <a:ln w="127000" cap="sq">
              <a:solidFill>
                <a:schemeClr val="accent4">
                  <a:lumMod val="75000"/>
                </a:schemeClr>
              </a:solidFill>
              <a:miter lim="800000"/>
            </a:ln>
            <a:effectLst>
              <a:outerShdw blurRad="57150" dist="50800" dir="2700000" algn="tl" rotWithShape="0">
                <a:srgbClr val="000000">
                  <a:alpha val="4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147495" y="5354363"/>
              <a:ext cx="2855782" cy="369332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en-US" dirty="0" err="1" smtClean="0">
                  <a:solidFill>
                    <a:srgbClr val="0645AD"/>
                  </a:solidFill>
                  <a:cs typeface="Arial" panose="020B0604020202020204" pitchFamily="34" charset="0"/>
                </a:rPr>
                <a:t>Tranh</a:t>
              </a:r>
              <a:r>
                <a:rPr lang="en-US" altLang="en-US" dirty="0" smtClean="0">
                  <a:solidFill>
                    <a:srgbClr val="0645AD"/>
                  </a:solidFill>
                  <a:cs typeface="Arial" panose="020B0604020202020204" pitchFamily="34" charset="0"/>
                </a:rPr>
                <a:t>: </a:t>
              </a:r>
              <a:r>
                <a:rPr lang="en-US" altLang="en-US" dirty="0" err="1" smtClean="0">
                  <a:solidFill>
                    <a:srgbClr val="0645AD"/>
                  </a:solidFill>
                  <a:cs typeface="Arial" panose="020B0604020202020204" pitchFamily="34" charset="0"/>
                </a:rPr>
                <a:t>Thiếu</a:t>
              </a:r>
              <a:r>
                <a:rPr lang="en-US" altLang="en-US" dirty="0" smtClean="0">
                  <a:solidFill>
                    <a:srgbClr val="0645AD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dirty="0" err="1">
                  <a:solidFill>
                    <a:srgbClr val="0645AD"/>
                  </a:solidFill>
                  <a:cs typeface="Arial" panose="020B0604020202020204" pitchFamily="34" charset="0"/>
                </a:rPr>
                <a:t>nữ</a:t>
              </a:r>
              <a:r>
                <a:rPr lang="en-US" altLang="en-US" dirty="0">
                  <a:solidFill>
                    <a:srgbClr val="0645AD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dirty="0" err="1">
                  <a:solidFill>
                    <a:srgbClr val="0645AD"/>
                  </a:solidFill>
                  <a:cs typeface="Arial" panose="020B0604020202020204" pitchFamily="34" charset="0"/>
                </a:rPr>
                <a:t>bên</a:t>
              </a:r>
              <a:r>
                <a:rPr lang="en-US" altLang="en-US" dirty="0">
                  <a:solidFill>
                    <a:srgbClr val="0645AD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dirty="0" err="1">
                  <a:solidFill>
                    <a:srgbClr val="0645AD"/>
                  </a:solidFill>
                  <a:cs typeface="Arial" panose="020B0604020202020204" pitchFamily="34" charset="0"/>
                </a:rPr>
                <a:t>hoa</a:t>
              </a:r>
              <a:r>
                <a:rPr lang="en-US" altLang="en-US" dirty="0">
                  <a:solidFill>
                    <a:srgbClr val="0645AD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dirty="0" err="1">
                  <a:solidFill>
                    <a:srgbClr val="0645AD"/>
                  </a:solidFill>
                  <a:cs typeface="Arial" panose="020B0604020202020204" pitchFamily="34" charset="0"/>
                </a:rPr>
                <a:t>huệ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3571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14745" y="147785"/>
            <a:ext cx="9784733" cy="399001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 err="1">
                <a:solidFill>
                  <a:srgbClr val="FFFF00"/>
                </a:solidFill>
              </a:rPr>
              <a:t>Chèn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hình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ảnh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hoặc</a:t>
            </a:r>
            <a:r>
              <a:rPr lang="en-US" sz="2800" b="1" dirty="0">
                <a:solidFill>
                  <a:srgbClr val="FFFF00"/>
                </a:solidFill>
              </a:rPr>
              <a:t> Clip Art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609598" y="993775"/>
            <a:ext cx="10995025" cy="371131"/>
          </a:xfrm>
        </p:spPr>
        <p:txBody>
          <a:bodyPr/>
          <a:lstStyle/>
          <a:p>
            <a:r>
              <a:rPr lang="vi-VN" sz="2400" dirty="0"/>
              <a:t>Bạn có thể dễ dàng chèn các hình ảnh vào trong slide. 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3547" y="0"/>
            <a:ext cx="2391540" cy="1688904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472" y="1747908"/>
            <a:ext cx="2197689" cy="1992500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138545" y="4061690"/>
            <a:ext cx="6710813" cy="15580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vi-VN" sz="2400" dirty="0" smtClean="0"/>
              <a:t>Hình ảnh có thể đến từ rất nhiều nguồn khác nhau như </a:t>
            </a:r>
            <a:r>
              <a:rPr lang="vi-VN" sz="2400" b="1" dirty="0" smtClean="0"/>
              <a:t>Clip Organizer</a:t>
            </a:r>
            <a:r>
              <a:rPr lang="vi-VN" sz="2400" dirty="0" smtClean="0"/>
              <a:t>, các tệp tin hình ảnh đã được lưu, các ảnh chụp đã được quét, trang Web </a:t>
            </a:r>
            <a:r>
              <a:rPr lang="vi-VN" sz="2400" b="1" dirty="0" smtClean="0"/>
              <a:t>Office.com</a:t>
            </a:r>
            <a:r>
              <a:rPr lang="vi-VN" sz="2400" dirty="0" smtClean="0"/>
              <a:t>,</a:t>
            </a:r>
            <a:r>
              <a:rPr lang="en-US" sz="2400" dirty="0" smtClean="0"/>
              <a:t> </a:t>
            </a:r>
            <a:r>
              <a:rPr lang="en-US" sz="2400" b="1" dirty="0" smtClean="0"/>
              <a:t>bing.com</a:t>
            </a:r>
            <a:endParaRPr lang="en-US" sz="2400" b="1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3254" y="1611680"/>
            <a:ext cx="3924522" cy="1284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err="1" smtClean="0"/>
              <a:t>Cách</a:t>
            </a:r>
            <a:r>
              <a:rPr lang="en-US" altLang="en-US" sz="2400" dirty="0" smtClean="0"/>
              <a:t> 1: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Insert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Pictures (Clip Art/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Online Pictures)</a:t>
            </a:r>
            <a:endParaRPr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384943"/>
              </p:ext>
            </p:extLst>
          </p:nvPr>
        </p:nvGraphicFramePr>
        <p:xfrm>
          <a:off x="3425593" y="1517613"/>
          <a:ext cx="3019425" cy="221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Bitmap Image" r:id="rId5" imgW="3019320" imgH="2219400" progId="Paint.Picture">
                  <p:embed/>
                </p:oleObj>
              </mc:Choice>
              <mc:Fallback>
                <p:oleObj name="Bitmap Image" r:id="rId5" imgW="3019320" imgH="221940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25593" y="1517613"/>
                        <a:ext cx="3019425" cy="2219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826045" y="1561090"/>
            <a:ext cx="27475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2: Insert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Picture (Clip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Art/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Online Pictures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Slide layout  Table and Content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358" y="3712746"/>
            <a:ext cx="5254527" cy="295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28922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>
          <a:lnSpc>
            <a:spcPct val="150000"/>
          </a:lnSpc>
          <a:defRPr>
            <a:solidFill>
              <a:srgbClr val="211D1E"/>
            </a:solidFill>
            <a:latin typeface="+mj-lt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15000</TotalTime>
  <Words>335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Banded</vt:lpstr>
      <vt:lpstr>Paintbrush Picture</vt:lpstr>
      <vt:lpstr>TIN 4 – TUẦN 28 TẠO BIỂU ĐỒ - Chèn hình ảnh hoặc Clip Art</vt:lpstr>
      <vt:lpstr>ĐIỂM KIỂM TRA CUỐI KÌ 1 Lớp Bốn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Kết thúc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TOPICA</cp:lastModifiedBy>
  <cp:revision>377</cp:revision>
  <dcterms:created xsi:type="dcterms:W3CDTF">2014-06-09T03:12:12Z</dcterms:created>
  <dcterms:modified xsi:type="dcterms:W3CDTF">2022-03-26T10:55:06Z</dcterms:modified>
</cp:coreProperties>
</file>