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59" r:id="rId6"/>
    <p:sldId id="260" r:id="rId7"/>
    <p:sldId id="263" r:id="rId8"/>
    <p:sldId id="270" r:id="rId9"/>
    <p:sldId id="268" r:id="rId10"/>
    <p:sldId id="269" r:id="rId11"/>
    <p:sldId id="264" r:id="rId12"/>
    <p:sldId id="266" r:id="rId13"/>
    <p:sldId id="265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-Bài 2-Chủ đề C-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-Bài 3-Chủ đề A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139" y="161842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 3. Phần mềm máy tính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3467" y="190254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A. Khám phá trí tuệ máy tính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551177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3200" smtClean="0">
                <a:solidFill>
                  <a:srgbClr val="0070C0"/>
                </a:solidFill>
              </a:defRPr>
            </a:lvl1pPr>
            <a:lvl2pPr algn="ctr">
              <a:defRPr lang="en-US" sz="3200" smtClean="0">
                <a:solidFill>
                  <a:srgbClr val="0070C0"/>
                </a:solidFill>
              </a:defRPr>
            </a:lvl2pPr>
            <a:lvl3pPr algn="ctr">
              <a:defRPr lang="en-US" sz="3200" smtClean="0">
                <a:solidFill>
                  <a:srgbClr val="0070C0"/>
                </a:solidFill>
              </a:defRPr>
            </a:lvl3pPr>
            <a:lvl4pPr algn="ctr">
              <a:defRPr lang="en-US" sz="3200" smtClean="0">
                <a:solidFill>
                  <a:srgbClr val="0070C0"/>
                </a:solidFill>
              </a:defRPr>
            </a:lvl4pPr>
            <a:lvl5pPr algn="ctr">
              <a:defRPr lang="en-US" sz="32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7458" y="5447320"/>
            <a:ext cx="713584" cy="946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076" y="5431271"/>
            <a:ext cx="1053980" cy="97905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7458" y="5447320"/>
            <a:ext cx="713584" cy="946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076" y="5431271"/>
            <a:ext cx="1053980" cy="979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5811" y="5931351"/>
            <a:ext cx="1640378" cy="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0AA8-0D7E-4AF6-B643-F2E6D6535FE3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270E-97E0-4CFA-BBCF-50F3599E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460AA8-0D7E-4AF6-B643-F2E6D6535FE3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AC270E-97E0-4CFA-BBCF-50F3599E6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4073" y="876223"/>
            <a:ext cx="11374582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30A4DC"/>
                </a:solidFill>
              </a:rPr>
              <a:t>Tin 3 – </a:t>
            </a:r>
            <a:r>
              <a:rPr lang="en-US" b="1" dirty="0" err="1" smtClean="0">
                <a:solidFill>
                  <a:srgbClr val="30A4DC"/>
                </a:solidFill>
              </a:rPr>
              <a:t>Tuần</a:t>
            </a:r>
            <a:r>
              <a:rPr lang="en-US" b="1" dirty="0" smtClean="0">
                <a:solidFill>
                  <a:srgbClr val="30A4DC"/>
                </a:solidFill>
              </a:rPr>
              <a:t> 25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Cập nhật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 điều 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mềm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nhỉ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b="1" dirty="0" smtClean="0"/>
              <a:t>SGK </a:t>
            </a:r>
            <a:r>
              <a:rPr lang="en-US" b="1" dirty="0" err="1" smtClean="0"/>
              <a:t>trang</a:t>
            </a:r>
            <a:r>
              <a:rPr lang="en-US" b="1" dirty="0" smtClean="0"/>
              <a:t> 46, 54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59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mềm</a:t>
            </a:r>
            <a:r>
              <a:rPr lang="en-US" b="1" dirty="0" smtClean="0"/>
              <a:t> </a:t>
            </a:r>
            <a:r>
              <a:rPr lang="en-US" b="1" dirty="0" err="1" smtClean="0"/>
              <a:t>độc</a:t>
            </a:r>
            <a:r>
              <a:rPr lang="en-US" b="1" dirty="0" smtClean="0"/>
              <a:t> </a:t>
            </a:r>
            <a:r>
              <a:rPr lang="en-US" b="1" dirty="0" err="1" smtClean="0"/>
              <a:t>hại</a:t>
            </a:r>
            <a:r>
              <a:rPr lang="en-US" b="1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hỏng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443149"/>
              </p:ext>
            </p:extLst>
          </p:nvPr>
        </p:nvGraphicFramePr>
        <p:xfrm>
          <a:off x="3072985" y="1909043"/>
          <a:ext cx="5824038" cy="387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5457960" imgH="3629160" progId="Paint.Picture">
                  <p:embed/>
                </p:oleObj>
              </mc:Choice>
              <mc:Fallback>
                <p:oleObj name="Bitmap Image" r:id="rId3" imgW="5457960" imgH="3629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2985" y="1909043"/>
                        <a:ext cx="5824038" cy="3872528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9725" y="795485"/>
            <a:ext cx="11347554" cy="221275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loa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,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…</a:t>
            </a:r>
          </a:p>
          <a:p>
            <a:pPr marL="0" lvl="0" indent="0" algn="just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/>
              <a:t>mềm</a:t>
            </a:r>
            <a:r>
              <a:rPr lang="en-US" b="1" dirty="0"/>
              <a:t> </a:t>
            </a:r>
            <a:r>
              <a:rPr lang="en-US" b="1" dirty="0" err="1"/>
              <a:t>đưa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sống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cứng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236" y="3144599"/>
            <a:ext cx="6096000" cy="2471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1657"/>
              </p:ext>
            </p:extLst>
          </p:nvPr>
        </p:nvGraphicFramePr>
        <p:xfrm>
          <a:off x="6543128" y="2997998"/>
          <a:ext cx="53816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5381640" imgH="2867040" progId="Paint.Picture">
                  <p:embed/>
                </p:oleObj>
              </mc:Choice>
              <mc:Fallback>
                <p:oleObj name="Bitmap Image" r:id="rId3" imgW="5381640" imgH="286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3128" y="2997998"/>
                        <a:ext cx="53816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mềm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đích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ràng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83452"/>
              </p:ext>
            </p:extLst>
          </p:nvPr>
        </p:nvGraphicFramePr>
        <p:xfrm>
          <a:off x="122273" y="3125033"/>
          <a:ext cx="6330118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3" imgW="5838840" imgH="2943360" progId="Paint.Picture">
                  <p:embed/>
                </p:oleObj>
              </mc:Choice>
              <mc:Fallback>
                <p:oleObj name="Bitmap Image" r:id="rId3" imgW="5838840" imgH="2943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73" y="3125033"/>
                        <a:ext cx="6330118" cy="31908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64700"/>
              </p:ext>
            </p:extLst>
          </p:nvPr>
        </p:nvGraphicFramePr>
        <p:xfrm>
          <a:off x="6587302" y="3125033"/>
          <a:ext cx="541972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5" imgW="5419800" imgH="3191040" progId="Paint.Picture">
                  <p:embed/>
                </p:oleObj>
              </mc:Choice>
              <mc:Fallback>
                <p:oleObj name="Bitmap Image" r:id="rId5" imgW="5419800" imgH="3191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7302" y="3125033"/>
                        <a:ext cx="5419725" cy="31908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03" y="1421640"/>
            <a:ext cx="114080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CA" sz="2600" b="1" dirty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1" dirty="0" err="1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CA" sz="2600" b="1" dirty="0" smtClean="0">
                <a:solidFill>
                  <a:srgbClr val="30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4342" y="2759834"/>
            <a:ext cx="3627620" cy="551177"/>
          </a:xfrm>
        </p:spPr>
        <p:txBody>
          <a:bodyPr/>
          <a:lstStyle/>
          <a:p>
            <a:pPr algn="just"/>
            <a:r>
              <a:rPr lang="en-CA" dirty="0" err="1" smtClean="0">
                <a:solidFill>
                  <a:srgbClr val="30A4DC"/>
                </a:solidFill>
              </a:rPr>
              <a:t>Soạn</a:t>
            </a:r>
            <a:r>
              <a:rPr lang="en-CA" dirty="0" smtClean="0">
                <a:solidFill>
                  <a:srgbClr val="30A4DC"/>
                </a:solidFill>
              </a:rPr>
              <a:t> </a:t>
            </a:r>
            <a:r>
              <a:rPr lang="en-CA" dirty="0" err="1" smtClean="0">
                <a:solidFill>
                  <a:srgbClr val="30A4DC"/>
                </a:solidFill>
              </a:rPr>
              <a:t>thảo</a:t>
            </a:r>
            <a:r>
              <a:rPr lang="en-CA" dirty="0" smtClean="0">
                <a:solidFill>
                  <a:srgbClr val="30A4DC"/>
                </a:solidFill>
              </a:rPr>
              <a:t> </a:t>
            </a:r>
            <a:r>
              <a:rPr lang="en-CA" dirty="0" err="1">
                <a:solidFill>
                  <a:srgbClr val="30A4DC"/>
                </a:solidFill>
              </a:rPr>
              <a:t>văn</a:t>
            </a:r>
            <a:r>
              <a:rPr lang="en-CA" dirty="0">
                <a:solidFill>
                  <a:srgbClr val="30A4DC"/>
                </a:solidFill>
              </a:rPr>
              <a:t> </a:t>
            </a:r>
            <a:r>
              <a:rPr lang="en-CA" dirty="0" err="1" smtClean="0">
                <a:solidFill>
                  <a:srgbClr val="30A4DC"/>
                </a:solidFill>
              </a:rPr>
              <a:t>bản</a:t>
            </a:r>
            <a:endParaRPr lang="en-US" dirty="0">
              <a:solidFill>
                <a:srgbClr val="30A4D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706133"/>
              </p:ext>
            </p:extLst>
          </p:nvPr>
        </p:nvGraphicFramePr>
        <p:xfrm>
          <a:off x="6458145" y="2608678"/>
          <a:ext cx="29432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3" imgW="2943360" imgH="3057480" progId="Paint.Picture">
                  <p:embed/>
                </p:oleObj>
              </mc:Choice>
              <mc:Fallback>
                <p:oleObj name="Bitmap Image" r:id="rId3" imgW="2943360" imgH="3057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8145" y="2608678"/>
                        <a:ext cx="29432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>
          <a:xfrm>
            <a:off x="0" y="212773"/>
            <a:ext cx="12192000" cy="94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 err="1" smtClean="0">
                <a:solidFill>
                  <a:schemeClr val="bg1"/>
                </a:solidFill>
              </a:rPr>
              <a:t>Em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hãy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cho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biết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đánh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giá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em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về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Lựa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chọn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và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sử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dụng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các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phần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mềm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phù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hợp</a:t>
            </a:r>
            <a:r>
              <a:rPr lang="en-US" sz="2600" b="1" i="1" dirty="0" smtClean="0">
                <a:solidFill>
                  <a:schemeClr val="bg1"/>
                </a:solidFill>
              </a:rPr>
              <a:t>?</a:t>
            </a:r>
            <a:endParaRPr lang="en-US" sz="26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095" y="839268"/>
            <a:ext cx="11025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3200" b="1" dirty="0" err="1" smtClean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CA" sz="3200" b="1" dirty="0" smtClean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u="sng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CA" sz="3200" b="1" dirty="0" smtClean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u="sng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CA" sz="3200" b="1" u="sng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u="sng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CA" sz="3200" b="1" u="sng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u="sng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CA" sz="3200" b="1" u="sng" dirty="0" err="1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CA" sz="3200" b="1" dirty="0">
                <a:solidFill>
                  <a:srgbClr val="297C4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297C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65043"/>
              </p:ext>
            </p:extLst>
          </p:nvPr>
        </p:nvGraphicFramePr>
        <p:xfrm>
          <a:off x="6458145" y="2608678"/>
          <a:ext cx="301942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5" imgW="3019320" imgH="2943360" progId="Paint.Picture">
                  <p:embed/>
                </p:oleObj>
              </mc:Choice>
              <mc:Fallback>
                <p:oleObj name="Bitmap Image" r:id="rId5" imgW="3019320" imgH="2943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8145" y="2608678"/>
                        <a:ext cx="3019425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1004342" y="3503233"/>
            <a:ext cx="3627620" cy="55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dirty="0" err="1" smtClean="0">
                <a:solidFill>
                  <a:srgbClr val="30A4DC"/>
                </a:solidFill>
              </a:rPr>
              <a:t>Truy</a:t>
            </a:r>
            <a:r>
              <a:rPr lang="en-CA" dirty="0" smtClean="0">
                <a:solidFill>
                  <a:srgbClr val="30A4DC"/>
                </a:solidFill>
              </a:rPr>
              <a:t> </a:t>
            </a:r>
            <a:r>
              <a:rPr lang="en-CA" dirty="0" err="1" smtClean="0">
                <a:solidFill>
                  <a:srgbClr val="30A4DC"/>
                </a:solidFill>
              </a:rPr>
              <a:t>cập</a:t>
            </a:r>
            <a:r>
              <a:rPr lang="en-CA" dirty="0" smtClean="0">
                <a:solidFill>
                  <a:srgbClr val="30A4DC"/>
                </a:solidFill>
              </a:rPr>
              <a:t> Internet</a:t>
            </a:r>
            <a:endParaRPr lang="en-CA" dirty="0">
              <a:solidFill>
                <a:srgbClr val="30A4DC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004342" y="4289635"/>
            <a:ext cx="3627620" cy="55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dirty="0" smtClean="0">
                <a:solidFill>
                  <a:srgbClr val="30A4DC"/>
                </a:solidFill>
              </a:rPr>
              <a:t> </a:t>
            </a:r>
            <a:r>
              <a:rPr lang="en-CA" dirty="0" err="1" smtClean="0">
                <a:solidFill>
                  <a:srgbClr val="30A4DC"/>
                </a:solidFill>
              </a:rPr>
              <a:t>Chỉnh</a:t>
            </a:r>
            <a:r>
              <a:rPr lang="en-CA" dirty="0" smtClean="0">
                <a:solidFill>
                  <a:srgbClr val="30A4DC"/>
                </a:solidFill>
              </a:rPr>
              <a:t> </a:t>
            </a:r>
            <a:r>
              <a:rPr lang="en-CA" dirty="0" err="1" smtClean="0">
                <a:solidFill>
                  <a:srgbClr val="30A4DC"/>
                </a:solidFill>
              </a:rPr>
              <a:t>sửa</a:t>
            </a:r>
            <a:r>
              <a:rPr lang="en-CA" dirty="0" smtClean="0">
                <a:solidFill>
                  <a:srgbClr val="30A4DC"/>
                </a:solidFill>
              </a:rPr>
              <a:t> Video</a:t>
            </a:r>
            <a:endParaRPr lang="en-CA" dirty="0">
              <a:solidFill>
                <a:srgbClr val="30A4D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14" y="2468276"/>
            <a:ext cx="332468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9608" y="795485"/>
            <a:ext cx="10792917" cy="551177"/>
          </a:xfrm>
        </p:spPr>
        <p:txBody>
          <a:bodyPr/>
          <a:lstStyle/>
          <a:p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 smtClean="0"/>
          </a:p>
          <a:p>
            <a:pPr algn="l"/>
            <a:r>
              <a:rPr lang="en-US" dirty="0" err="1" smtClean="0">
                <a:solidFill>
                  <a:srgbClr val="297C4E"/>
                </a:solidFill>
              </a:rPr>
              <a:t>Trao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đổi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với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bố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mẹ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của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em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và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ghi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lại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các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Phần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mềm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mà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em</a:t>
            </a:r>
            <a:r>
              <a:rPr lang="en-US" dirty="0" smtClean="0">
                <a:solidFill>
                  <a:srgbClr val="297C4E"/>
                </a:solidFill>
              </a:rPr>
              <a:t> (</a:t>
            </a:r>
            <a:r>
              <a:rPr lang="en-US" dirty="0" err="1" smtClean="0">
                <a:solidFill>
                  <a:srgbClr val="297C4E"/>
                </a:solidFill>
              </a:rPr>
              <a:t>gia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đình</a:t>
            </a:r>
            <a:r>
              <a:rPr lang="en-US" dirty="0" smtClean="0">
                <a:solidFill>
                  <a:srgbClr val="297C4E"/>
                </a:solidFill>
              </a:rPr>
              <a:t>) </a:t>
            </a:r>
            <a:r>
              <a:rPr lang="en-US" dirty="0" err="1" smtClean="0">
                <a:solidFill>
                  <a:srgbClr val="297C4E"/>
                </a:solidFill>
              </a:rPr>
              <a:t>đã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từng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biết</a:t>
            </a:r>
            <a:r>
              <a:rPr lang="en-US" dirty="0" smtClean="0">
                <a:solidFill>
                  <a:srgbClr val="297C4E"/>
                </a:solidFill>
              </a:rPr>
              <a:t>/ </a:t>
            </a:r>
            <a:r>
              <a:rPr lang="en-US" dirty="0" err="1" smtClean="0">
                <a:solidFill>
                  <a:srgbClr val="297C4E"/>
                </a:solidFill>
              </a:rPr>
              <a:t>đã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sử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dụng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cho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các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mục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đích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khác</a:t>
            </a:r>
            <a:r>
              <a:rPr lang="en-US" dirty="0" smtClean="0">
                <a:solidFill>
                  <a:srgbClr val="297C4E"/>
                </a:solidFill>
              </a:rPr>
              <a:t> </a:t>
            </a:r>
            <a:r>
              <a:rPr lang="en-US" dirty="0" err="1" smtClean="0">
                <a:solidFill>
                  <a:srgbClr val="297C4E"/>
                </a:solidFill>
              </a:rPr>
              <a:t>nhau</a:t>
            </a:r>
            <a:r>
              <a:rPr lang="en-US" dirty="0" smtClean="0">
                <a:solidFill>
                  <a:srgbClr val="297C4E"/>
                </a:solidFill>
              </a:rPr>
              <a:t>.</a:t>
            </a:r>
            <a:endParaRPr lang="en-US" dirty="0">
              <a:solidFill>
                <a:srgbClr val="297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 smtClean="0"/>
              <a:t>Cảm</a:t>
            </a:r>
            <a:r>
              <a:rPr lang="en-US" sz="4400" dirty="0" smtClean="0"/>
              <a:t> </a:t>
            </a:r>
            <a:r>
              <a:rPr lang="en-US" sz="4400" dirty="0" err="1" smtClean="0"/>
              <a:t>ơn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con!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75744" y="795485"/>
            <a:ext cx="9784733" cy="46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30A4DC"/>
                </a:solidFill>
              </a:rPr>
              <a:t>1. </a:t>
            </a:r>
            <a:r>
              <a:rPr lang="vi-VN" sz="3200" b="1" dirty="0" smtClean="0">
                <a:solidFill>
                  <a:srgbClr val="30A4DC"/>
                </a:solidFill>
              </a:rPr>
              <a:t>Cập </a:t>
            </a:r>
            <a:r>
              <a:rPr lang="vi-VN" sz="3200" b="1" dirty="0">
                <a:solidFill>
                  <a:srgbClr val="30A4DC"/>
                </a:solidFill>
              </a:rPr>
              <a:t>nhật hệ điều </a:t>
            </a:r>
            <a:r>
              <a:rPr lang="vi-VN" sz="3200" b="1" dirty="0" smtClean="0">
                <a:solidFill>
                  <a:srgbClr val="30A4DC"/>
                </a:solidFill>
              </a:rPr>
              <a:t>hành</a:t>
            </a:r>
            <a:endParaRPr lang="en-US" sz="3200" b="1" dirty="0">
              <a:solidFill>
                <a:srgbClr val="30A4D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135047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37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điều hành luôn cần cập nhật các bản sửa lỗi hoặc nâng cấp tính năng trong quá trình sử dụng.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88" y="2477836"/>
            <a:ext cx="7015985" cy="390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5582" y="973205"/>
            <a:ext cx="5415651" cy="4572000"/>
          </a:xfrm>
        </p:spPr>
        <p:txBody>
          <a:bodyPr/>
          <a:lstStyle/>
          <a:p>
            <a:pPr lvl="0" algn="just"/>
            <a:r>
              <a:rPr lang="en-US" dirty="0" smtClean="0">
                <a:solidFill>
                  <a:schemeClr val="accent5"/>
                </a:solidFill>
              </a:rPr>
              <a:t>1. </a:t>
            </a:r>
            <a:r>
              <a:rPr lang="en-US" dirty="0" err="1">
                <a:solidFill>
                  <a:schemeClr val="accent5"/>
                </a:solidFill>
              </a:rPr>
              <a:t>Vào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Start Menu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rồi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mở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Control Panel</a:t>
            </a:r>
            <a:endParaRPr lang="en-US" dirty="0">
              <a:solidFill>
                <a:schemeClr val="accent5"/>
              </a:solidFill>
            </a:endParaRPr>
          </a:p>
          <a:p>
            <a:pPr lvl="0" algn="just"/>
            <a:r>
              <a:rPr lang="en-US" dirty="0" smtClean="0">
                <a:solidFill>
                  <a:schemeClr val="accent5"/>
                </a:solidFill>
              </a:rPr>
              <a:t>2. </a:t>
            </a:r>
            <a:r>
              <a:rPr lang="en-US" dirty="0" err="1" smtClean="0">
                <a:solidFill>
                  <a:schemeClr val="accent5"/>
                </a:solidFill>
              </a:rPr>
              <a:t>Chọn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mục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System and Security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rồi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vào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phần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Windows </a:t>
            </a:r>
            <a:r>
              <a:rPr lang="en-US" b="1" dirty="0" smtClean="0">
                <a:solidFill>
                  <a:schemeClr val="accent5"/>
                </a:solidFill>
              </a:rPr>
              <a:t>Update</a:t>
            </a:r>
            <a:endParaRPr lang="en-US" dirty="0">
              <a:solidFill>
                <a:schemeClr val="accent5"/>
              </a:solidFill>
            </a:endParaRPr>
          </a:p>
          <a:p>
            <a:pPr algn="just"/>
            <a:r>
              <a:rPr lang="en-US" dirty="0" smtClean="0">
                <a:solidFill>
                  <a:schemeClr val="accent5"/>
                </a:solidFill>
              </a:rPr>
              <a:t>3. </a:t>
            </a:r>
            <a:r>
              <a:rPr lang="en-US" dirty="0" err="1" smtClean="0">
                <a:solidFill>
                  <a:schemeClr val="accent5"/>
                </a:solidFill>
              </a:rPr>
              <a:t>Bấm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Check for Updates</a:t>
            </a:r>
            <a:r>
              <a:rPr lang="en-US" dirty="0">
                <a:solidFill>
                  <a:schemeClr val="accent5"/>
                </a:solidFill>
              </a:rPr>
              <a:t> ở </a:t>
            </a:r>
            <a:r>
              <a:rPr lang="en-US" dirty="0" err="1">
                <a:solidFill>
                  <a:schemeClr val="accent5"/>
                </a:solidFill>
              </a:rPr>
              <a:t>cột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bên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trái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để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tiến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hành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cập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nhật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điều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hành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12" y="119268"/>
            <a:ext cx="698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 7?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73937"/>
              </p:ext>
            </p:extLst>
          </p:nvPr>
        </p:nvGraphicFramePr>
        <p:xfrm>
          <a:off x="6197027" y="973204"/>
          <a:ext cx="5874702" cy="436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6219720" imgH="4619520" progId="Paint.Picture">
                  <p:embed/>
                </p:oleObj>
              </mc:Choice>
              <mc:Fallback>
                <p:oleObj name="Bitmap Image" r:id="rId3" imgW="6219720" imgH="461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7027" y="973204"/>
                        <a:ext cx="5874702" cy="436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41140"/>
              </p:ext>
            </p:extLst>
          </p:nvPr>
        </p:nvGraphicFramePr>
        <p:xfrm>
          <a:off x="5889625" y="912813"/>
          <a:ext cx="61436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5" imgW="6143760" imgH="4419720" progId="Paint.Picture">
                  <p:embed/>
                </p:oleObj>
              </mc:Choice>
              <mc:Fallback>
                <p:oleObj name="Bitmap Image" r:id="rId5" imgW="6143760" imgH="4419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625" y="912813"/>
                        <a:ext cx="614362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65368"/>
              </p:ext>
            </p:extLst>
          </p:nvPr>
        </p:nvGraphicFramePr>
        <p:xfrm>
          <a:off x="5856288" y="1006475"/>
          <a:ext cx="606742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7" imgW="6067440" imgH="4295880" progId="Paint.Picture">
                  <p:embed/>
                </p:oleObj>
              </mc:Choice>
              <mc:Fallback>
                <p:oleObj name="Bitmap Image" r:id="rId7" imgW="6067440" imgH="4295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6288" y="1006475"/>
                        <a:ext cx="606742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7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" y="795485"/>
            <a:ext cx="11970324" cy="46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0A4DC"/>
                </a:solidFill>
              </a:rPr>
              <a:t>2. </a:t>
            </a:r>
            <a:r>
              <a:rPr lang="en-US" b="1" dirty="0" err="1" smtClean="0">
                <a:solidFill>
                  <a:srgbClr val="30A4DC"/>
                </a:solidFill>
              </a:rPr>
              <a:t>Mộ</a:t>
            </a:r>
            <a:r>
              <a:rPr lang="en-US" b="1" dirty="0" err="1" smtClean="0">
                <a:solidFill>
                  <a:srgbClr val="30A4DC"/>
                </a:solidFill>
              </a:rPr>
              <a:t>t</a:t>
            </a:r>
            <a:r>
              <a:rPr lang="en-US" b="1" dirty="0" smtClean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vài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vấn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đề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cách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xử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lý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trong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quá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trình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vi-VN" b="1" dirty="0" smtClean="0">
                <a:solidFill>
                  <a:srgbClr val="30A4DC"/>
                </a:solidFill>
              </a:rPr>
              <a:t>Cập </a:t>
            </a:r>
            <a:r>
              <a:rPr lang="vi-VN" b="1" dirty="0">
                <a:solidFill>
                  <a:srgbClr val="30A4DC"/>
                </a:solidFill>
              </a:rPr>
              <a:t>nhật hệ điều </a:t>
            </a:r>
            <a:r>
              <a:rPr lang="vi-VN" b="1" dirty="0" smtClean="0">
                <a:solidFill>
                  <a:srgbClr val="30A4DC"/>
                </a:solidFill>
              </a:rPr>
              <a:t>hành</a:t>
            </a:r>
            <a:endParaRPr lang="en-US" b="1" dirty="0">
              <a:solidFill>
                <a:srgbClr val="30A4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5744" y="1498724"/>
            <a:ext cx="5266158" cy="3749407"/>
            <a:chOff x="1275744" y="1498724"/>
            <a:chExt cx="5266158" cy="374940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744" y="1498724"/>
              <a:ext cx="5266158" cy="374940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33168" y="1524124"/>
              <a:ext cx="5155036" cy="1484319"/>
            </a:xfrm>
            <a:prstGeom prst="rect">
              <a:avLst/>
            </a:prstGeom>
            <a:solidFill>
              <a:srgbClr val="1389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3168" y="3312911"/>
              <a:ext cx="3220056" cy="1766633"/>
            </a:xfrm>
            <a:prstGeom prst="rect">
              <a:avLst/>
            </a:prstGeom>
            <a:solidFill>
              <a:srgbClr val="24B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75006" y="3199157"/>
              <a:ext cx="1766896" cy="902943"/>
            </a:xfrm>
            <a:prstGeom prst="rect">
              <a:avLst/>
            </a:prstGeom>
            <a:solidFill>
              <a:srgbClr val="F4C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75006" y="4236344"/>
              <a:ext cx="1766896" cy="997070"/>
            </a:xfrm>
            <a:prstGeom prst="rect">
              <a:avLst/>
            </a:prstGeom>
            <a:solidFill>
              <a:srgbClr val="D2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84190" y="3129609"/>
            <a:ext cx="3768075" cy="2103805"/>
            <a:chOff x="6641290" y="3144326"/>
            <a:chExt cx="3768075" cy="2103805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304" y="3144326"/>
              <a:ext cx="3756061" cy="21038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41290" y="3164724"/>
              <a:ext cx="3723108" cy="971807"/>
            </a:xfrm>
            <a:prstGeom prst="rect">
              <a:avLst/>
            </a:prstGeom>
            <a:solidFill>
              <a:srgbClr val="F4C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300"/>
                </a:lnSpc>
              </a:pP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3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  <a:endPara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66004" y="4248975"/>
              <a:ext cx="3723108" cy="971807"/>
            </a:xfrm>
            <a:prstGeom prst="rect">
              <a:avLst/>
            </a:prstGeom>
            <a:solidFill>
              <a:srgbClr val="D2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300"/>
                </a:lnSpc>
              </a:pP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6651229" y="3545541"/>
            <a:ext cx="268196" cy="210173"/>
          </a:xfrm>
          <a:prstGeom prst="rightArrow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636232" y="4720161"/>
            <a:ext cx="268196" cy="210173"/>
          </a:xfrm>
          <a:prstGeom prst="rightArrow">
            <a:avLst/>
          </a:prstGeom>
          <a:solidFill>
            <a:srgbClr val="D2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6923" y="2044700"/>
            <a:ext cx="5860204" cy="2357554"/>
            <a:chOff x="586923" y="2044700"/>
            <a:chExt cx="5860204" cy="23575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3" y="2044700"/>
              <a:ext cx="5860204" cy="23575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6923" y="2175727"/>
              <a:ext cx="3622224" cy="2095500"/>
            </a:xfrm>
            <a:prstGeom prst="rect">
              <a:avLst/>
            </a:prstGeom>
            <a:solidFill>
              <a:srgbClr val="CF9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5564" y="2044700"/>
              <a:ext cx="1991563" cy="1155700"/>
            </a:xfrm>
            <a:prstGeom prst="rect">
              <a:avLst/>
            </a:prstGeom>
            <a:solidFill>
              <a:srgbClr val="E8A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5563" y="3246554"/>
              <a:ext cx="1991563" cy="1155700"/>
            </a:xfrm>
            <a:prstGeom prst="rect">
              <a:avLst/>
            </a:prstGeom>
            <a:solidFill>
              <a:srgbClr val="B4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1243" y="2044700"/>
            <a:ext cx="4206618" cy="2357554"/>
            <a:chOff x="7341243" y="2044700"/>
            <a:chExt cx="4206618" cy="235755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244" y="2044700"/>
              <a:ext cx="4206617" cy="23575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41243" y="2078533"/>
              <a:ext cx="4206618" cy="1058367"/>
            </a:xfrm>
            <a:prstGeom prst="rect">
              <a:avLst/>
            </a:prstGeom>
            <a:solidFill>
              <a:srgbClr val="E8A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41243" y="3271739"/>
              <a:ext cx="4206618" cy="1130515"/>
            </a:xfrm>
            <a:prstGeom prst="rect">
              <a:avLst/>
            </a:prstGeom>
            <a:solidFill>
              <a:srgbClr val="B4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gỡ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6722735" y="2474130"/>
            <a:ext cx="342900" cy="296839"/>
          </a:xfrm>
          <a:prstGeom prst="rightArrow">
            <a:avLst/>
          </a:prstGeom>
          <a:solidFill>
            <a:srgbClr val="E8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722735" y="3675984"/>
            <a:ext cx="342900" cy="296839"/>
          </a:xfrm>
          <a:prstGeom prst="rightArrow">
            <a:avLst/>
          </a:prstGeom>
          <a:solidFill>
            <a:srgbClr val="B4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" y="795485"/>
            <a:ext cx="11970324" cy="46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0A4DC"/>
                </a:solidFill>
              </a:rPr>
              <a:t>2. </a:t>
            </a:r>
            <a:r>
              <a:rPr lang="en-US" b="1" dirty="0" err="1" smtClean="0">
                <a:solidFill>
                  <a:srgbClr val="30A4DC"/>
                </a:solidFill>
              </a:rPr>
              <a:t>Mộ</a:t>
            </a:r>
            <a:r>
              <a:rPr lang="en-US" b="1" dirty="0" err="1" smtClean="0">
                <a:solidFill>
                  <a:srgbClr val="30A4DC"/>
                </a:solidFill>
              </a:rPr>
              <a:t>t</a:t>
            </a:r>
            <a:r>
              <a:rPr lang="en-US" b="1" dirty="0" smtClean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vài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vấn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đề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cách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xử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lý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trong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quá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trình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vi-VN" b="1" dirty="0" smtClean="0">
                <a:solidFill>
                  <a:srgbClr val="30A4DC"/>
                </a:solidFill>
              </a:rPr>
              <a:t>Cập </a:t>
            </a:r>
            <a:r>
              <a:rPr lang="vi-VN" b="1" dirty="0">
                <a:solidFill>
                  <a:srgbClr val="30A4DC"/>
                </a:solidFill>
              </a:rPr>
              <a:t>nhật hệ điều </a:t>
            </a:r>
            <a:r>
              <a:rPr lang="vi-VN" b="1" dirty="0" smtClean="0">
                <a:solidFill>
                  <a:srgbClr val="30A4DC"/>
                </a:solidFill>
              </a:rPr>
              <a:t>hành</a:t>
            </a:r>
            <a:endParaRPr lang="en-US" b="1" dirty="0">
              <a:solidFill>
                <a:srgbClr val="30A4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" y="92396"/>
            <a:ext cx="42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3858" y="92396"/>
            <a:ext cx="36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9943" y="1872344"/>
            <a:ext cx="5812675" cy="2542632"/>
            <a:chOff x="675842" y="2133600"/>
            <a:chExt cx="5586776" cy="228137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42" y="2133600"/>
              <a:ext cx="5586776" cy="22813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5842" y="2332175"/>
              <a:ext cx="3533305" cy="1905000"/>
            </a:xfrm>
            <a:prstGeom prst="rect">
              <a:avLst/>
            </a:prstGeom>
            <a:solidFill>
              <a:srgbClr val="6FB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2135969"/>
              <a:ext cx="1843018" cy="1089831"/>
            </a:xfrm>
            <a:prstGeom prst="rect">
              <a:avLst/>
            </a:prstGeom>
            <a:solidFill>
              <a:srgbClr val="2C9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8592" y="3313098"/>
              <a:ext cx="1843018" cy="1089831"/>
            </a:xfrm>
            <a:prstGeom prst="rect">
              <a:avLst/>
            </a:prstGeom>
            <a:solidFill>
              <a:srgbClr val="A37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08725" y="1872344"/>
            <a:ext cx="4151752" cy="2542632"/>
            <a:chOff x="7070075" y="2133600"/>
            <a:chExt cx="3990402" cy="2281375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075" y="2139457"/>
              <a:ext cx="3990402" cy="22755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070075" y="2133600"/>
              <a:ext cx="3990402" cy="1089831"/>
            </a:xfrm>
            <a:prstGeom prst="rect">
              <a:avLst/>
            </a:prstGeom>
            <a:solidFill>
              <a:srgbClr val="2C9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Internet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ổ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70075" y="3319979"/>
              <a:ext cx="3990402" cy="1089831"/>
            </a:xfrm>
            <a:prstGeom prst="rect">
              <a:avLst/>
            </a:prstGeom>
            <a:solidFill>
              <a:srgbClr val="A37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6481031" y="2490938"/>
            <a:ext cx="356765" cy="330832"/>
          </a:xfrm>
          <a:prstGeom prst="rightArrow">
            <a:avLst/>
          </a:prstGeom>
          <a:solidFill>
            <a:srgbClr val="2C9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81031" y="3692792"/>
            <a:ext cx="356765" cy="330832"/>
          </a:xfrm>
          <a:prstGeom prst="rightArrow">
            <a:avLst/>
          </a:prstGeom>
          <a:solidFill>
            <a:srgbClr val="A3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" y="795485"/>
            <a:ext cx="11970324" cy="46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0A4DC"/>
                </a:solidFill>
              </a:rPr>
              <a:t>2. </a:t>
            </a:r>
            <a:r>
              <a:rPr lang="en-US" b="1" dirty="0" err="1" smtClean="0">
                <a:solidFill>
                  <a:srgbClr val="30A4DC"/>
                </a:solidFill>
              </a:rPr>
              <a:t>Mộ</a:t>
            </a:r>
            <a:r>
              <a:rPr lang="en-US" b="1" dirty="0" err="1" smtClean="0">
                <a:solidFill>
                  <a:srgbClr val="30A4DC"/>
                </a:solidFill>
              </a:rPr>
              <a:t>t</a:t>
            </a:r>
            <a:r>
              <a:rPr lang="en-US" b="1" dirty="0" smtClean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vài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vấn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đề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và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cách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xử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lý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trong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quá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en-US" b="1" dirty="0" err="1">
                <a:solidFill>
                  <a:srgbClr val="30A4DC"/>
                </a:solidFill>
              </a:rPr>
              <a:t>trình</a:t>
            </a:r>
            <a:r>
              <a:rPr lang="en-US" b="1" dirty="0">
                <a:solidFill>
                  <a:srgbClr val="30A4DC"/>
                </a:solidFill>
              </a:rPr>
              <a:t> </a:t>
            </a:r>
            <a:r>
              <a:rPr lang="vi-VN" b="1" dirty="0" smtClean="0">
                <a:solidFill>
                  <a:srgbClr val="30A4DC"/>
                </a:solidFill>
              </a:rPr>
              <a:t>Cập </a:t>
            </a:r>
            <a:r>
              <a:rPr lang="vi-VN" b="1" dirty="0">
                <a:solidFill>
                  <a:srgbClr val="30A4DC"/>
                </a:solidFill>
              </a:rPr>
              <a:t>nhật hệ điều </a:t>
            </a:r>
            <a:r>
              <a:rPr lang="vi-VN" b="1" dirty="0" smtClean="0">
                <a:solidFill>
                  <a:srgbClr val="30A4DC"/>
                </a:solidFill>
              </a:rPr>
              <a:t>hành</a:t>
            </a:r>
            <a:endParaRPr lang="en-US" b="1" dirty="0">
              <a:solidFill>
                <a:srgbClr val="30A4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14655" y="795485"/>
            <a:ext cx="9784733" cy="7779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0A4DC"/>
                </a:solidFill>
              </a:rPr>
              <a:t>3. </a:t>
            </a:r>
            <a:r>
              <a:rPr lang="en-US" sz="2800" b="1" dirty="0" err="1">
                <a:solidFill>
                  <a:srgbClr val="30A4DC"/>
                </a:solidFill>
              </a:rPr>
              <a:t>Phần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mềm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máy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tính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là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gì</a:t>
            </a:r>
            <a:r>
              <a:rPr lang="en-US" sz="2800" b="1" dirty="0">
                <a:solidFill>
                  <a:srgbClr val="30A4DC"/>
                </a:solidFill>
              </a:rPr>
              <a:t> </a:t>
            </a:r>
            <a:r>
              <a:rPr lang="en-US" sz="2800" b="1" dirty="0" err="1">
                <a:solidFill>
                  <a:srgbClr val="30A4DC"/>
                </a:solidFill>
              </a:rPr>
              <a:t>nhỉ</a:t>
            </a:r>
            <a:r>
              <a:rPr lang="en-US" sz="2800" b="1" dirty="0">
                <a:solidFill>
                  <a:srgbClr val="30A4DC"/>
                </a:solidFill>
              </a:rPr>
              <a:t>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1"/>
          <a:stretch/>
        </p:blipFill>
        <p:spPr>
          <a:xfrm>
            <a:off x="131752" y="2308085"/>
            <a:ext cx="4052950" cy="2507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47390"/>
            <a:ext cx="472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9414" y="147390"/>
            <a:ext cx="546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7344" y="1349116"/>
            <a:ext cx="7956097" cy="4383214"/>
            <a:chOff x="4208582" y="1671683"/>
            <a:chExt cx="7678269" cy="317049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7" b="6778"/>
            <a:stretch/>
          </p:blipFill>
          <p:spPr>
            <a:xfrm>
              <a:off x="4208582" y="1671683"/>
              <a:ext cx="7678269" cy="31704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341143" y="1833971"/>
              <a:ext cx="5003119" cy="2925861"/>
            </a:xfrm>
            <a:custGeom>
              <a:avLst/>
              <a:gdLst>
                <a:gd name="connsiteX0" fmla="*/ 0 w 5135443"/>
                <a:gd name="connsiteY0" fmla="*/ 0 h 1828800"/>
                <a:gd name="connsiteX1" fmla="*/ 5135443 w 5135443"/>
                <a:gd name="connsiteY1" fmla="*/ 0 h 1828800"/>
                <a:gd name="connsiteX2" fmla="*/ 5135443 w 5135443"/>
                <a:gd name="connsiteY2" fmla="*/ 1828800 h 1828800"/>
                <a:gd name="connsiteX3" fmla="*/ 0 w 5135443"/>
                <a:gd name="connsiteY3" fmla="*/ 1828800 h 1828800"/>
                <a:gd name="connsiteX4" fmla="*/ 0 w 5135443"/>
                <a:gd name="connsiteY4" fmla="*/ 0 h 1828800"/>
                <a:gd name="connsiteX0" fmla="*/ 28575 w 5135443"/>
                <a:gd name="connsiteY0" fmla="*/ 0 h 2443163"/>
                <a:gd name="connsiteX1" fmla="*/ 5135443 w 5135443"/>
                <a:gd name="connsiteY1" fmla="*/ 614363 h 2443163"/>
                <a:gd name="connsiteX2" fmla="*/ 5135443 w 5135443"/>
                <a:gd name="connsiteY2" fmla="*/ 2443163 h 2443163"/>
                <a:gd name="connsiteX3" fmla="*/ 0 w 5135443"/>
                <a:gd name="connsiteY3" fmla="*/ 2443163 h 2443163"/>
                <a:gd name="connsiteX4" fmla="*/ 28575 w 5135443"/>
                <a:gd name="connsiteY4" fmla="*/ 0 h 2443163"/>
                <a:gd name="connsiteX0" fmla="*/ 14287 w 5121155"/>
                <a:gd name="connsiteY0" fmla="*/ 0 h 3028950"/>
                <a:gd name="connsiteX1" fmla="*/ 5121155 w 5121155"/>
                <a:gd name="connsiteY1" fmla="*/ 614363 h 3028950"/>
                <a:gd name="connsiteX2" fmla="*/ 5121155 w 5121155"/>
                <a:gd name="connsiteY2" fmla="*/ 2443163 h 3028950"/>
                <a:gd name="connsiteX3" fmla="*/ 0 w 5121155"/>
                <a:gd name="connsiteY3" fmla="*/ 3028950 h 3028950"/>
                <a:gd name="connsiteX4" fmla="*/ 14287 w 5121155"/>
                <a:gd name="connsiteY4" fmla="*/ 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1155" h="3028950">
                  <a:moveTo>
                    <a:pt x="14287" y="0"/>
                  </a:moveTo>
                  <a:lnTo>
                    <a:pt x="5121155" y="614363"/>
                  </a:lnTo>
                  <a:lnTo>
                    <a:pt x="5121155" y="2443163"/>
                  </a:lnTo>
                  <a:lnTo>
                    <a:pt x="0" y="3028950"/>
                  </a:lnTo>
                  <a:cubicBezTo>
                    <a:pt x="4762" y="2019300"/>
                    <a:pt x="9525" y="1009650"/>
                    <a:pt x="14287" y="0"/>
                  </a:cubicBezTo>
                  <a:close/>
                </a:path>
              </a:pathLst>
            </a:cu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Web,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9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19528" y="795485"/>
            <a:ext cx="11047751" cy="173785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mềm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dirty="0"/>
              <a:t>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,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: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Unikey</a:t>
            </a:r>
            <a:r>
              <a:rPr lang="en-US" dirty="0"/>
              <a:t>,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Paint, Microsoft Teams, ….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679971"/>
              </p:ext>
            </p:extLst>
          </p:nvPr>
        </p:nvGraphicFramePr>
        <p:xfrm>
          <a:off x="3275351" y="2746532"/>
          <a:ext cx="6410325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6410160" imgH="3400560" progId="Paint.Picture">
                  <p:embed/>
                </p:oleObj>
              </mc:Choice>
              <mc:Fallback>
                <p:oleObj name="Bitmap Image" r:id="rId3" imgW="6410160" imgH="3400560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351" y="2746532"/>
                        <a:ext cx="6410325" cy="34004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60754" y="885426"/>
            <a:ext cx="9784733" cy="10632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mềm</a:t>
            </a:r>
            <a:r>
              <a:rPr lang="en-US" b="1" dirty="0" smtClean="0"/>
              <a:t>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1245"/>
              </p:ext>
            </p:extLst>
          </p:nvPr>
        </p:nvGraphicFramePr>
        <p:xfrm>
          <a:off x="2758638" y="2098623"/>
          <a:ext cx="6788964" cy="347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5229360" imgH="2676600" progId="Paint.Picture">
                  <p:embed/>
                </p:oleObj>
              </mc:Choice>
              <mc:Fallback>
                <p:oleObj name="Bitmap Image" r:id="rId3" imgW="5229360" imgH="2676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638" y="2098623"/>
                        <a:ext cx="6788964" cy="3474861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721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Wingdings 2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TOPICA</dc:creator>
  <cp:lastModifiedBy>TOPICA</cp:lastModifiedBy>
  <cp:revision>21</cp:revision>
  <dcterms:created xsi:type="dcterms:W3CDTF">2022-02-28T00:53:56Z</dcterms:created>
  <dcterms:modified xsi:type="dcterms:W3CDTF">2022-03-06T09:07:21Z</dcterms:modified>
</cp:coreProperties>
</file>