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notesMasterIdLst>
    <p:notesMasterId r:id="rId15"/>
  </p:notesMasterIdLst>
  <p:handoutMasterIdLst>
    <p:handoutMasterId r:id="rId16"/>
  </p:handoutMasterIdLst>
  <p:sldIdLst>
    <p:sldId id="341" r:id="rId2"/>
    <p:sldId id="326" r:id="rId3"/>
    <p:sldId id="327" r:id="rId4"/>
    <p:sldId id="329" r:id="rId5"/>
    <p:sldId id="303" r:id="rId6"/>
    <p:sldId id="328" r:id="rId7"/>
    <p:sldId id="323" r:id="rId8"/>
    <p:sldId id="336" r:id="rId9"/>
    <p:sldId id="337" r:id="rId10"/>
    <p:sldId id="335" r:id="rId11"/>
    <p:sldId id="342" r:id="rId12"/>
    <p:sldId id="343" r:id="rId13"/>
    <p:sldId id="344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515AB"/>
    <a:srgbClr val="3200C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11/02/2022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11/02/2022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D9430-8BE5-4EE2-8DE9-20E42445A7F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055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06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EEC28-83DF-4E49-A35F-ED516367F946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14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0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80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11/02/2022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7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6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36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5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4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8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8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6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gif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图片 85">
            <a:extLst>
              <a:ext uri="{FF2B5EF4-FFF2-40B4-BE49-F238E27FC236}">
                <a16:creationId xmlns:a16="http://schemas.microsoft.com/office/drawing/2014/main" id="{D7B7CFE0-8F74-4D40-B347-BFA6E69AF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764" y="4236827"/>
            <a:ext cx="1743607" cy="2688569"/>
          </a:xfrm>
          <a:prstGeom prst="rect">
            <a:avLst/>
          </a:prstGeom>
        </p:spPr>
      </p:pic>
      <p:sp>
        <p:nvSpPr>
          <p:cNvPr id="30" name="TextBox 26">
            <a:extLst>
              <a:ext uri="{FF2B5EF4-FFF2-40B4-BE49-F238E27FC236}">
                <a16:creationId xmlns:a16="http://schemas.microsoft.com/office/drawing/2014/main" id="{E5565EFF-784E-4143-93E7-5B9EF2C133B1}"/>
              </a:ext>
            </a:extLst>
          </p:cNvPr>
          <p:cNvSpPr txBox="1"/>
          <p:nvPr/>
        </p:nvSpPr>
        <p:spPr>
          <a:xfrm>
            <a:off x="3986726" y="321829"/>
            <a:ext cx="5122310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altLang="zh-CN" sz="4400" b="1" dirty="0" smtClean="0">
                <a:solidFill>
                  <a:srgbClr val="FFFF00"/>
                </a:solidFill>
                <a:latin typeface="Arial" pitchFamily="34" charset="0"/>
                <a:ea typeface="微软雅黑" panose="020B0503020204020204" pitchFamily="34" charset="-122"/>
                <a:cs typeface="Arial" pitchFamily="34" charset="0"/>
              </a:rPr>
              <a:t>TIN HỌC LỚP 5</a:t>
            </a:r>
            <a:endParaRPr lang="zh-CN" altLang="en-US" sz="4400" b="1" dirty="0">
              <a:solidFill>
                <a:srgbClr val="FFFF00"/>
              </a:solidFill>
              <a:latin typeface="Arial" pitchFamily="34" charset="0"/>
              <a:ea typeface="微软雅黑" panose="020B0503020204020204" pitchFamily="34" charset="-122"/>
              <a:cs typeface="Arial" pitchFamily="34" charset="0"/>
            </a:endParaRPr>
          </a:p>
        </p:txBody>
      </p:sp>
      <p:sp>
        <p:nvSpPr>
          <p:cNvPr id="37" name="TextBox 33">
            <a:extLst>
              <a:ext uri="{FF2B5EF4-FFF2-40B4-BE49-F238E27FC236}">
                <a16:creationId xmlns:a16="http://schemas.microsoft.com/office/drawing/2014/main" id="{F46EBE4B-7F3B-40BA-B448-DD8563431909}"/>
              </a:ext>
            </a:extLst>
          </p:cNvPr>
          <p:cNvSpPr txBox="1"/>
          <p:nvPr/>
        </p:nvSpPr>
        <p:spPr>
          <a:xfrm>
            <a:off x="1994688" y="2160556"/>
            <a:ext cx="8396935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zh-CN" sz="4400" b="1" i="1" dirty="0" err="1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Bài</a:t>
            </a:r>
            <a:r>
              <a:rPr lang="en-US" altLang="zh-CN" sz="4400" b="1" i="1" dirty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2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Câu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lệnh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lặp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lồng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nhau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(</a:t>
            </a:r>
            <a:r>
              <a:rPr lang="en-US" altLang="zh-CN" sz="4400" b="1" i="1" dirty="0" err="1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Tiết</a:t>
            </a:r>
            <a:r>
              <a:rPr lang="en-US" altLang="zh-CN" sz="4400" b="1" i="1" dirty="0" smtClean="0">
                <a:solidFill>
                  <a:schemeClr val="bg1"/>
                </a:solidFill>
                <a:latin typeface="UTM Edwardian" panose="02040603050506020204" pitchFamily="18" charset="0"/>
                <a:ea typeface="+mj-ea"/>
              </a:rPr>
              <a:t> 1+2)</a:t>
            </a:r>
            <a:endParaRPr lang="zh-CN" altLang="en-US" sz="4400" b="1" i="1" dirty="0">
              <a:solidFill>
                <a:schemeClr val="bg1"/>
              </a:solidFill>
              <a:ea typeface="+mj-ea"/>
            </a:endParaRPr>
          </a:p>
        </p:txBody>
      </p:sp>
      <p:pic>
        <p:nvPicPr>
          <p:cNvPr id="72" name="图片 71">
            <a:extLst>
              <a:ext uri="{FF2B5EF4-FFF2-40B4-BE49-F238E27FC236}">
                <a16:creationId xmlns:a16="http://schemas.microsoft.com/office/drawing/2014/main" id="{850A5876-3BA9-4032-8245-0ED5D07082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47173" y="3472290"/>
            <a:ext cx="3456732" cy="3865199"/>
          </a:xfrm>
          <a:prstGeom prst="rect">
            <a:avLst/>
          </a:prstGeom>
        </p:spPr>
      </p:pic>
      <p:pic>
        <p:nvPicPr>
          <p:cNvPr id="73" name="图片 72">
            <a:extLst>
              <a:ext uri="{FF2B5EF4-FFF2-40B4-BE49-F238E27FC236}">
                <a16:creationId xmlns:a16="http://schemas.microsoft.com/office/drawing/2014/main" id="{A2194861-2222-4D37-9B9B-DA1A254D7B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0082" y="4321187"/>
            <a:ext cx="1463167" cy="2822693"/>
          </a:xfrm>
          <a:prstGeom prst="rect">
            <a:avLst/>
          </a:prstGeom>
        </p:spPr>
      </p:pic>
      <p:pic>
        <p:nvPicPr>
          <p:cNvPr id="74" name="图片 73">
            <a:extLst>
              <a:ext uri="{FF2B5EF4-FFF2-40B4-BE49-F238E27FC236}">
                <a16:creationId xmlns:a16="http://schemas.microsoft.com/office/drawing/2014/main" id="{5FC71F64-3410-42A9-9E39-E271253644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6405" y="3980458"/>
            <a:ext cx="1639966" cy="3164098"/>
          </a:xfrm>
          <a:prstGeom prst="rect">
            <a:avLst/>
          </a:prstGeom>
        </p:spPr>
      </p:pic>
      <p:pic>
        <p:nvPicPr>
          <p:cNvPr id="75" name="图片 74">
            <a:extLst>
              <a:ext uri="{FF2B5EF4-FFF2-40B4-BE49-F238E27FC236}">
                <a16:creationId xmlns:a16="http://schemas.microsoft.com/office/drawing/2014/main" id="{B67111E5-442F-4BB3-991F-4282255F3A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40713" y="4462795"/>
            <a:ext cx="1743607" cy="2682472"/>
          </a:xfrm>
          <a:prstGeom prst="rect">
            <a:avLst/>
          </a:prstGeom>
        </p:spPr>
      </p:pic>
      <p:pic>
        <p:nvPicPr>
          <p:cNvPr id="76" name="图片 75">
            <a:extLst>
              <a:ext uri="{FF2B5EF4-FFF2-40B4-BE49-F238E27FC236}">
                <a16:creationId xmlns:a16="http://schemas.microsoft.com/office/drawing/2014/main" id="{58E96149-7108-426E-AFF5-2E663D5FB0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43230" y="4565929"/>
            <a:ext cx="2182557" cy="2243522"/>
          </a:xfrm>
          <a:prstGeom prst="rect">
            <a:avLst/>
          </a:prstGeom>
        </p:spPr>
      </p:pic>
      <p:pic>
        <p:nvPicPr>
          <p:cNvPr id="77" name="图片 76">
            <a:extLst>
              <a:ext uri="{FF2B5EF4-FFF2-40B4-BE49-F238E27FC236}">
                <a16:creationId xmlns:a16="http://schemas.microsoft.com/office/drawing/2014/main" id="{9FD36772-EA3B-4D1A-81FF-32149C6DA4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99363" y="4394495"/>
            <a:ext cx="1548518" cy="2767824"/>
          </a:xfrm>
          <a:prstGeom prst="rect">
            <a:avLst/>
          </a:prstGeom>
        </p:spPr>
      </p:pic>
      <p:pic>
        <p:nvPicPr>
          <p:cNvPr id="78" name="图片 77">
            <a:extLst>
              <a:ext uri="{FF2B5EF4-FFF2-40B4-BE49-F238E27FC236}">
                <a16:creationId xmlns:a16="http://schemas.microsoft.com/office/drawing/2014/main" id="{276FA5E7-F07A-43BF-BDC4-E590B27671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51151" y="6064329"/>
            <a:ext cx="737680" cy="755970"/>
          </a:xfrm>
          <a:prstGeom prst="rect">
            <a:avLst/>
          </a:prstGeom>
        </p:spPr>
      </p:pic>
      <p:pic>
        <p:nvPicPr>
          <p:cNvPr id="79" name="图片 78">
            <a:extLst>
              <a:ext uri="{FF2B5EF4-FFF2-40B4-BE49-F238E27FC236}">
                <a16:creationId xmlns:a16="http://schemas.microsoft.com/office/drawing/2014/main" id="{E894F360-A9F0-4A42-80D8-3D9FFE35D2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94565" y="6145952"/>
            <a:ext cx="597460" cy="1054699"/>
          </a:xfrm>
          <a:prstGeom prst="rect">
            <a:avLst/>
          </a:prstGeom>
        </p:spPr>
      </p:pic>
      <p:pic>
        <p:nvPicPr>
          <p:cNvPr id="80" name="图片 79">
            <a:extLst>
              <a:ext uri="{FF2B5EF4-FFF2-40B4-BE49-F238E27FC236}">
                <a16:creationId xmlns:a16="http://schemas.microsoft.com/office/drawing/2014/main" id="{573CC78A-1868-4003-9BAB-23A2A99A485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08653" y="5449395"/>
            <a:ext cx="676715" cy="1682642"/>
          </a:xfrm>
          <a:prstGeom prst="rect">
            <a:avLst/>
          </a:prstGeom>
        </p:spPr>
      </p:pic>
      <p:pic>
        <p:nvPicPr>
          <p:cNvPr id="81" name="图片 80">
            <a:extLst>
              <a:ext uri="{FF2B5EF4-FFF2-40B4-BE49-F238E27FC236}">
                <a16:creationId xmlns:a16="http://schemas.microsoft.com/office/drawing/2014/main" id="{CE5CD477-71C6-4665-9EDE-6D2F17F98C1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38056" y="5661773"/>
            <a:ext cx="609653" cy="1524132"/>
          </a:xfrm>
          <a:prstGeom prst="rect">
            <a:avLst/>
          </a:prstGeom>
        </p:spPr>
      </p:pic>
      <p:pic>
        <p:nvPicPr>
          <p:cNvPr id="82" name="图片 81">
            <a:extLst>
              <a:ext uri="{FF2B5EF4-FFF2-40B4-BE49-F238E27FC236}">
                <a16:creationId xmlns:a16="http://schemas.microsoft.com/office/drawing/2014/main" id="{58992810-63D7-49DD-A8BD-9D01A1A26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40342" y="6076357"/>
            <a:ext cx="731583" cy="755970"/>
          </a:xfrm>
          <a:prstGeom prst="rect">
            <a:avLst/>
          </a:prstGeom>
        </p:spPr>
      </p:pic>
      <p:pic>
        <p:nvPicPr>
          <p:cNvPr id="83" name="图片 82">
            <a:extLst>
              <a:ext uri="{FF2B5EF4-FFF2-40B4-BE49-F238E27FC236}">
                <a16:creationId xmlns:a16="http://schemas.microsoft.com/office/drawing/2014/main" id="{563B4DB3-D2BA-425E-98E8-5DF204D9EFC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048903" y="5322950"/>
            <a:ext cx="676715" cy="1682642"/>
          </a:xfrm>
          <a:prstGeom prst="rect">
            <a:avLst/>
          </a:prstGeom>
        </p:spPr>
      </p:pic>
      <p:pic>
        <p:nvPicPr>
          <p:cNvPr id="84" name="图片 83">
            <a:extLst>
              <a:ext uri="{FF2B5EF4-FFF2-40B4-BE49-F238E27FC236}">
                <a16:creationId xmlns:a16="http://schemas.microsoft.com/office/drawing/2014/main" id="{F8DDBB8E-C196-48CE-B0CD-E27BB50E76E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199235" y="5688003"/>
            <a:ext cx="1268078" cy="1542422"/>
          </a:xfrm>
          <a:prstGeom prst="rect">
            <a:avLst/>
          </a:prstGeom>
        </p:spPr>
      </p:pic>
      <p:pic>
        <p:nvPicPr>
          <p:cNvPr id="85" name="图片 84">
            <a:extLst>
              <a:ext uri="{FF2B5EF4-FFF2-40B4-BE49-F238E27FC236}">
                <a16:creationId xmlns:a16="http://schemas.microsoft.com/office/drawing/2014/main" id="{51FF7851-CDDA-473D-88C3-17B78A88CA0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796366" y="3460495"/>
            <a:ext cx="3456732" cy="3865199"/>
          </a:xfrm>
          <a:prstGeom prst="rect">
            <a:avLst/>
          </a:prstGeom>
        </p:spPr>
      </p:pic>
      <p:pic>
        <p:nvPicPr>
          <p:cNvPr id="89" name="图片 88">
            <a:extLst>
              <a:ext uri="{FF2B5EF4-FFF2-40B4-BE49-F238E27FC236}">
                <a16:creationId xmlns:a16="http://schemas.microsoft.com/office/drawing/2014/main" id="{1CFE319A-FCDD-47D0-AC3C-44B7D3764D0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46565" y="2985355"/>
            <a:ext cx="1353429" cy="4267570"/>
          </a:xfrm>
          <a:prstGeom prst="rect">
            <a:avLst/>
          </a:prstGeom>
        </p:spPr>
      </p:pic>
      <p:pic>
        <p:nvPicPr>
          <p:cNvPr id="90" name="图片 89">
            <a:extLst>
              <a:ext uri="{FF2B5EF4-FFF2-40B4-BE49-F238E27FC236}">
                <a16:creationId xmlns:a16="http://schemas.microsoft.com/office/drawing/2014/main" id="{4F6E7E33-6BAC-43A3-ACD9-A22B8B77B07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93327" y="1759755"/>
            <a:ext cx="1164437" cy="1201016"/>
          </a:xfrm>
          <a:prstGeom prst="rect">
            <a:avLst/>
          </a:prstGeom>
        </p:spPr>
      </p:pic>
      <p:pic>
        <p:nvPicPr>
          <p:cNvPr id="88" name="图片 87">
            <a:extLst>
              <a:ext uri="{FF2B5EF4-FFF2-40B4-BE49-F238E27FC236}">
                <a16:creationId xmlns:a16="http://schemas.microsoft.com/office/drawing/2014/main" id="{9EA91EAB-2198-4BCD-A454-68512A1A497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830495" y="2876499"/>
            <a:ext cx="1353429" cy="4267570"/>
          </a:xfrm>
          <a:prstGeom prst="rect">
            <a:avLst/>
          </a:prstGeom>
        </p:spPr>
      </p:pic>
      <p:sp>
        <p:nvSpPr>
          <p:cNvPr id="29" name="TextBox 26">
            <a:extLst>
              <a:ext uri="{FF2B5EF4-FFF2-40B4-BE49-F238E27FC236}">
                <a16:creationId xmlns:a16="http://schemas.microsoft.com/office/drawing/2014/main" id="{E5565EFF-784E-4143-93E7-5B9EF2C133B1}"/>
              </a:ext>
            </a:extLst>
          </p:cNvPr>
          <p:cNvSpPr txBox="1"/>
          <p:nvPr/>
        </p:nvSpPr>
        <p:spPr>
          <a:xfrm>
            <a:off x="1703512" y="1243532"/>
            <a:ext cx="8702625" cy="80021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US" altLang="zh-CN" sz="4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CHỦ ĐỀ 4 – THẾ GIỚI LOGO</a:t>
            </a:r>
            <a:endParaRPr lang="zh-CN" altLang="en-US" sz="4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50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981200" y="1284983"/>
            <a:ext cx="8574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7408" y="1857364"/>
            <a:ext cx="109452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  ].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Repeat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[ ]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40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9948" y="718489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836712"/>
            <a:ext cx="10972800" cy="52273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 CẦN GHI NHỚ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1676400" y="2362202"/>
            <a:ext cx="8991600" cy="1142999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orbel" pitchFamily="34" charset="0"/>
              <a:buNone/>
            </a:pPr>
            <a:r>
              <a:rPr lang="en-US" sz="3400" b="1" smtClean="0">
                <a:latin typeface="Arial" pitchFamily="34" charset="0"/>
                <a:cs typeface="Arial" pitchFamily="34" charset="0"/>
              </a:rPr>
              <a:t>REPEAT m [</a:t>
            </a:r>
            <a:r>
              <a:rPr lang="en-US" sz="3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REPEAT n [các câu lệnh]</a:t>
            </a:r>
            <a:r>
              <a:rPr lang="en-US" sz="3400" b="1" smtClean="0">
                <a:latin typeface="Arial" pitchFamily="34" charset="0"/>
                <a:cs typeface="Arial" pitchFamily="34" charset="0"/>
              </a:rPr>
              <a:t>]</a:t>
            </a:r>
            <a:endParaRPr lang="en-US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05638" y="3468470"/>
            <a:ext cx="86575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>
                <a:latin typeface="Arial" pitchFamily="34" charset="0"/>
                <a:cs typeface="Arial" pitchFamily="34" charset="0"/>
                <a:sym typeface="Wingdings" pitchFamily="2" charset="2"/>
              </a:rPr>
              <a:t> Rùa thực hiện 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</a:t>
            </a:r>
            <a:r>
              <a:rPr lang="en-US" sz="3600" b="1" i="1">
                <a:latin typeface="Arial" pitchFamily="34" charset="0"/>
                <a:cs typeface="Arial" pitchFamily="34" charset="0"/>
                <a:sym typeface="Wingdings" pitchFamily="2" charset="2"/>
              </a:rPr>
              <a:t> lần lệnh </a:t>
            </a:r>
            <a:r>
              <a:rPr lang="en-US" sz="3600" b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REPEAT n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15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2400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061020" y="2204864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b="1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60325"/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2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-642938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9576" y="3505200"/>
            <a:ext cx="77048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CẢM ƠN CÁC EM!</a:t>
            </a:r>
            <a:endParaRPr lang="en-US" sz="5400" b="1" cap="all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8368" y="4123149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7" y="-29623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9" y="-29623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643" y="5538028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1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676400" y="1100138"/>
            <a:ext cx="8534400" cy="2862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1: Trong câu lệnh: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REPEAT 4 [ FD 40 RT 90]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hãy cho biết lệnh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trong câu lệnh nêu trên có nghĩa là gì? 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0" y="41148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lệnh: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FD 40 RT 90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ÔN BÀI CŨ: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513" name="Oval 25"/>
          <p:cNvSpPr>
            <a:spLocks noChangeArrowheads="1"/>
          </p:cNvSpPr>
          <p:nvPr/>
        </p:nvSpPr>
        <p:spPr bwMode="auto">
          <a:xfrm>
            <a:off x="2520950" y="4876800"/>
            <a:ext cx="609600" cy="5334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2057400" y="1301751"/>
            <a:ext cx="8534400" cy="175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Câu 2: </a:t>
            </a:r>
            <a:r>
              <a:rPr lang="en-US" sz="3600" b="1">
                <a:solidFill>
                  <a:srgbClr val="FF0000"/>
                </a:solidFill>
              </a:rPr>
              <a:t>Em hãy chọn câu trả lời đúng. </a:t>
            </a:r>
            <a:r>
              <a:rPr lang="en-US" sz="3600" b="1">
                <a:solidFill>
                  <a:srgbClr val="0000FF"/>
                </a:solidFill>
              </a:rPr>
              <a:t>Lệnh nào dùng để vẽ hình vuông có cạnh 100 bước?</a:t>
            </a:r>
          </a:p>
        </p:txBody>
      </p:sp>
      <p:sp>
        <p:nvSpPr>
          <p:cNvPr id="14340" name="Rectangle 28"/>
          <p:cNvSpPr>
            <a:spLocks noChangeArrowheads="1"/>
          </p:cNvSpPr>
          <p:nvPr/>
        </p:nvSpPr>
        <p:spPr bwMode="auto">
          <a:xfrm>
            <a:off x="2520950" y="3009900"/>
            <a:ext cx="7308850" cy="64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REPEAT 4 [ FD 90 RT 100]   </a:t>
            </a:r>
          </a:p>
        </p:txBody>
      </p:sp>
      <p:sp>
        <p:nvSpPr>
          <p:cNvPr id="14341" name="Rectangle 28"/>
          <p:cNvSpPr>
            <a:spLocks noChangeArrowheads="1"/>
          </p:cNvSpPr>
          <p:nvPr/>
        </p:nvSpPr>
        <p:spPr bwMode="auto">
          <a:xfrm>
            <a:off x="2520950" y="3925888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REPEAT 4 [ FD 100 RT 100]   </a:t>
            </a:r>
          </a:p>
        </p:txBody>
      </p:sp>
      <p:sp>
        <p:nvSpPr>
          <p:cNvPr id="14342" name="Rectangle 28"/>
          <p:cNvSpPr>
            <a:spLocks noChangeArrowheads="1"/>
          </p:cNvSpPr>
          <p:nvPr/>
        </p:nvSpPr>
        <p:spPr bwMode="auto">
          <a:xfrm>
            <a:off x="2552700" y="4840288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REPEAT 4 [ FD 100 RT 90]   </a:t>
            </a:r>
          </a:p>
        </p:txBody>
      </p:sp>
      <p:sp>
        <p:nvSpPr>
          <p:cNvPr id="14343" name="Rectangle 28"/>
          <p:cNvSpPr>
            <a:spLocks noChangeArrowheads="1"/>
          </p:cNvSpPr>
          <p:nvPr/>
        </p:nvSpPr>
        <p:spPr bwMode="auto">
          <a:xfrm>
            <a:off x="2520950" y="5754688"/>
            <a:ext cx="730885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REPEAT 4 [ FD 90 RT 90]   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35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ÔN BÀI CŨ: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51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1638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96200" y="57150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6976" y="3143248"/>
            <a:ext cx="177349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67042" y="3500439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928802"/>
            <a:ext cx="3252661" cy="3557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310446" y="2857497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848678" y="289536"/>
            <a:ext cx="8839200" cy="624309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CÂU LỆNH LẶP LỒNG NHAU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38348" y="1071547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1571612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Đánh dấu x vào      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 đặt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81554" y="1571612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TextBox 15"/>
          <p:cNvSpPr txBox="1"/>
          <p:nvPr/>
        </p:nvSpPr>
        <p:spPr>
          <a:xfrm>
            <a:off x="2133600" y="2046266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38348" y="2786058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1224" y="321468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81224" y="371475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 giác sáu cạnh, vẽ xong quay một góc 360/5 </a:t>
            </a:r>
            <a:r>
              <a:rPr lang="vi-VN" sz="28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882214" y="3143248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9882214" y="3929066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9953652" y="3786191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24100" y="4643446"/>
            <a:ext cx="877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6[fd 50 rt 60 wait 30] rt 72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3095600" y="4748246"/>
            <a:ext cx="285752" cy="11430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ight Brace 21"/>
          <p:cNvSpPr/>
          <p:nvPr/>
        </p:nvSpPr>
        <p:spPr>
          <a:xfrm rot="5400000">
            <a:off x="4757778" y="4591076"/>
            <a:ext cx="200012" cy="1371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167438" y="5405439"/>
            <a:ext cx="46434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Xoay phải 1 góc</a:t>
            </a:r>
          </a:p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360/5 ( bằng 72 độ)</a:t>
            </a:r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5400000">
            <a:off x="7267604" y="4829212"/>
            <a:ext cx="195250" cy="74769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3860049" y="4760147"/>
            <a:ext cx="395270" cy="2514600"/>
          </a:xfrm>
          <a:prstGeom prst="rightBrace">
            <a:avLst/>
          </a:prstGeom>
          <a:ln w="38100">
            <a:solidFill>
              <a:srgbClr val="3515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67071" y="6248401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đa giác 6 cạnh</a:t>
            </a:r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343152" y="5410202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Lặp lại 6 lần</a:t>
            </a: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248152" y="5410201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 1 cạnh 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3" grpId="0" animBg="1"/>
      <p:bldP spid="16" grpId="0"/>
      <p:bldP spid="18" grpId="0"/>
      <p:bldP spid="19" grpId="0"/>
      <p:bldP spid="20" grpId="0"/>
      <p:bldP spid="21" grpId="0" animBg="1"/>
      <p:bldP spid="27" grpId="0" animBg="1"/>
      <p:bldP spid="4" grpId="0"/>
      <p:bldP spid="13" grpId="0"/>
      <p:bldP spid="17" grpId="0" animBg="1"/>
      <p:bldP spid="22" grpId="0" animBg="1"/>
      <p:bldP spid="23" grpId="0"/>
      <p:bldP spid="24" grpId="0" animBg="1"/>
      <p:bldP spid="25" grpId="0" animBg="1"/>
      <p:bldP spid="26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9753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9753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9810098" y="540276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90386" y="2349419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5[Repeat 6[fd 50 rt 60 wait 30] rt 72]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28800" y="365760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28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5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72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753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5657840" y="129539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310050" y="312009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Lệnh 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3048000" y="2273218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133600" y="3111418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5 lần</a:t>
            </a:r>
          </a:p>
        </p:txBody>
      </p:sp>
      <p:sp>
        <p:nvSpPr>
          <p:cNvPr id="2" name="Left Brace 1"/>
          <p:cNvSpPr/>
          <p:nvPr/>
        </p:nvSpPr>
        <p:spPr>
          <a:xfrm rot="5400000">
            <a:off x="3886200" y="587289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1071546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153400" y="3159046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Xoay phải 72 độ</a:t>
            </a:r>
            <a:endParaRPr lang="en-US">
              <a:solidFill>
                <a:srgbClr val="3515AB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9370231" y="2575625"/>
            <a:ext cx="428628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981200" y="1284982"/>
            <a:ext cx="9299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81158" y="2571744"/>
            <a:ext cx="9013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6[</a:t>
            </a:r>
            <a:r>
              <a:rPr lang="en-US" sz="36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  <a:p>
            <a:r>
              <a:rPr lang="en-US" sz="3600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36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5[Repeat 6[</a:t>
            </a:r>
            <a:r>
              <a:rPr lang="en-US" sz="36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6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600" dirty="0" err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72]</a:t>
            </a:r>
          </a:p>
          <a:p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094751" y="8483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8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133600" y="762001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3. Đánh dấu x vào       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 cuối câu trả lời </a:t>
            </a:r>
            <a:r>
              <a:rPr lang="vi-VN" sz="3600" b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67400" y="838200"/>
            <a:ext cx="526012" cy="54358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133600" y="18288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Rùa thực hiện công việc nào d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khi nhận </a:t>
            </a:r>
            <a:r>
              <a:rPr lang="vi-VN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 các lệnh sau:</a:t>
            </a:r>
            <a:endParaRPr lang="en-US" sz="32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753600" y="3810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9753600" y="55626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4" name="TextBox 3"/>
          <p:cNvSpPr txBox="1"/>
          <p:nvPr/>
        </p:nvSpPr>
        <p:spPr>
          <a:xfrm>
            <a:off x="9810098" y="5402760"/>
            <a:ext cx="30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90386" y="304800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Repeat 8[Repeat 6[fd 50 rt 60 wait 30] rt 45]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28800" y="3657601"/>
            <a:ext cx="8777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0" y="41148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Vẽ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360/8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28800" y="521214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Lặp lại 8 lần, mỗi lần vẽ một hình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a giác sáu cạnh, vẽ xong quay một góc 45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9753600" y="4572000"/>
            <a:ext cx="589898" cy="609600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5" name="Right Brace 24"/>
          <p:cNvSpPr/>
          <p:nvPr/>
        </p:nvSpPr>
        <p:spPr>
          <a:xfrm rot="5400000">
            <a:off x="5676904" y="2009772"/>
            <a:ext cx="285752" cy="340996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310050" y="3834474"/>
            <a:ext cx="4214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70C0"/>
                </a:solidFill>
              </a:rPr>
              <a:t>Lệnh vẽ</a:t>
            </a:r>
            <a:r>
              <a:rPr lang="vi-VN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giác 6 cạnh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31" name="Right Brace 30"/>
          <p:cNvSpPr/>
          <p:nvPr/>
        </p:nvSpPr>
        <p:spPr>
          <a:xfrm rot="5400000">
            <a:off x="2990824" y="2971800"/>
            <a:ext cx="304800" cy="152400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133600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Lặp lại 8 lần</a:t>
            </a:r>
          </a:p>
        </p:txBody>
      </p:sp>
      <p:sp>
        <p:nvSpPr>
          <p:cNvPr id="2" name="Left Brace 1"/>
          <p:cNvSpPr/>
          <p:nvPr/>
        </p:nvSpPr>
        <p:spPr>
          <a:xfrm rot="5400000">
            <a:off x="3752824" y="1285871"/>
            <a:ext cx="342900" cy="3086100"/>
          </a:xfrm>
          <a:prstGeom prst="leftBrac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1770128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Câu lệnh lặp lồng nhau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153400" y="3857628"/>
            <a:ext cx="2514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 phải 45 độ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9298793" y="3274207"/>
            <a:ext cx="285752" cy="881090"/>
          </a:xfrm>
          <a:prstGeom prst="rightBrace">
            <a:avLst/>
          </a:prstGeom>
          <a:ln w="38100">
            <a:solidFill>
              <a:srgbClr val="320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animBg="1"/>
      <p:bldP spid="16" grpId="0"/>
      <p:bldP spid="21" grpId="0" animBg="1"/>
      <p:bldP spid="4" grpId="0"/>
      <p:bldP spid="17" grpId="0"/>
      <p:bldP spid="22" grpId="0"/>
      <p:bldP spid="24" grpId="0" animBg="1"/>
      <p:bldP spid="32" grpId="0"/>
      <p:bldP spid="2" grpId="0" animBg="1"/>
      <p:bldP spid="5" grpId="0"/>
      <p:bldP spid="20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63353" y="855876"/>
            <a:ext cx="115995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94751" y="332656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01" y="4732044"/>
            <a:ext cx="973443" cy="114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38348" y="5738979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Hình</a:t>
            </a:r>
            <a:r>
              <a:rPr lang="en-US" sz="2800" dirty="0"/>
              <a:t> 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8826" y="4095906"/>
            <a:ext cx="1713238" cy="179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4952992" y="593011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Hình b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9329530" y="5819163"/>
            <a:ext cx="1706217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17015" y="2900006"/>
            <a:ext cx="75360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8[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45]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79542" y="4167343"/>
            <a:ext cx="1928826" cy="190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7524760" y="593011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Hình 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64870" y="4005064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1785573" y="3473709"/>
            <a:ext cx="8906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vẽ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đa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6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cạnh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gì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38348" y="1984582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              Repeat 6[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72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5[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6[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60 wait 30]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72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3200" dirty="0"/>
          </a:p>
        </p:txBody>
      </p:sp>
      <p:sp>
        <p:nvSpPr>
          <p:cNvPr id="21" name="Rectangle 20"/>
          <p:cNvSpPr/>
          <p:nvPr/>
        </p:nvSpPr>
        <p:spPr>
          <a:xfrm>
            <a:off x="557672" y="4608814"/>
            <a:ext cx="1130525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Em muốn vẽ n hình vuông cạnh 50 bước em thay đổi lệnh ở vị trí nào?</a:t>
            </a:r>
            <a:endParaRPr lang="en-US" sz="30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52596" y="5232111"/>
            <a:ext cx="80602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n[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 4[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90 wait 30] </a:t>
            </a:r>
            <a:r>
              <a:rPr lang="en-US" sz="3200" dirty="0" err="1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2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360/n]</a:t>
            </a:r>
            <a:endParaRPr lang="en-US" sz="3200" dirty="0"/>
          </a:p>
        </p:txBody>
      </p:sp>
      <p:sp>
        <p:nvSpPr>
          <p:cNvPr id="25" name="Left Brace 24"/>
          <p:cNvSpPr/>
          <p:nvPr/>
        </p:nvSpPr>
        <p:spPr>
          <a:xfrm rot="16200000">
            <a:off x="5595934" y="3452963"/>
            <a:ext cx="428628" cy="457203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TextBox 25"/>
          <p:cNvSpPr txBox="1"/>
          <p:nvPr/>
        </p:nvSpPr>
        <p:spPr>
          <a:xfrm>
            <a:off x="4350872" y="5868561"/>
            <a:ext cx="3745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Lệnh vẽ hình vuông</a:t>
            </a:r>
            <a:endParaRPr lang="vi-VN" sz="3200"/>
          </a:p>
        </p:txBody>
      </p:sp>
      <p:sp>
        <p:nvSpPr>
          <p:cNvPr id="22" name="TextBox 21"/>
          <p:cNvSpPr txBox="1"/>
          <p:nvPr/>
        </p:nvSpPr>
        <p:spPr>
          <a:xfrm>
            <a:off x="1881157" y="1473670"/>
            <a:ext cx="43577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So </a:t>
            </a:r>
            <a:r>
              <a:rPr lang="en-US" sz="3000" dirty="0" err="1"/>
              <a:t>sánh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dòng</a:t>
            </a:r>
            <a:r>
              <a:rPr lang="en-US" sz="3000" dirty="0"/>
              <a:t> </a:t>
            </a:r>
            <a:r>
              <a:rPr lang="en-US" sz="3000" dirty="0" err="1"/>
              <a:t>lệnh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  <p:bldP spid="14" grpId="0"/>
      <p:bldP spid="14" grpId="1"/>
      <p:bldP spid="15" grpId="0"/>
      <p:bldP spid="18" grpId="0"/>
      <p:bldP spid="19" grpId="0"/>
      <p:bldP spid="21" grpId="0"/>
      <p:bldP spid="24" grpId="0"/>
      <p:bldP spid="25" grpId="0" animBg="1"/>
      <p:bldP spid="26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34&quot;/&gt;&lt;/object&gt;&lt;object type=&quot;3&quot; unique_id=&quot;10004&quot;&gt;&lt;property id=&quot;20148&quot; value=&quot;5&quot;/&gt;&lt;property id=&quot;20300&quot; value=&quot;Slide 2&quot;/&gt;&lt;property id=&quot;20307&quot; value=&quot;326&quot;/&gt;&lt;/object&gt;&lt;object type=&quot;3&quot; unique_id=&quot;10005&quot;&gt;&lt;property id=&quot;20148&quot; value=&quot;5&quot;/&gt;&lt;property id=&quot;20300&quot; value=&quot;Slide 3&quot;/&gt;&lt;property id=&quot;20307&quot; value=&quot;327&quot;/&gt;&lt;/object&gt;&lt;object type=&quot;3&quot; unique_id=&quot;10006&quot;&gt;&lt;property id=&quot;20148&quot; value=&quot;5&quot;/&gt;&lt;property id=&quot;20300&quot; value=&quot;Slide 4&quot;/&gt;&lt;property id=&quot;20307&quot; value=&quot;329&quot;/&gt;&lt;/object&gt;&lt;object type=&quot;3&quot; unique_id=&quot;10007&quot;&gt;&lt;property id=&quot;20148&quot; value=&quot;5&quot;/&gt;&lt;property id=&quot;20300&quot; value=&quot;Slide 5&quot;/&gt;&lt;property id=&quot;20307&quot; value=&quot;303&quot;/&gt;&lt;/object&gt;&lt;object type=&quot;3&quot; unique_id=&quot;10008&quot;&gt;&lt;property id=&quot;20148&quot; value=&quot;5&quot;/&gt;&lt;property id=&quot;20300&quot; value=&quot;Slide 6&quot;/&gt;&lt;property id=&quot;20307&quot; value=&quot;328&quot;/&gt;&lt;/object&gt;&lt;object type=&quot;3&quot; unique_id=&quot;10009&quot;&gt;&lt;property id=&quot;20148&quot; value=&quot;5&quot;/&gt;&lt;property id=&quot;20300&quot; value=&quot;Slide 7&quot;/&gt;&lt;property id=&quot;20307&quot; value=&quot;323&quot;/&gt;&lt;/object&gt;&lt;object type=&quot;3&quot; unique_id=&quot;10010&quot;&gt;&lt;property id=&quot;20148&quot; value=&quot;5&quot;/&gt;&lt;property id=&quot;20300&quot; value=&quot;Slide 8&quot;/&gt;&lt;property id=&quot;20307&quot; value=&quot;336&quot;/&gt;&lt;/object&gt;&lt;object type=&quot;3&quot; unique_id=&quot;10011&quot;&gt;&lt;property id=&quot;20148&quot; value=&quot;5&quot;/&gt;&lt;property id=&quot;20300&quot; value=&quot;Slide 9&quot;/&gt;&lt;property id=&quot;20307&quot; value=&quot;337&quot;/&gt;&lt;/object&gt;&lt;object type=&quot;3&quot; unique_id=&quot;10012&quot;&gt;&lt;property id=&quot;20148&quot; value=&quot;5&quot;/&gt;&lt;property id=&quot;20300&quot; value=&quot;Slide 10&quot;/&gt;&lt;property id=&quot;20307&quot; value=&quot;335&quot;/&gt;&lt;/object&gt;&lt;object type=&quot;3&quot; unique_id=&quot;10013&quot;&gt;&lt;property id=&quot;20148&quot; value=&quot;5&quot;/&gt;&lt;property id=&quot;20300&quot; value=&quot;Slide 12&quot;/&gt;&lt;property id=&quot;20307&quot; value=&quot;324&quot;/&gt;&lt;/object&gt;&lt;object type=&quot;3&quot; unique_id=&quot;10014&quot;&gt;&lt;property id=&quot;20148&quot; value=&quot;5&quot;/&gt;&lt;property id=&quot;20300&quot; value=&quot;Slide 15&quot;/&gt;&lt;property id=&quot;20307&quot; value=&quot;331&quot;/&gt;&lt;/object&gt;&lt;object type=&quot;3&quot; unique_id=&quot;10015&quot;&gt;&lt;property id=&quot;20148&quot; value=&quot;5&quot;/&gt;&lt;property id=&quot;20300&quot; value=&quot;Slide 16&quot;/&gt;&lt;property id=&quot;20307&quot; value=&quot;332&quot;/&gt;&lt;/object&gt;&lt;object type=&quot;3&quot; unique_id=&quot;10016&quot;&gt;&lt;property id=&quot;20148&quot; value=&quot;5&quot;/&gt;&lt;property id=&quot;20300&quot; value=&quot;Slide 17&quot;/&gt;&lt;property id=&quot;20307&quot; value=&quot;333&quot;/&gt;&lt;/object&gt;&lt;object type=&quot;3&quot; unique_id=&quot;10017&quot;&gt;&lt;property id=&quot;20148&quot; value=&quot;5&quot;/&gt;&lt;property id=&quot;20300&quot; value=&quot;Slide 18&quot;/&gt;&lt;property id=&quot;20307&quot; value=&quot;271&quot;/&gt;&lt;/object&gt;&lt;object type=&quot;3&quot; unique_id=&quot;10084&quot;&gt;&lt;property id=&quot;20148&quot; value=&quot;5&quot;/&gt;&lt;property id=&quot;20300&quot; value=&quot;Slide 14&quot;/&gt;&lt;property id=&quot;20307&quot; value=&quot;338&quot;/&gt;&lt;/object&gt;&lt;object type=&quot;3&quot; unique_id=&quot;10140&quot;&gt;&lt;property id=&quot;20148&quot; value=&quot;5&quot;/&gt;&lt;property id=&quot;20300&quot; value=&quot;Slide 13&quot;/&gt;&lt;property id=&quot;20307&quot; value=&quot;339&quot;/&gt;&lt;/object&gt;&lt;object type=&quot;3&quot; unique_id=&quot;10199&quot;&gt;&lt;property id=&quot;20148&quot; value=&quot;5&quot;/&gt;&lt;property id=&quot;20300&quot; value=&quot;Slide 11&quot;/&gt;&lt;property id=&quot;20307&quot; value=&quot;340&quot;/&gt;&lt;/object&gt;&lt;/object&gt;&lt;object type=&quot;8&quot; unique_id=&quot;10034&quot;&gt;&lt;/object&gt;&lt;/object&gt;&lt;/database&gt;"/>
  <p:tag name="ISPRING_RESOURCE_PATHS_HASH_PRESENTER" val="63c8ec4ee2df6fae7116ea5ad62acad98a6c625"/>
  <p:tag name="SECTOMILLISECCONVERTED" val="1"/>
</p:tagLst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4552</TotalTime>
  <Words>770</Words>
  <Application>Microsoft Office PowerPoint</Application>
  <PresentationFormat>Widescreen</PresentationFormat>
  <Paragraphs>101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微软雅黑</vt:lpstr>
      <vt:lpstr>宋体</vt:lpstr>
      <vt:lpstr>Arial</vt:lpstr>
      <vt:lpstr>Calibri</vt:lpstr>
      <vt:lpstr>Corbel</vt:lpstr>
      <vt:lpstr>Times New Roman</vt:lpstr>
      <vt:lpstr>UTM Edwardian</vt:lpstr>
      <vt:lpstr>Wingdings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cp:lastModifiedBy>TOPICA</cp:lastModifiedBy>
  <cp:revision>409</cp:revision>
  <cp:lastPrinted>2019-01-13T14:31:43Z</cp:lastPrinted>
  <dcterms:created xsi:type="dcterms:W3CDTF">2014-10-11T13:38:36Z</dcterms:created>
  <dcterms:modified xsi:type="dcterms:W3CDTF">2022-02-11T03:46:15Z</dcterms:modified>
</cp:coreProperties>
</file>