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5"/>
  </p:notesMasterIdLst>
  <p:sldIdLst>
    <p:sldId id="356" r:id="rId2"/>
    <p:sldId id="351" r:id="rId3"/>
    <p:sldId id="357" r:id="rId4"/>
    <p:sldId id="358" r:id="rId5"/>
    <p:sldId id="359" r:id="rId6"/>
    <p:sldId id="353" r:id="rId7"/>
    <p:sldId id="347" r:id="rId8"/>
    <p:sldId id="346" r:id="rId9"/>
    <p:sldId id="291" r:id="rId10"/>
    <p:sldId id="355" r:id="rId11"/>
    <p:sldId id="294" r:id="rId12"/>
    <p:sldId id="354" r:id="rId13"/>
    <p:sldId id="343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4DC"/>
    <a:srgbClr val="B03C25"/>
    <a:srgbClr val="DC4827"/>
    <a:srgbClr val="000099"/>
    <a:srgbClr val="33A3DC"/>
    <a:srgbClr val="003300"/>
    <a:srgbClr val="A3784A"/>
    <a:srgbClr val="2C9298"/>
    <a:srgbClr val="6FB3D5"/>
    <a:srgbClr val="B4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6" autoAdjust="0"/>
    <p:restoredTop sz="93066" autoAdjust="0"/>
  </p:normalViewPr>
  <p:slideViewPr>
    <p:cSldViewPr snapToGrid="0">
      <p:cViewPr varScale="1">
        <p:scale>
          <a:sx n="64" d="100"/>
          <a:sy n="64" d="100"/>
        </p:scale>
        <p:origin x="9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20/02/2022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8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175" y="5232165"/>
            <a:ext cx="2533650" cy="1555814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8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áo hiệu Bài tậ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20/02/2022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61000" y="1044000"/>
            <a:ext cx="7470001" cy="47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1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ài 1-Quyển 1-HĐ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618" y="2059012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20/02/2022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257" y="288963"/>
            <a:ext cx="1015668" cy="134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18051" y="375835"/>
            <a:ext cx="1726132" cy="1131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3192" y="4459663"/>
            <a:ext cx="4210415" cy="2398337"/>
          </a:xfrm>
          <a:prstGeom prst="rect">
            <a:avLst/>
          </a:prstGeom>
        </p:spPr>
      </p:pic>
      <p:pic>
        <p:nvPicPr>
          <p:cNvPr id="12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0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Căn</a:t>
            </a:r>
            <a:r>
              <a:rPr lang="en-US" baseline="0" dirty="0" smtClean="0"/>
              <a:t> bản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91507" y="149154"/>
            <a:ext cx="52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Chủ</a:t>
            </a:r>
            <a:r>
              <a:rPr lang="en-US" baseline="0" smtClean="0"/>
              <a:t> đề A. Hệ điều hành – bạn là ai và có chức năng gì?</a:t>
            </a:r>
            <a:endParaRPr lang="en-US" smtClean="0"/>
          </a:p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5769" y="5297317"/>
            <a:ext cx="2680462" cy="1526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3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9675" y="5758404"/>
            <a:ext cx="2152650" cy="1099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5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C.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V="1">
            <a:off x="4125685" y="5730611"/>
            <a:ext cx="3940630" cy="1057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êu Đề Chủ đề B-Quyển 1-Phần cứ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208" y="2100268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7258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20/02/2022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98" y="190035"/>
            <a:ext cx="951447" cy="1256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142" y="5540344"/>
            <a:ext cx="551881" cy="776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9694" y="5540344"/>
            <a:ext cx="1246901" cy="882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74981" y="5508020"/>
            <a:ext cx="808864" cy="808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00096" y="5411473"/>
            <a:ext cx="1168181" cy="9568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92358" y="278456"/>
            <a:ext cx="1575920" cy="1269698"/>
          </a:xfrm>
          <a:prstGeom prst="rect">
            <a:avLst/>
          </a:prstGeom>
        </p:spPr>
      </p:pic>
      <p:pic>
        <p:nvPicPr>
          <p:cNvPr id="16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6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hủ đề B-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6314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3000" y="5044171"/>
            <a:ext cx="2286000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3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93820" y="6311618"/>
            <a:ext cx="2823521" cy="476361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BD2B39-EB6D-4221-8FBC-AEF76462664C}" type="datetimeFigureOut">
              <a:rPr lang="en-US" smtClean="0"/>
              <a:pPr/>
              <a:t>20/02/2022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685" r:id="rId3"/>
    <p:sldLayoutId id="2147483686" r:id="rId4"/>
    <p:sldLayoutId id="2147483704" r:id="rId5"/>
    <p:sldLayoutId id="2147483705" r:id="rId6"/>
    <p:sldLayoutId id="2147483696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 2" panose="05020102010507070707" pitchFamily="18" charset="2"/>
        <a:buChar char=""/>
        <a:defRPr sz="3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2625" indent="-34131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6600" indent="-279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23938" indent="-3381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0968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177898"/>
            <a:ext cx="10515600" cy="13148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Bài</a:t>
            </a:r>
            <a:r>
              <a:rPr lang="en-US" sz="4000" dirty="0" smtClean="0"/>
              <a:t> 2.</a:t>
            </a:r>
            <a:br>
              <a:rPr lang="en-US" sz="4000" dirty="0" smtClean="0"/>
            </a:br>
            <a:r>
              <a:rPr lang="vi-VN" sz="4000" dirty="0"/>
              <a:t>Máy tính rất đa dạng</a:t>
            </a:r>
            <a:br>
              <a:rPr lang="vi-VN" sz="4000" dirty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501432"/>
            <a:ext cx="10515600" cy="2047566"/>
          </a:xfrm>
        </p:spPr>
        <p:txBody>
          <a:bodyPr numCol="2">
            <a:noAutofit/>
          </a:bodyPr>
          <a:lstStyle/>
          <a:p>
            <a:pPr marL="342900" indent="-342900" algn="l">
              <a:buClr>
                <a:schemeClr val="tx2"/>
              </a:buClr>
              <a:buFont typeface="Wingdings 2" panose="05020102010507070707" pitchFamily="18" charset="2"/>
              <a:buChar char=""/>
            </a:pPr>
            <a:r>
              <a:rPr lang="vi-VN" sz="2400" b="1" dirty="0" smtClean="0"/>
              <a:t>Máy tính để bàn. </a:t>
            </a:r>
            <a:endParaRPr lang="en-US" sz="2400" b="1" dirty="0" smtClean="0"/>
          </a:p>
          <a:p>
            <a:pPr marL="342900" indent="-342900" algn="l">
              <a:buClr>
                <a:schemeClr val="tx2"/>
              </a:buClr>
              <a:buFont typeface="Wingdings 2" panose="05020102010507070707" pitchFamily="18" charset="2"/>
              <a:buChar char=""/>
            </a:pPr>
            <a:r>
              <a:rPr lang="vi-VN" sz="2400" b="1" dirty="0" smtClean="0"/>
              <a:t>Máy tính xách tay. </a:t>
            </a:r>
            <a:endParaRPr lang="en-US" sz="2400" b="1" dirty="0" smtClean="0"/>
          </a:p>
          <a:p>
            <a:pPr marL="342900" indent="-342900" algn="l">
              <a:buClr>
                <a:schemeClr val="tx2"/>
              </a:buClr>
              <a:buFont typeface="Wingdings 2" panose="05020102010507070707" pitchFamily="18" charset="2"/>
              <a:buChar char=""/>
            </a:pPr>
            <a:r>
              <a:rPr lang="vi-VN" sz="2400" b="1" dirty="0" smtClean="0"/>
              <a:t>Máy tính bảng. </a:t>
            </a:r>
            <a:endParaRPr lang="en-US" sz="2400" b="1" dirty="0" smtClean="0"/>
          </a:p>
          <a:p>
            <a:pPr marL="342900" indent="-342900" algn="l">
              <a:buClr>
                <a:schemeClr val="tx2"/>
              </a:buClr>
              <a:buFont typeface="Wingdings 2" panose="05020102010507070707" pitchFamily="18" charset="2"/>
              <a:buChar char=""/>
            </a:pPr>
            <a:r>
              <a:rPr lang="vi-VN" sz="2400" b="1" dirty="0" smtClean="0"/>
              <a:t>Máy chủ. </a:t>
            </a:r>
            <a:endParaRPr lang="en-US" sz="2400" b="1" dirty="0" smtClean="0"/>
          </a:p>
          <a:p>
            <a:pPr marL="342900" indent="-342900" algn="l">
              <a:buClr>
                <a:schemeClr val="tx2"/>
              </a:buClr>
              <a:buFont typeface="Wingdings 2" panose="05020102010507070707" pitchFamily="18" charset="2"/>
              <a:buChar char=""/>
            </a:pPr>
            <a:r>
              <a:rPr lang="vi-VN" sz="2400" b="1" dirty="0" smtClean="0"/>
              <a:t>Thiết bị điện toán cầm tay. </a:t>
            </a:r>
            <a:endParaRPr lang="en-US" sz="2400" b="1" dirty="0" smtClean="0"/>
          </a:p>
          <a:p>
            <a:pPr marL="342900" indent="-342900" algn="l">
              <a:buClr>
                <a:schemeClr val="tx2"/>
              </a:buClr>
              <a:buFont typeface="Wingdings 2" panose="05020102010507070707" pitchFamily="18" charset="2"/>
              <a:buChar char=""/>
            </a:pPr>
            <a:r>
              <a:rPr lang="vi-VN" sz="2400" b="1" dirty="0" smtClean="0"/>
              <a:t>Thiết bị đa phương tiện. </a:t>
            </a:r>
            <a:endParaRPr lang="en-US" sz="2400" b="1" dirty="0" smtClean="0"/>
          </a:p>
          <a:p>
            <a:pPr marL="342900" indent="-342900" algn="l">
              <a:buClr>
                <a:schemeClr val="tx2"/>
              </a:buClr>
              <a:buFont typeface="Wingdings 2" panose="05020102010507070707" pitchFamily="18" charset="2"/>
              <a:buChar char=""/>
            </a:pPr>
            <a:r>
              <a:rPr lang="vi-VN" sz="2400" b="1" dirty="0" smtClean="0"/>
              <a:t>Thiết bị đọc sách điện tử.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4616" y="3965499"/>
            <a:ext cx="105441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2C2C2C"/>
              </a:buClr>
            </a:pPr>
            <a:r>
              <a:rPr lang="vi-VN" sz="2400" dirty="0">
                <a:solidFill>
                  <a:srgbClr val="099B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chủ đề này, bạn sẽ tìm hiểu sự đa dạng của các loại máy tính khác nhau: </a:t>
            </a:r>
          </a:p>
        </p:txBody>
      </p:sp>
    </p:spTree>
    <p:extLst>
      <p:ext uri="{BB962C8B-B14F-4D97-AF65-F5344CB8AC3E}">
        <p14:creationId xmlns:p14="http://schemas.microsoft.com/office/powerpoint/2010/main" val="3361012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55260" y="5523296"/>
            <a:ext cx="759591" cy="2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423057" y="2190474"/>
            <a:ext cx="2520543" cy="2454194"/>
            <a:chOff x="3423057" y="2190474"/>
            <a:chExt cx="2520543" cy="2454194"/>
          </a:xfrm>
        </p:grpSpPr>
        <p:sp>
          <p:nvSpPr>
            <p:cNvPr id="16" name="Rectangle 15"/>
            <p:cNvSpPr/>
            <p:nvPr/>
          </p:nvSpPr>
          <p:spPr>
            <a:xfrm>
              <a:off x="3423057" y="2190474"/>
              <a:ext cx="2283963" cy="230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85213" y="3286282"/>
              <a:ext cx="2452465" cy="264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6784" y="4632186"/>
            <a:ext cx="3929736" cy="22565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09099" y="3240286"/>
            <a:ext cx="3251459" cy="3003863"/>
            <a:chOff x="8717945" y="1664090"/>
            <a:chExt cx="2527300" cy="2527300"/>
          </a:xfrm>
        </p:grpSpPr>
        <p:sp>
          <p:nvSpPr>
            <p:cNvPr id="6" name="Oval 5"/>
            <p:cNvSpPr/>
            <p:nvPr/>
          </p:nvSpPr>
          <p:spPr>
            <a:xfrm>
              <a:off x="8717945" y="1664090"/>
              <a:ext cx="2527300" cy="2527300"/>
            </a:xfrm>
            <a:prstGeom prst="ellipse">
              <a:avLst/>
            </a:prstGeom>
            <a:solidFill>
              <a:srgbClr val="B03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713690" y="3746889"/>
              <a:ext cx="444500" cy="44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880634" y="2108590"/>
              <a:ext cx="2190675" cy="1570755"/>
            </a:xfrm>
            <a:prstGeom prst="roundRect">
              <a:avLst/>
            </a:prstGeom>
            <a:solidFill>
              <a:srgbClr val="B03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</a:pP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ROM-BIOS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trách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5453" y="419252"/>
            <a:ext cx="3251459" cy="2740753"/>
            <a:chOff x="8717944" y="1664090"/>
            <a:chExt cx="2527300" cy="2527300"/>
          </a:xfrm>
        </p:grpSpPr>
        <p:sp>
          <p:nvSpPr>
            <p:cNvPr id="10" name="Oval 9"/>
            <p:cNvSpPr/>
            <p:nvPr/>
          </p:nvSpPr>
          <p:spPr>
            <a:xfrm>
              <a:off x="8717944" y="1664090"/>
              <a:ext cx="2527300" cy="2527300"/>
            </a:xfrm>
            <a:prstGeom prst="ellipse">
              <a:avLst/>
            </a:prstGeom>
            <a:solidFill>
              <a:srgbClr val="F9A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871956" y="3694796"/>
              <a:ext cx="444500" cy="444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2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846621" y="2191572"/>
              <a:ext cx="2208782" cy="1487773"/>
            </a:xfrm>
            <a:prstGeom prst="roundRect">
              <a:avLst/>
            </a:prstGeom>
            <a:solidFill>
              <a:srgbClr val="F9A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Booting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76371"/>
              </p:ext>
            </p:extLst>
          </p:nvPr>
        </p:nvGraphicFramePr>
        <p:xfrm>
          <a:off x="4077324" y="853696"/>
          <a:ext cx="7808290" cy="379097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808290">
                  <a:extLst>
                    <a:ext uri="{9D8B030D-6E8A-4147-A177-3AD203B41FA5}">
                      <a16:colId xmlns:a16="http://schemas.microsoft.com/office/drawing/2014/main" val="1201539271"/>
                    </a:ext>
                  </a:extLst>
                </a:gridCol>
              </a:tblGrid>
              <a:tr h="2407225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BIOS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một máy tính khi bật nguồn. </a:t>
                      </a:r>
                      <a:endParaRPr lang="en-US" sz="2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vi-VN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 đầu tiên của BIOS là xác định và khởi tạo các thiết bị như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thẻ</a:t>
                      </a:r>
                      <a:r>
                        <a:rPr lang="vi-VN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hiển thị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4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vi-VN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bàn phím, chuột, đĩa cứng, ổ CD / DVD và các phần cứng. Nhiệm vụ tiếp theo của BIOS là tải hệ điều hành (OS)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phần mềm (trên đĩa cứng hoặc CD). </a:t>
                      </a:r>
                      <a:endParaRPr lang="en-US" sz="2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94687"/>
                  </a:ext>
                </a:extLst>
              </a:tr>
              <a:tr h="113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BIOS thường được lưu trữ trên bộ nhớ Flash hoặc </a:t>
                      </a:r>
                      <a:r>
                        <a:rPr lang="vi-VN" sz="2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trên bo mạch chủ. 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77823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8044" y="3995431"/>
            <a:ext cx="3089680" cy="2695981"/>
          </a:xfrm>
          <a:prstGeom prst="rect">
            <a:avLst/>
          </a:prstGeom>
        </p:spPr>
      </p:pic>
      <p:sp>
        <p:nvSpPr>
          <p:cNvPr id="1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118308" y="5960380"/>
            <a:ext cx="3566687" cy="823296"/>
          </a:xfrm>
          <a:solidFill>
            <a:srgbClr val="33A3D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bật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cụ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548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146232" y="3475134"/>
            <a:ext cx="245761" cy="655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947723" y="3143175"/>
            <a:ext cx="246695" cy="1157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662242" y="974809"/>
            <a:ext cx="2858700" cy="2148088"/>
            <a:chOff x="6662242" y="974809"/>
            <a:chExt cx="2858700" cy="2148088"/>
          </a:xfrm>
        </p:grpSpPr>
        <p:sp>
          <p:nvSpPr>
            <p:cNvPr id="8" name="Oval 7"/>
            <p:cNvSpPr/>
            <p:nvPr/>
          </p:nvSpPr>
          <p:spPr>
            <a:xfrm>
              <a:off x="6662242" y="974809"/>
              <a:ext cx="2858700" cy="2148088"/>
            </a:xfrm>
            <a:prstGeom prst="ellipse">
              <a:avLst/>
            </a:prstGeom>
            <a:solidFill>
              <a:srgbClr val="2E8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800"/>
            </a:p>
          </p:txBody>
        </p:sp>
        <p:sp>
          <p:nvSpPr>
            <p:cNvPr id="9" name="Oval 8"/>
            <p:cNvSpPr/>
            <p:nvPr/>
          </p:nvSpPr>
          <p:spPr>
            <a:xfrm>
              <a:off x="7782612" y="2662695"/>
              <a:ext cx="534379" cy="4459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2E8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800" dirty="0" smtClean="0">
                  <a:solidFill>
                    <a:srgbClr val="2E8171"/>
                  </a:solidFill>
                </a:rPr>
                <a:t>6</a:t>
              </a:r>
              <a:endParaRPr lang="en-US" sz="2800" dirty="0">
                <a:solidFill>
                  <a:srgbClr val="2E817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85766" y="1295473"/>
              <a:ext cx="2137501" cy="1361271"/>
            </a:xfrm>
            <a:prstGeom prst="roundRect">
              <a:avLst/>
            </a:prstGeom>
            <a:solidFill>
              <a:srgbClr val="2E8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94546" y="1014739"/>
            <a:ext cx="2737731" cy="2445247"/>
            <a:chOff x="3883471" y="1295473"/>
            <a:chExt cx="2737731" cy="2445247"/>
          </a:xfrm>
        </p:grpSpPr>
        <p:sp>
          <p:nvSpPr>
            <p:cNvPr id="12" name="Oval 11"/>
            <p:cNvSpPr/>
            <p:nvPr/>
          </p:nvSpPr>
          <p:spPr>
            <a:xfrm>
              <a:off x="3883471" y="1295473"/>
              <a:ext cx="2737731" cy="2184851"/>
            </a:xfrm>
            <a:prstGeom prst="ellipse">
              <a:avLst/>
            </a:prstGeom>
            <a:solidFill>
              <a:srgbClr val="F9A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8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174181" y="1761626"/>
              <a:ext cx="2275815" cy="1361271"/>
            </a:xfrm>
            <a:prstGeom prst="roundRect">
              <a:avLst/>
            </a:prstGeom>
            <a:solidFill>
              <a:srgbClr val="F9A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tải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RAM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chiếm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0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RAM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suốt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109982" y="3294815"/>
              <a:ext cx="534379" cy="4459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9A8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800" dirty="0" smtClean="0">
                  <a:solidFill>
                    <a:schemeClr val="accent1"/>
                  </a:solidFill>
                </a:rPr>
                <a:t>5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1749" y="4300428"/>
            <a:ext cx="2719693" cy="2114733"/>
            <a:chOff x="193106" y="4543864"/>
            <a:chExt cx="2719693" cy="2114733"/>
          </a:xfrm>
        </p:grpSpPr>
        <p:sp>
          <p:nvSpPr>
            <p:cNvPr id="21" name="Oval 20"/>
            <p:cNvSpPr/>
            <p:nvPr/>
          </p:nvSpPr>
          <p:spPr>
            <a:xfrm>
              <a:off x="193106" y="4543864"/>
              <a:ext cx="2719693" cy="2114733"/>
            </a:xfrm>
            <a:prstGeom prst="ellipse">
              <a:avLst/>
            </a:prstGeom>
            <a:solidFill>
              <a:srgbClr val="75C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800"/>
            </a:p>
          </p:txBody>
        </p:sp>
        <p:sp>
          <p:nvSpPr>
            <p:cNvPr id="22" name="Oval 21"/>
            <p:cNvSpPr/>
            <p:nvPr/>
          </p:nvSpPr>
          <p:spPr>
            <a:xfrm>
              <a:off x="2277070" y="5537474"/>
              <a:ext cx="534379" cy="4459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75CA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800" dirty="0" smtClean="0">
                  <a:solidFill>
                    <a:srgbClr val="5DCEBA"/>
                  </a:solidFill>
                </a:rPr>
                <a:t>3</a:t>
              </a:r>
              <a:endParaRPr lang="en-US" sz="2800" dirty="0">
                <a:solidFill>
                  <a:srgbClr val="5DCEBA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30855" y="4993362"/>
              <a:ext cx="1864056" cy="1254348"/>
            </a:xfrm>
            <a:prstGeom prst="roundRect">
              <a:avLst/>
            </a:prstGeom>
            <a:solidFill>
              <a:srgbClr val="75C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BIOS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tải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kiếm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20942" y="1376064"/>
            <a:ext cx="2488058" cy="2306875"/>
            <a:chOff x="9520942" y="1376064"/>
            <a:chExt cx="2488058" cy="2306875"/>
          </a:xfrm>
        </p:grpSpPr>
        <p:sp>
          <p:nvSpPr>
            <p:cNvPr id="25" name="Oval 24"/>
            <p:cNvSpPr/>
            <p:nvPr/>
          </p:nvSpPr>
          <p:spPr>
            <a:xfrm>
              <a:off x="9520942" y="1376064"/>
              <a:ext cx="2488058" cy="2076124"/>
            </a:xfrm>
            <a:prstGeom prst="ellipse">
              <a:avLst/>
            </a:prstGeom>
            <a:solidFill>
              <a:srgbClr val="B03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80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9715015" y="1737390"/>
              <a:ext cx="2099912" cy="1361271"/>
            </a:xfrm>
            <a:prstGeom prst="roundRect">
              <a:avLst/>
            </a:prstGeom>
            <a:solidFill>
              <a:srgbClr val="B03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phóng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RAM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0497781" y="3237034"/>
              <a:ext cx="534379" cy="4459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B03C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800" dirty="0" smtClean="0">
                  <a:solidFill>
                    <a:srgbClr val="B03C25"/>
                  </a:solidFill>
                </a:rPr>
                <a:t>7</a:t>
              </a:r>
              <a:endParaRPr lang="en-US" sz="2800" dirty="0">
                <a:solidFill>
                  <a:srgbClr val="B03C25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81335" y="2334092"/>
            <a:ext cx="2488058" cy="2269156"/>
            <a:chOff x="1874611" y="2692489"/>
            <a:chExt cx="2488058" cy="2269156"/>
          </a:xfrm>
        </p:grpSpPr>
        <p:sp>
          <p:nvSpPr>
            <p:cNvPr id="26" name="Oval 25"/>
            <p:cNvSpPr/>
            <p:nvPr/>
          </p:nvSpPr>
          <p:spPr>
            <a:xfrm>
              <a:off x="1874611" y="2692489"/>
              <a:ext cx="2488058" cy="2076124"/>
            </a:xfrm>
            <a:prstGeom prst="ellipse">
              <a:avLst/>
            </a:prstGeom>
            <a:solidFill>
              <a:srgbClr val="DC48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28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25276" y="3083671"/>
              <a:ext cx="2107865" cy="1298877"/>
            </a:xfrm>
            <a:prstGeom prst="roundRect">
              <a:avLst/>
            </a:prstGeom>
            <a:solidFill>
              <a:srgbClr val="DC48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tải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ổ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đĩa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đĩa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CD-ROM, DVD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ổ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đĩa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Flash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12018" y="4515740"/>
              <a:ext cx="534379" cy="4459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DC4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800" dirty="0">
                  <a:solidFill>
                    <a:srgbClr val="DC4827"/>
                  </a:solidFill>
                </a:rPr>
                <a:t>4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331422"/>
              </p:ext>
            </p:extLst>
          </p:nvPr>
        </p:nvGraphicFramePr>
        <p:xfrm>
          <a:off x="4318786" y="4053760"/>
          <a:ext cx="5025085" cy="2823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Bitmap Image" r:id="rId3" imgW="4152960" imgH="2333520" progId="Paint.Picture">
                  <p:embed/>
                </p:oleObj>
              </mc:Choice>
              <mc:Fallback>
                <p:oleObj name="Bitmap Image" r:id="rId3" imgW="4152960" imgH="2333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786" y="4053760"/>
                        <a:ext cx="5025085" cy="2823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8604353" y="3682939"/>
            <a:ext cx="2283964" cy="1388004"/>
            <a:chOff x="8604353" y="3682939"/>
            <a:chExt cx="2283964" cy="1388004"/>
          </a:xfrm>
        </p:grpSpPr>
        <p:sp>
          <p:nvSpPr>
            <p:cNvPr id="35" name="Rectangle 34"/>
            <p:cNvSpPr/>
            <p:nvPr/>
          </p:nvSpPr>
          <p:spPr>
            <a:xfrm>
              <a:off x="10641622" y="3682939"/>
              <a:ext cx="246695" cy="11572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604353" y="4840193"/>
              <a:ext cx="2283963" cy="230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2737094" y="5490410"/>
            <a:ext cx="2283963" cy="230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153121" y="4355481"/>
            <a:ext cx="1884545" cy="226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513502"/>
              </p:ext>
            </p:extLst>
          </p:nvPr>
        </p:nvGraphicFramePr>
        <p:xfrm>
          <a:off x="2329567" y="1520808"/>
          <a:ext cx="781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Bitmap Image" r:id="rId5" imgW="781200" imgH="685800" progId="Paint.Picture">
                  <p:embed/>
                </p:oleObj>
              </mc:Choice>
              <mc:Fallback>
                <p:oleObj name="Bitmap Image" r:id="rId5" imgW="781200" imgH="685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9567" y="1520808"/>
                        <a:ext cx="7810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400585"/>
              </p:ext>
            </p:extLst>
          </p:nvPr>
        </p:nvGraphicFramePr>
        <p:xfrm>
          <a:off x="1299674" y="1976108"/>
          <a:ext cx="876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Bitmap Image" r:id="rId7" imgW="876240" imgH="352440" progId="Paint.Picture">
                  <p:embed/>
                </p:oleObj>
              </mc:Choice>
              <mc:Fallback>
                <p:oleObj name="Bitmap Image" r:id="rId7" imgW="876240" imgH="352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9674" y="1976108"/>
                        <a:ext cx="8763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495749"/>
              </p:ext>
            </p:extLst>
          </p:nvPr>
        </p:nvGraphicFramePr>
        <p:xfrm>
          <a:off x="54210" y="2557314"/>
          <a:ext cx="16478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Bitmap Image" r:id="rId9" imgW="1647720" imgH="657360" progId="Paint.Picture">
                  <p:embed/>
                </p:oleObj>
              </mc:Choice>
              <mc:Fallback>
                <p:oleObj name="Bitmap Image" r:id="rId9" imgW="1647720" imgH="657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210" y="2557314"/>
                        <a:ext cx="164782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76291"/>
              </p:ext>
            </p:extLst>
          </p:nvPr>
        </p:nvGraphicFramePr>
        <p:xfrm>
          <a:off x="4217544" y="120683"/>
          <a:ext cx="18573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Bitmap Image" r:id="rId11" imgW="1857240" imgH="857160" progId="Paint.Picture">
                  <p:embed/>
                </p:oleObj>
              </mc:Choice>
              <mc:Fallback>
                <p:oleObj name="Bitmap Image" r:id="rId11" imgW="1857240" imgH="857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17544" y="120683"/>
                        <a:ext cx="18573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021057" y="5887676"/>
            <a:ext cx="3566687" cy="823296"/>
          </a:xfrm>
          <a:solidFill>
            <a:srgbClr val="33A3DC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bật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cụ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09927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4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Dặn</a:t>
            </a:r>
            <a:r>
              <a:rPr lang="en-US" b="1" dirty="0" smtClean="0"/>
              <a:t> </a:t>
            </a:r>
            <a:r>
              <a:rPr lang="en-US" b="1" dirty="0" err="1" smtClean="0"/>
              <a:t>dò</a:t>
            </a:r>
            <a:r>
              <a:rPr lang="en-US" b="1" dirty="0" smtClean="0"/>
              <a:t>:</a:t>
            </a:r>
          </a:p>
          <a:p>
            <a:pPr marL="514350" indent="-514350" algn="just">
              <a:buAutoNum type="arabicPeriod"/>
            </a:pP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endParaRPr lang="en-US" dirty="0" smtClean="0"/>
          </a:p>
          <a:p>
            <a:pPr marL="514350" indent="-514350" algn="just">
              <a:buAutoNum type="arabicPeriod"/>
            </a:pP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33A3DC"/>
          </a:solidFill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prstTxWarp prst="textWave1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</a:rPr>
              <a:t>Hẹn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gặp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lại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các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em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ở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bài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học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sau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!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67542" y="1477902"/>
            <a:ext cx="9144000" cy="695671"/>
          </a:xfrm>
        </p:spPr>
        <p:txBody>
          <a:bodyPr/>
          <a:lstStyle/>
          <a:p>
            <a:r>
              <a:rPr lang="en-US" b="1" dirty="0" smtClean="0"/>
              <a:t>Tin 3 – </a:t>
            </a:r>
            <a:r>
              <a:rPr lang="en-US" b="1" dirty="0" err="1" smtClean="0"/>
              <a:t>Tuần</a:t>
            </a:r>
            <a:r>
              <a:rPr lang="en-US" b="1" dirty="0" smtClean="0"/>
              <a:t> 23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77371" y="2059012"/>
            <a:ext cx="11524343" cy="18316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Tìm</a:t>
            </a:r>
            <a:r>
              <a:rPr lang="en-US" sz="5400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hiểu</a:t>
            </a:r>
            <a:r>
              <a:rPr lang="en-U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các</a:t>
            </a:r>
            <a:r>
              <a:rPr lang="en-U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loại</a:t>
            </a:r>
            <a:r>
              <a:rPr lang="en-U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máy</a:t>
            </a:r>
            <a:r>
              <a:rPr lang="en-U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tính</a:t>
            </a:r>
            <a:r>
              <a:rPr lang="en-U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và</a:t>
            </a:r>
            <a:endParaRPr lang="en-US" sz="5400" b="1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spc="5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cách</a:t>
            </a:r>
            <a:r>
              <a:rPr lang="en-US" sz="5400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các</a:t>
            </a:r>
            <a:r>
              <a:rPr lang="en-U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phần</a:t>
            </a:r>
            <a:r>
              <a:rPr lang="en-U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cứng</a:t>
            </a:r>
            <a:r>
              <a:rPr lang="en-U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làm</a:t>
            </a:r>
            <a:r>
              <a:rPr lang="en-U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việc</a:t>
            </a:r>
            <a:r>
              <a:rPr lang="en-U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cùng</a:t>
            </a:r>
            <a:r>
              <a:rPr lang="en-U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spc="5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nhau</a:t>
            </a:r>
            <a:endParaRPr lang="en-US" sz="5400" b="1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567542" y="4471775"/>
            <a:ext cx="9144000" cy="69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30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SGK </a:t>
            </a:r>
            <a:r>
              <a:rPr lang="en-US" b="1" dirty="0" err="1" smtClean="0"/>
              <a:t>trang</a:t>
            </a:r>
            <a:r>
              <a:rPr lang="en-US" b="1" dirty="0" smtClean="0"/>
              <a:t> 34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0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65398" y="197404"/>
            <a:ext cx="9784733" cy="528490"/>
          </a:xfrm>
        </p:spPr>
        <p:txBody>
          <a:bodyPr>
            <a:noAutofit/>
          </a:bodyPr>
          <a:lstStyle/>
          <a:p>
            <a:pPr marL="0" indent="0" algn="ctr"/>
            <a:r>
              <a:rPr lang="en-US" sz="3200" b="1" dirty="0" err="1">
                <a:solidFill>
                  <a:srgbClr val="30A4DC"/>
                </a:solidFill>
              </a:rPr>
              <a:t>Tìm</a:t>
            </a:r>
            <a:r>
              <a:rPr lang="en-US" sz="3200" b="1" dirty="0">
                <a:solidFill>
                  <a:srgbClr val="30A4DC"/>
                </a:solidFill>
              </a:rPr>
              <a:t> </a:t>
            </a:r>
            <a:r>
              <a:rPr lang="en-US" sz="3200" b="1" dirty="0" err="1">
                <a:solidFill>
                  <a:srgbClr val="30A4DC"/>
                </a:solidFill>
              </a:rPr>
              <a:t>hiểu</a:t>
            </a:r>
            <a:r>
              <a:rPr lang="en-US" sz="3200" b="1" dirty="0">
                <a:solidFill>
                  <a:srgbClr val="30A4DC"/>
                </a:solidFill>
              </a:rPr>
              <a:t> </a:t>
            </a:r>
            <a:r>
              <a:rPr lang="en-US" sz="3200" b="1" dirty="0" err="1">
                <a:solidFill>
                  <a:srgbClr val="30A4DC"/>
                </a:solidFill>
              </a:rPr>
              <a:t>các</a:t>
            </a:r>
            <a:r>
              <a:rPr lang="en-US" sz="3200" b="1" dirty="0">
                <a:solidFill>
                  <a:srgbClr val="30A4DC"/>
                </a:solidFill>
              </a:rPr>
              <a:t> </a:t>
            </a:r>
            <a:r>
              <a:rPr lang="en-US" sz="3200" b="1" dirty="0" err="1">
                <a:solidFill>
                  <a:srgbClr val="30A4DC"/>
                </a:solidFill>
              </a:rPr>
              <a:t>loại</a:t>
            </a:r>
            <a:r>
              <a:rPr lang="en-US" sz="3200" b="1" dirty="0">
                <a:solidFill>
                  <a:srgbClr val="30A4DC"/>
                </a:solidFill>
              </a:rPr>
              <a:t> </a:t>
            </a:r>
            <a:r>
              <a:rPr lang="en-US" sz="3200" b="1" dirty="0" err="1">
                <a:solidFill>
                  <a:srgbClr val="30A4DC"/>
                </a:solidFill>
              </a:rPr>
              <a:t>máy</a:t>
            </a:r>
            <a:r>
              <a:rPr lang="en-US" sz="3200" b="1" dirty="0">
                <a:solidFill>
                  <a:srgbClr val="30A4DC"/>
                </a:solidFill>
              </a:rPr>
              <a:t> </a:t>
            </a:r>
            <a:r>
              <a:rPr lang="en-US" sz="3200" b="1" dirty="0" err="1" smtClean="0">
                <a:solidFill>
                  <a:srgbClr val="30A4DC"/>
                </a:solidFill>
              </a:rPr>
              <a:t>tính</a:t>
            </a:r>
            <a:endParaRPr lang="en-US" sz="3200" b="1" dirty="0">
              <a:solidFill>
                <a:srgbClr val="30A4DC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6" y="725894"/>
            <a:ext cx="8958719" cy="337019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817" y="3179401"/>
            <a:ext cx="9164541" cy="32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216254"/>
            <a:ext cx="9878191" cy="333304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80" y="3342342"/>
            <a:ext cx="10182798" cy="35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20686" y="1919210"/>
            <a:ext cx="7704873" cy="2638276"/>
            <a:chOff x="3060963" y="2252378"/>
            <a:chExt cx="5859834" cy="210312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963" y="2252378"/>
              <a:ext cx="5859834" cy="2103120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7308292" y="2846738"/>
              <a:ext cx="1310640" cy="914400"/>
            </a:xfrm>
            <a:prstGeom prst="roundRect">
              <a:avLst/>
            </a:prstGeom>
            <a:solidFill>
              <a:srgbClr val="54C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tải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bản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ấn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13640" y="3149216"/>
              <a:ext cx="1411687" cy="388070"/>
            </a:xfrm>
            <a:prstGeom prst="rect">
              <a:avLst/>
            </a:prstGeom>
            <a:solidFill>
              <a:srgbClr val="24B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endPara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33822" y="76680"/>
            <a:ext cx="7973136" cy="2638276"/>
            <a:chOff x="1275744" y="795485"/>
            <a:chExt cx="6063858" cy="210312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744" y="795485"/>
              <a:ext cx="6063858" cy="210312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507573" y="1656731"/>
              <a:ext cx="1488388" cy="388070"/>
            </a:xfrm>
            <a:prstGeom prst="rect">
              <a:avLst/>
            </a:prstGeom>
            <a:solidFill>
              <a:srgbClr val="24B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endPara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57570" y="1364461"/>
              <a:ext cx="1310640" cy="914400"/>
            </a:xfrm>
            <a:prstGeom prst="roundRect">
              <a:avLst/>
            </a:prstGeom>
            <a:solidFill>
              <a:srgbClr val="54C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xách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khích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47326" y="4141187"/>
            <a:ext cx="8183976" cy="2638276"/>
            <a:chOff x="4836267" y="3827008"/>
            <a:chExt cx="6224210" cy="210312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67" y="3827008"/>
              <a:ext cx="6224210" cy="21031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163512" y="4699773"/>
              <a:ext cx="1600200" cy="388070"/>
            </a:xfrm>
            <a:prstGeom prst="rect">
              <a:avLst/>
            </a:prstGeom>
            <a:solidFill>
              <a:srgbClr val="24BD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endPara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349040" y="4436608"/>
              <a:ext cx="1310640" cy="914400"/>
            </a:xfrm>
            <a:prstGeom prst="roundRect">
              <a:avLst/>
            </a:prstGeom>
            <a:solidFill>
              <a:srgbClr val="54C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phim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16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1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6418" y="1273132"/>
            <a:ext cx="8876714" cy="54247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928"/>
            <a:ext cx="12191999" cy="892552"/>
          </a:xfrm>
          <a:prstGeom prst="rect">
            <a:avLst/>
          </a:prstGeom>
          <a:solidFill>
            <a:srgbClr val="33A3DC"/>
          </a:solidFill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chỗ trống. 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và gắn nhãn các hình ảnh sau, sử dụng danh sách dưới đây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11726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các nhãn: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698" y="3043339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 cứng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644" y="1363328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 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chủ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233" y="1778420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698" y="3603000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0644" y="4238861"/>
            <a:ext cx="1739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192" y="2620869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flash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0594" y="4851569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024" y="2186393"/>
            <a:ext cx="2011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vi-V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 </a:t>
            </a:r>
            <a:r>
              <a:rPr lang="vi-V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111 L 0.47409 0.1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9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75521 0.1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7474 0.31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7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57174 0.524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81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25195 -0.08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7388 0.135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4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25898 0.06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41432 0.196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6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763681"/>
            <a:ext cx="10515600" cy="4572000"/>
          </a:xfrm>
        </p:spPr>
        <p:txBody>
          <a:bodyPr/>
          <a:lstStyle/>
          <a:p>
            <a:r>
              <a:rPr lang="vi-VN" b="1" dirty="0"/>
              <a:t>Màn hình bình thường của BIOS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285875"/>
            <a:ext cx="92583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62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95" y="1533379"/>
            <a:ext cx="9772650" cy="46958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vi-VN" b="1" dirty="0"/>
              <a:t>Ảnh chụp màn hình lỗi của BIOS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397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53614" y="1499016"/>
            <a:ext cx="10933783" cy="1941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</a:rPr>
              <a:t>Tìm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hiểu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phần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cứng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việc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nhau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58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51&quot;/&gt;&lt;/object&gt;&lt;object type=&quot;3&quot; unique_id=&quot;10005&quot;&gt;&lt;property id=&quot;20148&quot; value=&quot;5&quot;/&gt;&lt;property id=&quot;20300&quot; value=&quot;Slide 2&quot;/&gt;&lt;property id=&quot;20307&quot; value=&quot;353&quot;/&gt;&lt;/object&gt;&lt;object type=&quot;3&quot; unique_id=&quot;10006&quot;&gt;&lt;property id=&quot;20148&quot; value=&quot;5&quot;/&gt;&lt;property id=&quot;20300&quot; value=&quot;Slide 3&quot;/&gt;&lt;property id=&quot;20307&quot; value=&quot;352&quot;/&gt;&lt;/object&gt;&lt;object type=&quot;3&quot; unique_id=&quot;10007&quot;&gt;&lt;property id=&quot;20148&quot; value=&quot;5&quot;/&gt;&lt;property id=&quot;20300&quot; value=&quot;Slide 4&quot;/&gt;&lt;property id=&quot;20307&quot; value=&quot;344&quot;/&gt;&lt;/object&gt;&lt;object type=&quot;3&quot; unique_id=&quot;10008&quot;&gt;&lt;property id=&quot;20148&quot; value=&quot;5&quot;/&gt;&lt;property id=&quot;20300&quot; value=&quot;Slide 5&quot;/&gt;&lt;property id=&quot;20307&quot; value=&quot;349&quot;/&gt;&lt;/object&gt;&lt;object type=&quot;3&quot; unique_id=&quot;10009&quot;&gt;&lt;property id=&quot;20148&quot; value=&quot;5&quot;/&gt;&lt;property id=&quot;20300&quot; value=&quot;Slide 6&quot;/&gt;&lt;property id=&quot;20307&quot; value=&quot;345&quot;/&gt;&lt;/object&gt;&lt;object type=&quot;3&quot; unique_id=&quot;10010&quot;&gt;&lt;property id=&quot;20148&quot; value=&quot;5&quot;/&gt;&lt;property id=&quot;20300&quot; value=&quot;Slide 7&quot;/&gt;&lt;property id=&quot;20307&quot; value=&quot;347&quot;/&gt;&lt;/object&gt;&lt;object type=&quot;3&quot; unique_id=&quot;10011&quot;&gt;&lt;property id=&quot;20148&quot; value=&quot;5&quot;/&gt;&lt;property id=&quot;20300&quot; value=&quot;Slide 8&quot;/&gt;&lt;property id=&quot;20307&quot; value=&quot;346&quot;/&gt;&lt;/object&gt;&lt;object type=&quot;3&quot; unique_id=&quot;10012&quot;&gt;&lt;property id=&quot;20148&quot; value=&quot;5&quot;/&gt;&lt;property id=&quot;20300&quot; value=&quot;Slide 9&quot;/&gt;&lt;property id=&quot;20307&quot; value=&quot;291&quot;/&gt;&lt;/object&gt;&lt;object type=&quot;3&quot; unique_id=&quot;10013&quot;&gt;&lt;property id=&quot;20148&quot; value=&quot;5&quot;/&gt;&lt;property id=&quot;20300&quot; value=&quot;Slide 10&quot;/&gt;&lt;property id=&quot;20307&quot; value=&quot;350&quot;/&gt;&lt;/object&gt;&lt;object type=&quot;3&quot; unique_id=&quot;10014&quot;&gt;&lt;property id=&quot;20148&quot; value=&quot;5&quot;/&gt;&lt;property id=&quot;20300&quot; value=&quot;Slide 11&quot;/&gt;&lt;property id=&quot;20307&quot; value=&quot;294&quot;/&gt;&lt;/object&gt;&lt;object type=&quot;3&quot; unique_id=&quot;10015&quot;&gt;&lt;property id=&quot;20148&quot; value=&quot;5&quot;/&gt;&lt;property id=&quot;20300&quot; value=&quot;Slide 12&quot;/&gt;&lt;property id=&quot;20307&quot; value=&quot;354&quot;/&gt;&lt;/object&gt;&lt;object type=&quot;3&quot; unique_id=&quot;10016&quot;&gt;&lt;property id=&quot;20148&quot; value=&quot;5&quot;/&gt;&lt;property id=&quot;20300&quot; value=&quot;Slide 13&quot;/&gt;&lt;property id=&quot;20307&quot; value=&quot;34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Font chuẩn">
      <a:majorFont>
        <a:latin typeface="UTM Duepuntozero"/>
        <a:ea typeface=""/>
        <a:cs typeface=""/>
      </a:majorFont>
      <a:minorFont>
        <a:latin typeface="UTM Duepuntozero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492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UTM Duepuntozero</vt:lpstr>
      <vt:lpstr>Wingdings</vt:lpstr>
      <vt:lpstr>Wingdings 2</vt:lpstr>
      <vt:lpstr>Banded</vt:lpstr>
      <vt:lpstr>Bitmap Image</vt:lpstr>
      <vt:lpstr> Bài 2. Máy tính rất đa dạng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2022-02-20T12:16:20Z</dcterms:created>
  <dcterms:modified xsi:type="dcterms:W3CDTF">2022-02-20T12:16:25Z</dcterms:modified>
</cp:coreProperties>
</file>