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2" r:id="rId1"/>
  </p:sldMasterIdLst>
  <p:notesMasterIdLst>
    <p:notesMasterId r:id="rId23"/>
  </p:notesMasterIdLst>
  <p:handoutMasterIdLst>
    <p:handoutMasterId r:id="rId24"/>
  </p:handoutMasterIdLst>
  <p:sldIdLst>
    <p:sldId id="279" r:id="rId2"/>
    <p:sldId id="256" r:id="rId3"/>
    <p:sldId id="282" r:id="rId4"/>
    <p:sldId id="257" r:id="rId5"/>
    <p:sldId id="260" r:id="rId6"/>
    <p:sldId id="261" r:id="rId7"/>
    <p:sldId id="259" r:id="rId8"/>
    <p:sldId id="263" r:id="rId9"/>
    <p:sldId id="278" r:id="rId10"/>
    <p:sldId id="269" r:id="rId11"/>
    <p:sldId id="270" r:id="rId12"/>
    <p:sldId id="271" r:id="rId13"/>
    <p:sldId id="272" r:id="rId14"/>
    <p:sldId id="276" r:id="rId15"/>
    <p:sldId id="274" r:id="rId16"/>
    <p:sldId id="273" r:id="rId17"/>
    <p:sldId id="275" r:id="rId18"/>
    <p:sldId id="277" r:id="rId19"/>
    <p:sldId id="281" r:id="rId20"/>
    <p:sldId id="280"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5C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66" d="100"/>
          <a:sy n="66" d="100"/>
        </p:scale>
        <p:origin x="216" y="78"/>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5A097-AED7-4C5B-B8EB-E5B48013A47E}" type="datetimeFigureOut">
              <a:rPr lang="en-US" smtClean="0"/>
              <a:t>04/02/2022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FD99E8-3041-47B2-B8AF-674314FBACF8}" type="slidenum">
              <a:rPr lang="en-US" smtClean="0"/>
              <a:t>‹#›</a:t>
            </a:fld>
            <a:endParaRPr lang="en-US"/>
          </a:p>
        </p:txBody>
      </p:sp>
    </p:spTree>
    <p:extLst>
      <p:ext uri="{BB962C8B-B14F-4D97-AF65-F5344CB8AC3E}">
        <p14:creationId xmlns:p14="http://schemas.microsoft.com/office/powerpoint/2010/main" val="116941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E85E2-6EC9-4968-9702-24A387468219}" type="datetimeFigureOut">
              <a:rPr lang="en-US" smtClean="0"/>
              <a:t>04/02/2022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C2B2-4CAA-42A7-961F-6FC383A033A4}" type="slidenum">
              <a:rPr lang="en-US" smtClean="0"/>
              <a:t>‹#›</a:t>
            </a:fld>
            <a:endParaRPr lang="en-US"/>
          </a:p>
        </p:txBody>
      </p:sp>
    </p:spTree>
    <p:extLst>
      <p:ext uri="{BB962C8B-B14F-4D97-AF65-F5344CB8AC3E}">
        <p14:creationId xmlns:p14="http://schemas.microsoft.com/office/powerpoint/2010/main" val="385247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1</a:t>
            </a:fld>
            <a:endParaRPr lang="en-US"/>
          </a:p>
        </p:txBody>
      </p:sp>
    </p:spTree>
    <p:extLst>
      <p:ext uri="{BB962C8B-B14F-4D97-AF65-F5344CB8AC3E}">
        <p14:creationId xmlns:p14="http://schemas.microsoft.com/office/powerpoint/2010/main" val="311378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4</a:t>
            </a:fld>
            <a:endParaRPr lang="en-US"/>
          </a:p>
        </p:txBody>
      </p:sp>
    </p:spTree>
    <p:extLst>
      <p:ext uri="{BB962C8B-B14F-4D97-AF65-F5344CB8AC3E}">
        <p14:creationId xmlns:p14="http://schemas.microsoft.com/office/powerpoint/2010/main" val="300688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005C3"/>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2005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2005C3"/>
                </a:solidFill>
              </a:defRPr>
            </a:lvl1pPr>
          </a:lstStyle>
          <a:p>
            <a:fld id="{646BA0B8-653E-4C64-B81D-FB3978AF3099}" type="datetimeFigureOut">
              <a:rPr lang="en-US" smtClean="0"/>
              <a:pPr/>
              <a:t>04/02/2022</a:t>
            </a:fld>
            <a:endParaRPr lang="en-US"/>
          </a:p>
        </p:txBody>
      </p:sp>
      <p:sp>
        <p:nvSpPr>
          <p:cNvPr id="5" name="Footer Placeholder 4"/>
          <p:cNvSpPr>
            <a:spLocks noGrp="1"/>
          </p:cNvSpPr>
          <p:nvPr>
            <p:ph type="ftr" sz="quarter" idx="11"/>
          </p:nvPr>
        </p:nvSpPr>
        <p:spPr/>
        <p:txBody>
          <a:bodyPr/>
          <a:lstStyle>
            <a:lvl1pPr>
              <a:defRPr>
                <a:solidFill>
                  <a:srgbClr val="2005C3"/>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05C3"/>
                </a:solidFill>
              </a:defRPr>
            </a:lvl1pPr>
          </a:lstStyle>
          <a:p>
            <a:fld id="{A98F43A6-B8C3-422F-8071-6B2A51337F1E}" type="slidenum">
              <a:rPr lang="en-US" smtClean="0"/>
              <a:pPr/>
              <a:t>‹#›</a:t>
            </a:fld>
            <a:endParaRPr lang="en-US"/>
          </a:p>
        </p:txBody>
      </p:sp>
    </p:spTree>
    <p:extLst>
      <p:ext uri="{BB962C8B-B14F-4D97-AF65-F5344CB8AC3E}">
        <p14:creationId xmlns:p14="http://schemas.microsoft.com/office/powerpoint/2010/main" val="74869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95942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349421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Chủ đề B--Bài 1-Nội dun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457200" indent="-457200" algn="ctr">
              <a:buClrTx/>
              <a:buFont typeface="Arial" panose="020B0604020202020204" pitchFamily="34" charset="0"/>
              <a:buChar char="•"/>
              <a:defRPr sz="3200">
                <a:solidFill>
                  <a:srgbClr val="2005C3"/>
                </a:solidFill>
                <a:latin typeface="+mj-lt"/>
                <a:cs typeface="Times New Roman" panose="02020603050405020304" pitchFamily="18" charset="0"/>
              </a:defRPr>
            </a:lvl1pPr>
            <a:lvl2pPr marL="341313" indent="-341313" algn="l">
              <a:buClrTx/>
              <a:buFont typeface="Arial" panose="020B0604020202020204" pitchFamily="34" charset="0"/>
              <a:buChar char="•"/>
              <a:defRPr sz="3000">
                <a:solidFill>
                  <a:srgbClr val="2005C3"/>
                </a:solidFill>
                <a:latin typeface="+mj-lt"/>
                <a:cs typeface="Times New Roman" panose="02020603050405020304" pitchFamily="18" charset="0"/>
              </a:defRPr>
            </a:lvl2pPr>
            <a:lvl3pPr marL="627063" indent="-285750" algn="l">
              <a:buClrTx/>
              <a:buFont typeface="Arial" panose="020B0604020202020204" pitchFamily="34" charset="0"/>
              <a:buChar char="•"/>
              <a:defRPr sz="2800">
                <a:solidFill>
                  <a:srgbClr val="2005C3"/>
                </a:solidFill>
                <a:latin typeface="+mj-lt"/>
                <a:cs typeface="Times New Roman" panose="02020603050405020304" pitchFamily="18" charset="0"/>
              </a:defRPr>
            </a:lvl3pPr>
            <a:lvl4pPr marL="914400" indent="-287338" algn="l">
              <a:buClrTx/>
              <a:buFont typeface="Arial" panose="020B0604020202020204" pitchFamily="34" charset="0"/>
              <a:buChar char="•"/>
              <a:defRPr sz="2600">
                <a:solidFill>
                  <a:srgbClr val="2005C3"/>
                </a:solidFill>
                <a:latin typeface="+mj-lt"/>
                <a:cs typeface="Times New Roman" panose="02020603050405020304" pitchFamily="18" charset="0"/>
              </a:defRPr>
            </a:lvl4pPr>
            <a:lvl5pPr marL="1309688" indent="-395288" algn="l">
              <a:buClrTx/>
              <a:buFont typeface="Arial" panose="020B0604020202020204" pitchFamily="34" charset="0"/>
              <a:buChar char="•"/>
              <a:defRPr sz="2400">
                <a:solidFill>
                  <a:srgbClr val="2005C3"/>
                </a:solidFill>
                <a:latin typeface="+mj-lt"/>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0" y="5945148"/>
            <a:ext cx="667914" cy="882150"/>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1136572" y="6092266"/>
            <a:ext cx="967473" cy="779482"/>
          </a:xfrm>
          <a:prstGeom prst="rect">
            <a:avLst/>
          </a:prstGeom>
        </p:spPr>
      </p:pic>
      <p:pic>
        <p:nvPicPr>
          <p:cNvPr id="13" name="Picture 12"/>
          <p:cNvPicPr>
            <a:picLocks noChangeAspect="1"/>
          </p:cNvPicPr>
          <p:nvPr userDrawn="1"/>
        </p:nvPicPr>
        <p:blipFill>
          <a:blip r:embed="rId4"/>
          <a:stretch>
            <a:fillRect/>
          </a:stretch>
        </p:blipFill>
        <p:spPr>
          <a:xfrm>
            <a:off x="5345816" y="5866095"/>
            <a:ext cx="1229436" cy="945720"/>
          </a:xfrm>
          <a:prstGeom prst="rect">
            <a:avLst/>
          </a:prstGeom>
        </p:spPr>
      </p:pic>
      <p:sp>
        <p:nvSpPr>
          <p:cNvPr id="14" name="TextBox 13"/>
          <p:cNvSpPr txBox="1"/>
          <p:nvPr userDrawn="1"/>
        </p:nvSpPr>
        <p:spPr>
          <a:xfrm>
            <a:off x="0" y="136400"/>
            <a:ext cx="4713668" cy="461665"/>
          </a:xfrm>
          <a:prstGeom prst="rect">
            <a:avLst/>
          </a:prstGeom>
          <a:noFill/>
        </p:spPr>
        <p:txBody>
          <a:bodyPr wrap="square" rtlCol="0">
            <a:spAutoFit/>
          </a:bodyPr>
          <a:lstStyle/>
          <a:p>
            <a:r>
              <a:rPr lang="en-US" sz="2400" dirty="0" err="1" smtClean="0">
                <a:latin typeface="+mj-lt"/>
                <a:cs typeface="Times New Roman" panose="02020603050405020304" pitchFamily="18" charset="0"/>
              </a:rPr>
              <a:t>Chủ</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đề</a:t>
            </a:r>
            <a:r>
              <a:rPr lang="en-US" sz="2400" baseline="0" dirty="0" smtClean="0">
                <a:latin typeface="+mj-lt"/>
                <a:cs typeface="Times New Roman" panose="02020603050405020304" pitchFamily="18" charset="0"/>
              </a:rPr>
              <a:t> B. </a:t>
            </a:r>
            <a:r>
              <a:rPr lang="en-US" sz="2400" baseline="0" dirty="0" err="1" smtClean="0">
                <a:latin typeface="+mj-lt"/>
                <a:cs typeface="Times New Roman" panose="02020603050405020304" pitchFamily="18" charset="0"/>
              </a:rPr>
              <a:t>Phần</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cứng</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máy</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tính</a:t>
            </a:r>
            <a:endParaRPr lang="en-US" sz="2400" dirty="0">
              <a:latin typeface="+mj-lt"/>
              <a:cs typeface="Times New Roman" panose="02020603050405020304" pitchFamily="18" charset="0"/>
            </a:endParaRPr>
          </a:p>
        </p:txBody>
      </p:sp>
      <p:sp>
        <p:nvSpPr>
          <p:cNvPr id="15" name="TextBox 14"/>
          <p:cNvSpPr txBox="1"/>
          <p:nvPr userDrawn="1"/>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mj-lt"/>
                <a:cs typeface="Times New Roman" panose="02020603050405020304" pitchFamily="18" charset="0"/>
              </a:rPr>
              <a:t>Bài</a:t>
            </a:r>
            <a:r>
              <a:rPr lang="en-US" sz="2400" dirty="0" smtClean="0">
                <a:latin typeface="+mj-lt"/>
                <a:cs typeface="Times New Roman" panose="02020603050405020304" pitchFamily="18" charset="0"/>
              </a:rPr>
              <a:t> 1. </a:t>
            </a:r>
            <a:r>
              <a:rPr lang="en-US" sz="2400" dirty="0" err="1" smtClean="0">
                <a:latin typeface="+mj-lt"/>
                <a:cs typeface="Times New Roman" panose="02020603050405020304" pitchFamily="18" charset="0"/>
              </a:rPr>
              <a:t>Chào</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bạn</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tớ</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là</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máy</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tính</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3087160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348491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6BA0B8-653E-4C64-B81D-FB3978AF3099}"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40132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BA0B8-653E-4C64-B81D-FB3978AF3099}" type="datetimeFigureOut">
              <a:rPr lang="en-US" smtClean="0"/>
              <a:t>04/02/2022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01601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BA0B8-653E-4C64-B81D-FB3978AF3099}" type="datetimeFigureOut">
              <a:rPr lang="en-US" smtClean="0"/>
              <a:t>04/02/2022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75923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BA0B8-653E-4C64-B81D-FB3978AF3099}" type="datetimeFigureOut">
              <a:rPr lang="en-US" smtClean="0"/>
              <a:t>04/02/2022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35899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BA0B8-653E-4C64-B81D-FB3978AF3099}" type="datetimeFigureOut">
              <a:rPr lang="en-US" smtClean="0"/>
              <a:t>04/02/2022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71896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6BA0B8-653E-4C64-B81D-FB3978AF3099}" type="datetimeFigureOut">
              <a:rPr lang="en-US" smtClean="0"/>
              <a:t>04/02/2022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96029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6BA0B8-653E-4C64-B81D-FB3978AF3099}" type="datetimeFigureOut">
              <a:rPr lang="en-US" smtClean="0"/>
              <a:t>04/02/2022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31061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005C3"/>
                </a:solidFill>
              </a:defRPr>
            </a:lvl1pPr>
          </a:lstStyle>
          <a:p>
            <a:fld id="{646BA0B8-653E-4C64-B81D-FB3978AF3099}" type="datetimeFigureOut">
              <a:rPr lang="en-US" smtClean="0"/>
              <a:pPr/>
              <a:t>04/02/2022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005C3"/>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005C3"/>
                </a:solidFill>
              </a:defRPr>
            </a:lvl1pPr>
          </a:lstStyle>
          <a:p>
            <a:fld id="{A98F43A6-B8C3-422F-8071-6B2A51337F1E}" type="slidenum">
              <a:rPr lang="en-US" smtClean="0"/>
              <a:pPr/>
              <a:t>‹#›</a:t>
            </a:fld>
            <a:endParaRPr lang="en-US"/>
          </a:p>
        </p:txBody>
      </p:sp>
    </p:spTree>
    <p:extLst>
      <p:ext uri="{BB962C8B-B14F-4D97-AF65-F5344CB8AC3E}">
        <p14:creationId xmlns:p14="http://schemas.microsoft.com/office/powerpoint/2010/main" val="6266218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400" rtl="0" eaLnBrk="1" latinLnBrk="0" hangingPunct="1">
        <a:lnSpc>
          <a:spcPct val="90000"/>
        </a:lnSpc>
        <a:spcBef>
          <a:spcPct val="0"/>
        </a:spcBef>
        <a:buNone/>
        <a:defRPr sz="4400" kern="1200">
          <a:solidFill>
            <a:srgbClr val="2005C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05C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05C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05C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05C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05C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mp"/><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06913" y="2531162"/>
            <a:ext cx="9144000" cy="1655762"/>
          </a:xfrm>
        </p:spPr>
        <p:txBody>
          <a:bodyPr>
            <a:normAutofit/>
          </a:bodyPr>
          <a:lstStyle/>
          <a:p>
            <a:r>
              <a:rPr lang="en-US" sz="3600" dirty="0" err="1" smtClean="0">
                <a:solidFill>
                  <a:srgbClr val="FF0000"/>
                </a:solidFill>
              </a:rPr>
              <a:t>Lớp</a:t>
            </a:r>
            <a:r>
              <a:rPr lang="en-US" sz="3600" dirty="0" smtClean="0">
                <a:solidFill>
                  <a:srgbClr val="FF0000"/>
                </a:solidFill>
              </a:rPr>
              <a:t> 3 - </a:t>
            </a:r>
            <a:r>
              <a:rPr lang="en-US" sz="3600" dirty="0" err="1" smtClean="0">
                <a:solidFill>
                  <a:srgbClr val="FF0000"/>
                </a:solidFill>
              </a:rPr>
              <a:t>Tuần</a:t>
            </a:r>
            <a:r>
              <a:rPr lang="en-US" sz="3600" dirty="0" smtClean="0">
                <a:solidFill>
                  <a:srgbClr val="FF0000"/>
                </a:solidFill>
              </a:rPr>
              <a:t> 21</a:t>
            </a:r>
            <a:endParaRPr lang="en-US" sz="3600" dirty="0">
              <a:solidFill>
                <a:srgbClr val="FF0000"/>
              </a:solidFill>
            </a:endParaRPr>
          </a:p>
        </p:txBody>
      </p:sp>
      <p:sp>
        <p:nvSpPr>
          <p:cNvPr id="382" name="Google Shape;88;p1"/>
          <p:cNvSpPr/>
          <p:nvPr/>
        </p:nvSpPr>
        <p:spPr>
          <a:xfrm>
            <a:off x="3897713" y="1472010"/>
            <a:ext cx="3962400" cy="685800"/>
          </a:xfrm>
          <a:prstGeom prst="rect">
            <a:avLst/>
          </a:prstGeom>
        </p:spPr>
        <p:txBody>
          <a:bodyPr>
            <a:prstTxWarp prst="textPlain">
              <a:avLst/>
            </a:prstTxWarp>
          </a:bodyPr>
          <a:lstStyle/>
          <a:p>
            <a:pPr lvl="0" algn="ctr"/>
            <a:r>
              <a:rPr b="1" i="0" dirty="0" err="1">
                <a:ln>
                  <a:noFill/>
                </a:ln>
                <a:solidFill>
                  <a:srgbClr val="0066FF"/>
                </a:solidFill>
                <a:latin typeface="Times New Roman"/>
              </a:rPr>
              <a:t>Môn</a:t>
            </a:r>
            <a:r>
              <a:rPr b="1" i="0" dirty="0">
                <a:ln>
                  <a:noFill/>
                </a:ln>
                <a:solidFill>
                  <a:srgbClr val="0066FF"/>
                </a:solidFill>
                <a:latin typeface="Times New Roman"/>
              </a:rPr>
              <a:t>: Tin </a:t>
            </a:r>
            <a:r>
              <a:rPr b="1" i="0" dirty="0" err="1">
                <a:ln>
                  <a:noFill/>
                </a:ln>
                <a:solidFill>
                  <a:srgbClr val="0066FF"/>
                </a:solidFill>
                <a:latin typeface="Times New Roman"/>
              </a:rPr>
              <a:t>Học</a:t>
            </a:r>
            <a:endParaRPr b="1" i="0" dirty="0">
              <a:ln>
                <a:noFill/>
              </a:ln>
              <a:solidFill>
                <a:srgbClr val="0066FF"/>
              </a:solidFill>
              <a:latin typeface="Times New Roman"/>
            </a:endParaRPr>
          </a:p>
        </p:txBody>
      </p:sp>
      <p:pic>
        <p:nvPicPr>
          <p:cNvPr id="384" name="Google Shape;90;p1" descr="POINSET2"/>
          <p:cNvPicPr preferRelativeResize="0"/>
          <p:nvPr/>
        </p:nvPicPr>
        <p:blipFill rotWithShape="1">
          <a:blip r:embed="rId3">
            <a:alphaModFix/>
          </a:blip>
          <a:srcRect/>
          <a:stretch/>
        </p:blipFill>
        <p:spPr>
          <a:xfrm>
            <a:off x="0" y="3175"/>
            <a:ext cx="2476500" cy="1898650"/>
          </a:xfrm>
          <a:prstGeom prst="rect">
            <a:avLst/>
          </a:prstGeom>
          <a:noFill/>
          <a:ln>
            <a:noFill/>
          </a:ln>
        </p:spPr>
      </p:pic>
      <p:pic>
        <p:nvPicPr>
          <p:cNvPr id="385" name="Google Shape;91;p1" descr="13"/>
          <p:cNvPicPr preferRelativeResize="0"/>
          <p:nvPr/>
        </p:nvPicPr>
        <p:blipFill rotWithShape="1">
          <a:blip r:embed="rId4">
            <a:alphaModFix/>
          </a:blip>
          <a:srcRect/>
          <a:stretch/>
        </p:blipFill>
        <p:spPr>
          <a:xfrm rot="-5400000" flipH="1">
            <a:off x="9353550" y="-1924050"/>
            <a:ext cx="609600" cy="4457700"/>
          </a:xfrm>
          <a:prstGeom prst="rect">
            <a:avLst/>
          </a:prstGeom>
          <a:noFill/>
          <a:ln>
            <a:noFill/>
          </a:ln>
        </p:spPr>
      </p:pic>
      <p:pic>
        <p:nvPicPr>
          <p:cNvPr id="386" name="Google Shape;92;p1" descr="11"/>
          <p:cNvPicPr preferRelativeResize="0"/>
          <p:nvPr/>
        </p:nvPicPr>
        <p:blipFill rotWithShape="1">
          <a:blip r:embed="rId5">
            <a:alphaModFix/>
          </a:blip>
          <a:srcRect/>
          <a:stretch/>
        </p:blipFill>
        <p:spPr>
          <a:xfrm>
            <a:off x="10401300" y="0"/>
            <a:ext cx="1485900" cy="1143000"/>
          </a:xfrm>
          <a:prstGeom prst="rect">
            <a:avLst/>
          </a:prstGeom>
          <a:noFill/>
          <a:ln>
            <a:noFill/>
          </a:ln>
        </p:spPr>
      </p:pic>
      <p:pic>
        <p:nvPicPr>
          <p:cNvPr id="387" name="Google Shape;93;p1" descr="13"/>
          <p:cNvPicPr preferRelativeResize="0"/>
          <p:nvPr/>
        </p:nvPicPr>
        <p:blipFill rotWithShape="1">
          <a:blip r:embed="rId4">
            <a:alphaModFix/>
          </a:blip>
          <a:srcRect/>
          <a:stretch/>
        </p:blipFill>
        <p:spPr>
          <a:xfrm>
            <a:off x="11094720" y="990600"/>
            <a:ext cx="792480" cy="2209800"/>
          </a:xfrm>
          <a:prstGeom prst="rect">
            <a:avLst/>
          </a:prstGeom>
          <a:noFill/>
          <a:ln>
            <a:noFill/>
          </a:ln>
        </p:spPr>
      </p:pic>
      <p:grpSp>
        <p:nvGrpSpPr>
          <p:cNvPr id="388" name="Google Shape;94;p1"/>
          <p:cNvGrpSpPr/>
          <p:nvPr/>
        </p:nvGrpSpPr>
        <p:grpSpPr>
          <a:xfrm>
            <a:off x="0" y="0"/>
            <a:ext cx="12192000" cy="6858000"/>
            <a:chOff x="-48" y="0"/>
            <a:chExt cx="5808" cy="4320"/>
          </a:xfrm>
        </p:grpSpPr>
        <p:pic>
          <p:nvPicPr>
            <p:cNvPr id="389" name="Google Shape;95;p1" descr="n3"/>
            <p:cNvPicPr preferRelativeResize="0"/>
            <p:nvPr/>
          </p:nvPicPr>
          <p:blipFill rotWithShape="1">
            <a:blip r:embed="rId6">
              <a:alphaModFix/>
            </a:blip>
            <a:srcRect/>
            <a:stretch/>
          </p:blipFill>
          <p:spPr>
            <a:xfrm>
              <a:off x="0" y="4263"/>
              <a:ext cx="5760" cy="57"/>
            </a:xfrm>
            <a:prstGeom prst="rect">
              <a:avLst/>
            </a:prstGeom>
            <a:noFill/>
            <a:ln>
              <a:noFill/>
            </a:ln>
          </p:spPr>
        </p:pic>
        <p:pic>
          <p:nvPicPr>
            <p:cNvPr id="390" name="Google Shape;96;p1" descr="n3"/>
            <p:cNvPicPr preferRelativeResize="0"/>
            <p:nvPr/>
          </p:nvPicPr>
          <p:blipFill rotWithShape="1">
            <a:blip r:embed="rId6">
              <a:alphaModFix/>
            </a:blip>
            <a:srcRect/>
            <a:stretch/>
          </p:blipFill>
          <p:spPr>
            <a:xfrm>
              <a:off x="0" y="0"/>
              <a:ext cx="5760" cy="53"/>
            </a:xfrm>
            <a:prstGeom prst="rect">
              <a:avLst/>
            </a:prstGeom>
            <a:noFill/>
            <a:ln>
              <a:noFill/>
            </a:ln>
          </p:spPr>
        </p:pic>
        <p:pic>
          <p:nvPicPr>
            <p:cNvPr id="391" name="Google Shape;97;p1" descr="n3"/>
            <p:cNvPicPr preferRelativeResize="0"/>
            <p:nvPr/>
          </p:nvPicPr>
          <p:blipFill rotWithShape="1">
            <a:blip r:embed="rId6">
              <a:alphaModFix/>
            </a:blip>
            <a:srcRect/>
            <a:stretch/>
          </p:blipFill>
          <p:spPr>
            <a:xfrm rot="5400000">
              <a:off x="-2175" y="2127"/>
              <a:ext cx="4320" cy="66"/>
            </a:xfrm>
            <a:prstGeom prst="rect">
              <a:avLst/>
            </a:prstGeom>
            <a:noFill/>
            <a:ln>
              <a:noFill/>
            </a:ln>
          </p:spPr>
        </p:pic>
        <p:pic>
          <p:nvPicPr>
            <p:cNvPr id="392" name="Google Shape;98;p1" descr="n3"/>
            <p:cNvPicPr preferRelativeResize="0"/>
            <p:nvPr/>
          </p:nvPicPr>
          <p:blipFill rotWithShape="1">
            <a:blip r:embed="rId6">
              <a:alphaModFix/>
            </a:blip>
            <a:srcRect/>
            <a:stretch/>
          </p:blipFill>
          <p:spPr>
            <a:xfrm rot="-5400000" flipH="1">
              <a:off x="3575" y="2135"/>
              <a:ext cx="4320" cy="50"/>
            </a:xfrm>
            <a:prstGeom prst="rect">
              <a:avLst/>
            </a:prstGeom>
            <a:noFill/>
            <a:ln>
              <a:noFill/>
            </a:ln>
          </p:spPr>
        </p:pic>
      </p:grpSp>
      <p:pic>
        <p:nvPicPr>
          <p:cNvPr id="393" name="Google Shape;99;p1" descr="lang hoa"/>
          <p:cNvPicPr preferRelativeResize="0"/>
          <p:nvPr/>
        </p:nvPicPr>
        <p:blipFill rotWithShape="1">
          <a:blip r:embed="rId7">
            <a:alphaModFix/>
          </a:blip>
          <a:srcRect/>
          <a:stretch/>
        </p:blipFill>
        <p:spPr>
          <a:xfrm>
            <a:off x="9707880" y="5818188"/>
            <a:ext cx="2179320" cy="1039812"/>
          </a:xfrm>
          <a:prstGeom prst="rect">
            <a:avLst/>
          </a:prstGeom>
          <a:noFill/>
          <a:ln>
            <a:noFill/>
          </a:ln>
        </p:spPr>
      </p:pic>
      <p:pic>
        <p:nvPicPr>
          <p:cNvPr id="394" name="Google Shape;100;p1" descr="lang hoa"/>
          <p:cNvPicPr preferRelativeResize="0"/>
          <p:nvPr/>
        </p:nvPicPr>
        <p:blipFill rotWithShape="1">
          <a:blip r:embed="rId7">
            <a:alphaModFix/>
          </a:blip>
          <a:srcRect/>
          <a:stretch/>
        </p:blipFill>
        <p:spPr>
          <a:xfrm>
            <a:off x="0" y="5818188"/>
            <a:ext cx="2179320" cy="1039812"/>
          </a:xfrm>
          <a:prstGeom prst="rect">
            <a:avLst/>
          </a:prstGeom>
          <a:noFill/>
          <a:ln>
            <a:noFill/>
          </a:ln>
        </p:spPr>
      </p:pic>
    </p:spTree>
    <p:extLst>
      <p:ext uri="{BB962C8B-B14F-4D97-AF65-F5344CB8AC3E}">
        <p14:creationId xmlns:p14="http://schemas.microsoft.com/office/powerpoint/2010/main" val="123501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lgn="l">
              <a:buNone/>
            </a:pPr>
            <a:r>
              <a:rPr lang="en-US" b="1" dirty="0" smtClean="0">
                <a:solidFill>
                  <a:srgbClr val="FF0000"/>
                </a:solidFill>
              </a:rPr>
              <a:t>2. TÌM HIỂU MÁY IN</a:t>
            </a:r>
          </a:p>
          <a:p>
            <a:pPr marL="0" indent="0" algn="l">
              <a:buNone/>
            </a:pPr>
            <a:r>
              <a:rPr lang="en-US" b="1" dirty="0" smtClean="0">
                <a:solidFill>
                  <a:srgbClr val="FF0000"/>
                </a:solidFill>
              </a:rPr>
              <a:t>a. </a:t>
            </a:r>
            <a:r>
              <a:rPr lang="en-US" b="1" dirty="0" err="1" smtClean="0">
                <a:solidFill>
                  <a:srgbClr val="FF0000"/>
                </a:solidFill>
              </a:rPr>
              <a:t>Khái</a:t>
            </a:r>
            <a:r>
              <a:rPr lang="en-US" b="1" dirty="0" smtClean="0">
                <a:solidFill>
                  <a:srgbClr val="FF0000"/>
                </a:solidFill>
              </a:rPr>
              <a:t> </a:t>
            </a:r>
            <a:r>
              <a:rPr lang="en-US" b="1" dirty="0" err="1" smtClean="0">
                <a:solidFill>
                  <a:srgbClr val="FF0000"/>
                </a:solidFill>
              </a:rPr>
              <a:t>niệm</a:t>
            </a:r>
            <a:endParaRPr lang="en-US" b="1" dirty="0">
              <a:solidFill>
                <a:srgbClr val="FF0000"/>
              </a:solidFill>
            </a:endParaRPr>
          </a:p>
        </p:txBody>
      </p:sp>
      <p:grpSp>
        <p:nvGrpSpPr>
          <p:cNvPr id="3" name="Group 2"/>
          <p:cNvGrpSpPr/>
          <p:nvPr/>
        </p:nvGrpSpPr>
        <p:grpSpPr>
          <a:xfrm>
            <a:off x="187036" y="1981201"/>
            <a:ext cx="11166764" cy="2949038"/>
            <a:chOff x="147131" y="1414182"/>
            <a:chExt cx="7244270" cy="1338718"/>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1" y="1414182"/>
              <a:ext cx="7244270" cy="1338718"/>
            </a:xfrm>
            <a:prstGeom prst="rect">
              <a:avLst/>
            </a:prstGeom>
          </p:spPr>
        </p:pic>
        <p:sp>
          <p:nvSpPr>
            <p:cNvPr id="5" name="Rectangle 4"/>
            <p:cNvSpPr/>
            <p:nvPr/>
          </p:nvSpPr>
          <p:spPr>
            <a:xfrm>
              <a:off x="2427270" y="1460837"/>
              <a:ext cx="4832647" cy="1177849"/>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err="1" smtClean="0">
                  <a:latin typeface="+mj-lt"/>
                  <a:cs typeface="Times New Roman" panose="02020603050405020304" pitchFamily="18" charset="0"/>
                </a:rPr>
                <a:t>Máy</a:t>
              </a:r>
              <a:r>
                <a:rPr lang="en-US" sz="2500" dirty="0" smtClean="0">
                  <a:latin typeface="+mj-lt"/>
                  <a:cs typeface="Times New Roman" panose="02020603050405020304" pitchFamily="18" charset="0"/>
                </a:rPr>
                <a:t> in </a:t>
              </a:r>
              <a:r>
                <a:rPr lang="en-US" sz="2500" dirty="0" err="1" smtClean="0">
                  <a:latin typeface="+mj-lt"/>
                  <a:cs typeface="Times New Roman" panose="02020603050405020304" pitchFamily="18" charset="0"/>
                </a:rPr>
                <a:t>chuyển</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những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gì</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hiển</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thị</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trên</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màn</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hình</a:t>
              </a:r>
              <a:r>
                <a:rPr lang="en-US" sz="2500" dirty="0" smtClean="0">
                  <a:latin typeface="+mj-lt"/>
                  <a:cs typeface="Times New Roman" panose="02020603050405020304" pitchFamily="18" charset="0"/>
                </a:rPr>
                <a:t> sang </a:t>
              </a:r>
              <a:r>
                <a:rPr lang="en-US" sz="2500" dirty="0" err="1" smtClean="0">
                  <a:latin typeface="+mj-lt"/>
                  <a:cs typeface="Times New Roman" panose="02020603050405020304" pitchFamily="18" charset="0"/>
                </a:rPr>
                <a:t>dạng</a:t>
              </a:r>
              <a:r>
                <a:rPr lang="en-US" sz="2500" dirty="0" smtClean="0">
                  <a:latin typeface="+mj-lt"/>
                  <a:cs typeface="Times New Roman" panose="02020603050405020304" pitchFamily="18" charset="0"/>
                </a:rPr>
                <a:t> bản in </a:t>
              </a:r>
              <a:r>
                <a:rPr lang="en-US" sz="2500" dirty="0" err="1" smtClean="0">
                  <a:latin typeface="+mj-lt"/>
                  <a:cs typeface="Times New Roman" panose="02020603050405020304" pitchFamily="18" charset="0"/>
                </a:rPr>
                <a:t>khi</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sử</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dụng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lệnh</a:t>
              </a:r>
              <a:r>
                <a:rPr lang="en-US" sz="2500" dirty="0" smtClean="0">
                  <a:latin typeface="+mj-lt"/>
                  <a:cs typeface="Times New Roman" panose="02020603050405020304" pitchFamily="18" charset="0"/>
                </a:rPr>
                <a:t> in.</a:t>
              </a:r>
            </a:p>
            <a:p>
              <a:pPr algn="just"/>
              <a:r>
                <a:rPr lang="en-US" sz="2500" dirty="0" err="1" smtClean="0">
                  <a:latin typeface="+mj-lt"/>
                  <a:cs typeface="Times New Roman" panose="02020603050405020304" pitchFamily="18" charset="0"/>
                </a:rPr>
                <a:t>Các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chương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trình</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ứng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dụng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cho</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phép</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bạn</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có</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các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lựa</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chọn</a:t>
              </a:r>
              <a:r>
                <a:rPr lang="en-US" sz="2500" dirty="0" smtClean="0">
                  <a:latin typeface="+mj-lt"/>
                  <a:cs typeface="Times New Roman" panose="02020603050405020304" pitchFamily="18" charset="0"/>
                </a:rPr>
                <a:t> in </a:t>
              </a:r>
              <a:r>
                <a:rPr lang="en-US" sz="2500" dirty="0" err="1" smtClean="0">
                  <a:latin typeface="+mj-lt"/>
                  <a:cs typeface="Times New Roman" panose="02020603050405020304" pitchFamily="18" charset="0"/>
                </a:rPr>
                <a:t>khác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nhau</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như</a:t>
              </a:r>
              <a:r>
                <a:rPr lang="en-US" sz="2500" dirty="0" smtClean="0">
                  <a:latin typeface="+mj-lt"/>
                  <a:cs typeface="Times New Roman" panose="02020603050405020304" pitchFamily="18" charset="0"/>
                </a:rPr>
                <a:t> in </a:t>
              </a:r>
              <a:r>
                <a:rPr lang="en-US" sz="2500" dirty="0" err="1" smtClean="0">
                  <a:latin typeface="+mj-lt"/>
                  <a:cs typeface="Times New Roman" panose="02020603050405020304" pitchFamily="18" charset="0"/>
                </a:rPr>
                <a:t>ngang</a:t>
              </a:r>
              <a:r>
                <a:rPr lang="en-US" sz="2500" dirty="0" smtClean="0">
                  <a:latin typeface="+mj-lt"/>
                  <a:cs typeface="Times New Roman" panose="02020603050405020304" pitchFamily="18" charset="0"/>
                </a:rPr>
                <a:t>, in </a:t>
              </a:r>
              <a:r>
                <a:rPr lang="en-US" sz="2500" dirty="0" err="1" smtClean="0">
                  <a:latin typeface="+mj-lt"/>
                  <a:cs typeface="Times New Roman" panose="02020603050405020304" pitchFamily="18" charset="0"/>
                </a:rPr>
                <a:t>dọc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kích</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thước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giấy</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và</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đặt</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giấy</a:t>
              </a:r>
              <a:r>
                <a:rPr lang="en-US" sz="2500" dirty="0" smtClean="0">
                  <a:latin typeface="+mj-lt"/>
                  <a:cs typeface="Times New Roman" panose="02020603050405020304" pitchFamily="18" charset="0"/>
                </a:rPr>
                <a:t> in </a:t>
              </a:r>
              <a:r>
                <a:rPr lang="en-US" sz="2500" dirty="0" err="1" smtClean="0">
                  <a:latin typeface="+mj-lt"/>
                  <a:cs typeface="Times New Roman" panose="02020603050405020304" pitchFamily="18" charset="0"/>
                </a:rPr>
                <a:t>bằng</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tay</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hoặc</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tự</a:t>
              </a:r>
              <a:r>
                <a:rPr lang="en-US" sz="2500" dirty="0" smtClean="0">
                  <a:latin typeface="+mj-lt"/>
                  <a:cs typeface="Times New Roman" panose="02020603050405020304" pitchFamily="18" charset="0"/>
                </a:rPr>
                <a:t> </a:t>
              </a:r>
              <a:r>
                <a:rPr lang="en-US" sz="2500" dirty="0" err="1" smtClean="0">
                  <a:latin typeface="+mj-lt"/>
                  <a:cs typeface="Times New Roman" panose="02020603050405020304" pitchFamily="18" charset="0"/>
                </a:rPr>
                <a:t>động</a:t>
              </a:r>
              <a:r>
                <a:rPr lang="en-US" sz="2500" dirty="0" smtClean="0">
                  <a:latin typeface="+mj-lt"/>
                  <a:cs typeface="Times New Roman" panose="02020603050405020304" pitchFamily="18" charset="0"/>
                </a:rPr>
                <a:t>.</a:t>
              </a:r>
              <a:endParaRPr lang="en-US" sz="2500" dirty="0">
                <a:latin typeface="+mj-lt"/>
                <a:cs typeface="Times New Roman" panose="02020603050405020304" pitchFamily="18" charset="0"/>
              </a:endParaRPr>
            </a:p>
          </p:txBody>
        </p:sp>
      </p:grpSp>
      <p:sp>
        <p:nvSpPr>
          <p:cNvPr id="6" name="Notched Right Arrow 5"/>
          <p:cNvSpPr/>
          <p:nvPr/>
        </p:nvSpPr>
        <p:spPr>
          <a:xfrm>
            <a:off x="3426191" y="4824548"/>
            <a:ext cx="5515429" cy="1161633"/>
          </a:xfrm>
          <a:prstGeom prst="notchedRightArrow">
            <a:avLst/>
          </a:prstGeom>
          <a:ln>
            <a:solidFill>
              <a:srgbClr val="FF0000"/>
            </a:solidFill>
          </a:ln>
        </p:spPr>
        <p:txBody>
          <a:bodyPr wrap="square">
            <a:spAutoFit/>
          </a:bodyPr>
          <a:lstStyle/>
          <a:p>
            <a:r>
              <a:rPr lang="nl-NL" sz="3200" dirty="0">
                <a:solidFill>
                  <a:srgbClr val="FF0000"/>
                </a:solidFill>
                <a:latin typeface="+mj-lt"/>
                <a:ea typeface="Times New Roman" panose="02020603050405020304" pitchFamily="18" charset="0"/>
              </a:rPr>
              <a:t>Máy in là một thiết bị </a:t>
            </a:r>
            <a:r>
              <a:rPr lang="nl-NL" sz="3200" dirty="0" smtClean="0">
                <a:solidFill>
                  <a:srgbClr val="FF0000"/>
                </a:solidFill>
                <a:latin typeface="+mj-lt"/>
                <a:ea typeface="Times New Roman" panose="02020603050405020304" pitchFamily="18" charset="0"/>
              </a:rPr>
              <a:t>xuất.</a:t>
            </a:r>
            <a:endParaRPr lang="en-US" sz="3200" dirty="0">
              <a:solidFill>
                <a:srgbClr val="FF0000"/>
              </a:solidFill>
              <a:latin typeface="+mj-lt"/>
            </a:endParaRPr>
          </a:p>
        </p:txBody>
      </p:sp>
    </p:spTree>
    <p:extLst>
      <p:ext uri="{BB962C8B-B14F-4D97-AF65-F5344CB8AC3E}">
        <p14:creationId xmlns:p14="http://schemas.microsoft.com/office/powerpoint/2010/main" val="42414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a:solidFill>
                  <a:srgbClr val="FF0000"/>
                </a:solidFill>
              </a:rPr>
              <a:t>b</a:t>
            </a:r>
            <a:r>
              <a:rPr lang="en-US" b="1" dirty="0" smtClean="0">
                <a:solidFill>
                  <a:srgbClr val="FF0000"/>
                </a:solidFill>
              </a:rPr>
              <a:t>. </a:t>
            </a:r>
            <a:r>
              <a:rPr lang="en-US" b="1" dirty="0" smtClean="0">
                <a:solidFill>
                  <a:srgbClr val="FF0000"/>
                </a:solidFill>
              </a:rPr>
              <a:t>CÁC LOẠI MÁY IN</a:t>
            </a:r>
            <a:endParaRPr lang="en-US" b="1" dirty="0">
              <a:solidFill>
                <a:srgbClr val="FF0000"/>
              </a:solidFill>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5064" y="771375"/>
            <a:ext cx="2388422" cy="6019800"/>
          </a:xfrm>
          <a:prstGeom prst="rect">
            <a:avLst/>
          </a:prstGeom>
        </p:spPr>
      </p:pic>
      <p:grpSp>
        <p:nvGrpSpPr>
          <p:cNvPr id="5" name="Group 4"/>
          <p:cNvGrpSpPr/>
          <p:nvPr/>
        </p:nvGrpSpPr>
        <p:grpSpPr>
          <a:xfrm>
            <a:off x="946872" y="1660433"/>
            <a:ext cx="7189520" cy="4053858"/>
            <a:chOff x="3769266" y="2819823"/>
            <a:chExt cx="4258454" cy="2424206"/>
          </a:xfrm>
        </p:grpSpPr>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9266" y="2819823"/>
              <a:ext cx="4258454" cy="2424206"/>
            </a:xfrm>
            <a:prstGeom prst="rect">
              <a:avLst/>
            </a:prstGeom>
          </p:spPr>
        </p:pic>
        <p:sp>
          <p:nvSpPr>
            <p:cNvPr id="7" name="Rectangle 6"/>
            <p:cNvSpPr/>
            <p:nvPr/>
          </p:nvSpPr>
          <p:spPr>
            <a:xfrm>
              <a:off x="3912982" y="2960363"/>
              <a:ext cx="3086100" cy="2143125"/>
            </a:xfrm>
            <a:prstGeom prst="rect">
              <a:avLst/>
            </a:prstGeom>
            <a:solidFill>
              <a:srgbClr val="00A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latin typeface="+mj-lt"/>
                  <a:cs typeface="Times New Roman" panose="02020603050405020304" pitchFamily="18" charset="0"/>
                </a:rPr>
                <a:t>Có</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một</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số</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loại</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như</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kim</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phun</a:t>
              </a:r>
              <a:r>
                <a:rPr lang="en-US" sz="3200" dirty="0" smtClean="0">
                  <a:latin typeface="+mj-lt"/>
                  <a:cs typeface="Times New Roman" panose="02020603050405020304" pitchFamily="18" charset="0"/>
                </a:rPr>
                <a:t>, in laser, in </a:t>
              </a:r>
              <a:r>
                <a:rPr lang="en-US" sz="3200" dirty="0" err="1" smtClean="0">
                  <a:latin typeface="+mj-lt"/>
                  <a:cs typeface="Times New Roman" panose="02020603050405020304" pitchFamily="18" charset="0"/>
                </a:rPr>
                <a:t>ảnh</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hoặc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đa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năng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Bạn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sẽ</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lựa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chọn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phù</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hợp</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với</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nhu</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cầu</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của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mình</a:t>
              </a:r>
              <a:r>
                <a:rPr lang="en-US" sz="3200" dirty="0" smtClean="0">
                  <a:latin typeface="+mj-lt"/>
                  <a:cs typeface="Times New Roman" panose="02020603050405020304" pitchFamily="18" charset="0"/>
                </a:rPr>
                <a:t>.</a:t>
              </a:r>
              <a:endParaRPr lang="en-US" sz="3200" dirty="0">
                <a:latin typeface="+mj-lt"/>
                <a:cs typeface="Times New Roman" panose="02020603050405020304" pitchFamily="18" charset="0"/>
              </a:endParaRPr>
            </a:p>
          </p:txBody>
        </p:sp>
      </p:grpSp>
    </p:spTree>
    <p:extLst>
      <p:ext uri="{BB962C8B-B14F-4D97-AF65-F5344CB8AC3E}">
        <p14:creationId xmlns:p14="http://schemas.microsoft.com/office/powerpoint/2010/main" val="24376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17715" y="876222"/>
            <a:ext cx="7300685" cy="5829378"/>
          </a:xfrm>
          <a:solidFill>
            <a:schemeClr val="bg1"/>
          </a:solidFill>
        </p:spPr>
        <p:txBody>
          <a:bodyPr/>
          <a:lstStyle/>
          <a:p>
            <a:pPr marL="0" lvl="0" indent="0" algn="just">
              <a:buNone/>
            </a:pPr>
            <a:r>
              <a:rPr lang="vi-VN" altLang="en-US" sz="3600" b="1" dirty="0" smtClean="0">
                <a:solidFill>
                  <a:srgbClr val="FF0000"/>
                </a:solidFill>
                <a:latin typeface="+mj-lt"/>
                <a:ea typeface="Times New Roman" panose="02020603050405020304" pitchFamily="18" charset="0"/>
              </a:rPr>
              <a:t>Máy </a:t>
            </a:r>
            <a:r>
              <a:rPr lang="vi-VN" altLang="en-US" sz="3600" b="1" dirty="0">
                <a:solidFill>
                  <a:srgbClr val="FF0000"/>
                </a:solidFill>
                <a:latin typeface="+mj-lt"/>
                <a:ea typeface="Times New Roman" panose="02020603050405020304" pitchFamily="18" charset="0"/>
              </a:rPr>
              <a:t>in </a:t>
            </a:r>
            <a:r>
              <a:rPr lang="vi-VN" altLang="en-US" sz="3600" b="1" dirty="0" smtClean="0">
                <a:solidFill>
                  <a:srgbClr val="FF0000"/>
                </a:solidFill>
                <a:latin typeface="+mj-lt"/>
                <a:ea typeface="Times New Roman" panose="02020603050405020304" pitchFamily="18" charset="0"/>
              </a:rPr>
              <a:t>phun</a:t>
            </a:r>
            <a:r>
              <a:rPr lang="en-US" altLang="en-US" sz="3600" b="1" dirty="0" smtClean="0">
                <a:solidFill>
                  <a:srgbClr val="FF0000"/>
                </a:solidFill>
                <a:latin typeface="+mj-lt"/>
                <a:ea typeface="Times New Roman" panose="02020603050405020304" pitchFamily="18" charset="0"/>
              </a:rPr>
              <a:t>:</a:t>
            </a:r>
            <a:r>
              <a:rPr lang="vi-VN" altLang="en-US" sz="3600" b="1" dirty="0" smtClean="0">
                <a:solidFill>
                  <a:srgbClr val="FF0000"/>
                </a:solidFill>
                <a:latin typeface="+mj-lt"/>
                <a:ea typeface="Times New Roman" panose="02020603050405020304" pitchFamily="18" charset="0"/>
              </a:rPr>
              <a:t> </a:t>
            </a:r>
            <a:endParaRPr lang="en-US" altLang="en-US" sz="3600" b="1" dirty="0" smtClean="0">
              <a:solidFill>
                <a:srgbClr val="FF0000"/>
              </a:solidFill>
              <a:latin typeface="+mj-lt"/>
              <a:ea typeface="Times New Roman" panose="02020603050405020304" pitchFamily="18" charset="0"/>
            </a:endParaRPr>
          </a:p>
          <a:p>
            <a:pPr lvl="0" algn="just">
              <a:buFontTx/>
              <a:buChar char="-"/>
            </a:pPr>
            <a:r>
              <a:rPr lang="en-US" altLang="en-US" dirty="0" smtClean="0">
                <a:latin typeface="+mj-lt"/>
                <a:ea typeface="Times New Roman" panose="02020603050405020304" pitchFamily="18" charset="0"/>
              </a:rPr>
              <a:t>L</a:t>
            </a:r>
            <a:r>
              <a:rPr lang="vi-VN" altLang="en-US" dirty="0" smtClean="0">
                <a:latin typeface="+mj-lt"/>
                <a:ea typeface="Times New Roman" panose="02020603050405020304" pitchFamily="18" charset="0"/>
              </a:rPr>
              <a:t>à </a:t>
            </a:r>
            <a:r>
              <a:rPr lang="vi-VN" altLang="en-US" dirty="0">
                <a:latin typeface="+mj-lt"/>
                <a:ea typeface="Times New Roman" panose="02020603050405020304" pitchFamily="18" charset="0"/>
              </a:rPr>
              <a:t>một máy in </a:t>
            </a:r>
            <a:r>
              <a:rPr lang="vi-VN" altLang="en-US" dirty="0" smtClean="0">
                <a:latin typeface="+mj-lt"/>
                <a:ea typeface="Times New Roman" panose="02020603050405020304" pitchFamily="18" charset="0"/>
              </a:rPr>
              <a:t>tạo </a:t>
            </a:r>
            <a:r>
              <a:rPr lang="vi-VN" altLang="en-US" dirty="0">
                <a:latin typeface="+mj-lt"/>
                <a:ea typeface="Times New Roman" panose="02020603050405020304" pitchFamily="18" charset="0"/>
              </a:rPr>
              <a:t>ra văn bản và hình ảnh bằng cách phun mực lên giấy</a:t>
            </a:r>
            <a:r>
              <a:rPr lang="vi-VN" altLang="en-US" dirty="0" smtClean="0">
                <a:latin typeface="+mj-lt"/>
                <a:ea typeface="Times New Roman" panose="02020603050405020304" pitchFamily="18" charset="0"/>
              </a:rPr>
              <a:t>.</a:t>
            </a:r>
            <a:endParaRPr lang="en-US" altLang="en-US" dirty="0" smtClean="0">
              <a:latin typeface="+mj-lt"/>
              <a:ea typeface="Times New Roman" panose="02020603050405020304" pitchFamily="18" charset="0"/>
            </a:endParaRPr>
          </a:p>
          <a:p>
            <a:pPr lvl="0" algn="just">
              <a:buFontTx/>
              <a:buChar char="-"/>
            </a:pPr>
            <a:r>
              <a:rPr lang="vi-VN" altLang="en-US" dirty="0" smtClean="0">
                <a:latin typeface="+mj-lt"/>
                <a:ea typeface="Times New Roman" panose="02020603050405020304" pitchFamily="18" charset="0"/>
              </a:rPr>
              <a:t>Mực </a:t>
            </a:r>
            <a:r>
              <a:rPr lang="vi-VN" altLang="en-US" dirty="0">
                <a:latin typeface="+mj-lt"/>
                <a:ea typeface="Times New Roman" panose="02020603050405020304" pitchFamily="18" charset="0"/>
              </a:rPr>
              <a:t>được chứa trong các hộp mực, thường là hộp mực đen và hộp mực màu. </a:t>
            </a:r>
            <a:endParaRPr lang="en-US" altLang="en-US" dirty="0" smtClean="0">
              <a:latin typeface="+mj-lt"/>
              <a:ea typeface="Times New Roman" panose="02020603050405020304" pitchFamily="18" charset="0"/>
            </a:endParaRPr>
          </a:p>
          <a:p>
            <a:pPr lvl="0" algn="just">
              <a:buFontTx/>
              <a:buChar char="-"/>
            </a:pPr>
            <a:r>
              <a:rPr lang="en-US" dirty="0" smtClean="0">
                <a:latin typeface="+mj-lt"/>
              </a:rPr>
              <a:t>L</a:t>
            </a:r>
            <a:r>
              <a:rPr lang="vi-VN" dirty="0" smtClean="0">
                <a:latin typeface="+mj-lt"/>
              </a:rPr>
              <a:t>à </a:t>
            </a:r>
            <a:r>
              <a:rPr lang="vi-VN" dirty="0">
                <a:latin typeface="+mj-lt"/>
              </a:rPr>
              <a:t>loại máy in phổ biến nhất đối với </a:t>
            </a:r>
            <a:r>
              <a:rPr lang="vi-VN" dirty="0" smtClean="0">
                <a:latin typeface="+mj-lt"/>
              </a:rPr>
              <a:t>gia </a:t>
            </a:r>
            <a:r>
              <a:rPr lang="vi-VN" dirty="0">
                <a:latin typeface="+mj-lt"/>
              </a:rPr>
              <a:t>đình vì giá cả phải chăng, nhỏ gọn và cho ra màu chất lượng </a:t>
            </a:r>
            <a:r>
              <a:rPr lang="vi-VN" dirty="0" smtClean="0">
                <a:latin typeface="+mj-lt"/>
              </a:rPr>
              <a:t>tốt</a:t>
            </a:r>
            <a:r>
              <a:rPr lang="en-US" dirty="0" smtClean="0">
                <a:latin typeface="+mj-lt"/>
              </a:rPr>
              <a:t>.</a:t>
            </a:r>
            <a:endParaRPr lang="en-US" altLang="en-US" sz="2400" dirty="0">
              <a:latin typeface="+mj-lt"/>
            </a:endParaRPr>
          </a:p>
        </p:txBody>
      </p:sp>
      <p:grpSp>
        <p:nvGrpSpPr>
          <p:cNvPr id="5" name="Group 4"/>
          <p:cNvGrpSpPr>
            <a:grpSpLocks/>
          </p:cNvGrpSpPr>
          <p:nvPr/>
        </p:nvGrpSpPr>
        <p:grpSpPr bwMode="auto">
          <a:xfrm>
            <a:off x="7648710" y="1198470"/>
            <a:ext cx="4267200" cy="3286443"/>
            <a:chOff x="0" y="0"/>
            <a:chExt cx="6720" cy="387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
              <a:ext cx="2502"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8"/>
            <p:cNvSpPr>
              <a:spLocks/>
            </p:cNvSpPr>
            <p:nvPr/>
          </p:nvSpPr>
          <p:spPr bwMode="auto">
            <a:xfrm>
              <a:off x="1784" y="594"/>
              <a:ext cx="986" cy="1691"/>
            </a:xfrm>
            <a:custGeom>
              <a:avLst/>
              <a:gdLst>
                <a:gd name="T0" fmla="+- 0 1784 1784"/>
                <a:gd name="T1" fmla="*/ T0 w 986"/>
                <a:gd name="T2" fmla="+- 0 1935 595"/>
                <a:gd name="T3" fmla="*/ 1935 h 1691"/>
                <a:gd name="T4" fmla="+- 0 2001 1784"/>
                <a:gd name="T5" fmla="*/ T4 w 986"/>
                <a:gd name="T6" fmla="+- 0 2285 595"/>
                <a:gd name="T7" fmla="*/ 2285 h 1691"/>
                <a:gd name="T8" fmla="+- 0 2198 1784"/>
                <a:gd name="T9" fmla="*/ T8 w 986"/>
                <a:gd name="T10" fmla="+- 0 1947 595"/>
                <a:gd name="T11" fmla="*/ 1947 h 1691"/>
                <a:gd name="T12" fmla="+- 0 2079 1784"/>
                <a:gd name="T13" fmla="*/ T12 w 986"/>
                <a:gd name="T14" fmla="+- 0 1945 595"/>
                <a:gd name="T15" fmla="*/ 1945 h 1691"/>
                <a:gd name="T16" fmla="+- 0 2079 1784"/>
                <a:gd name="T17" fmla="*/ T16 w 986"/>
                <a:gd name="T18" fmla="+- 0 1938 595"/>
                <a:gd name="T19" fmla="*/ 1938 h 1691"/>
                <a:gd name="T20" fmla="+- 0 1884 1784"/>
                <a:gd name="T21" fmla="*/ T20 w 986"/>
                <a:gd name="T22" fmla="+- 0 1938 595"/>
                <a:gd name="T23" fmla="*/ 1938 h 1691"/>
                <a:gd name="T24" fmla="+- 0 1784 1784"/>
                <a:gd name="T25" fmla="*/ T24 w 986"/>
                <a:gd name="T26" fmla="+- 0 1935 595"/>
                <a:gd name="T27" fmla="*/ 1935 h 1691"/>
                <a:gd name="T28" fmla="+- 0 2770 1784"/>
                <a:gd name="T29" fmla="*/ T28 w 986"/>
                <a:gd name="T30" fmla="+- 0 595 595"/>
                <a:gd name="T31" fmla="*/ 595 h 1691"/>
                <a:gd name="T32" fmla="+- 0 2389 1784"/>
                <a:gd name="T33" fmla="*/ T32 w 986"/>
                <a:gd name="T34" fmla="+- 0 649 595"/>
                <a:gd name="T35" fmla="*/ 649 h 1691"/>
                <a:gd name="T36" fmla="+- 0 2337 1784"/>
                <a:gd name="T37" fmla="*/ T36 w 986"/>
                <a:gd name="T38" fmla="+- 0 671 595"/>
                <a:gd name="T39" fmla="*/ 671 h 1691"/>
                <a:gd name="T40" fmla="+- 0 2288 1784"/>
                <a:gd name="T41" fmla="*/ T40 w 986"/>
                <a:gd name="T42" fmla="+- 0 697 595"/>
                <a:gd name="T43" fmla="*/ 697 h 1691"/>
                <a:gd name="T44" fmla="+- 0 2241 1784"/>
                <a:gd name="T45" fmla="*/ T44 w 986"/>
                <a:gd name="T46" fmla="+- 0 727 595"/>
                <a:gd name="T47" fmla="*/ 727 h 1691"/>
                <a:gd name="T48" fmla="+- 0 2198 1784"/>
                <a:gd name="T49" fmla="*/ T48 w 986"/>
                <a:gd name="T50" fmla="+- 0 761 595"/>
                <a:gd name="T51" fmla="*/ 761 h 1691"/>
                <a:gd name="T52" fmla="+- 0 2158 1784"/>
                <a:gd name="T53" fmla="*/ T52 w 986"/>
                <a:gd name="T54" fmla="+- 0 800 595"/>
                <a:gd name="T55" fmla="*/ 800 h 1691"/>
                <a:gd name="T56" fmla="+- 0 2120 1784"/>
                <a:gd name="T57" fmla="*/ T56 w 986"/>
                <a:gd name="T58" fmla="+- 0 844 595"/>
                <a:gd name="T59" fmla="*/ 844 h 1691"/>
                <a:gd name="T60" fmla="+- 0 2085 1784"/>
                <a:gd name="T61" fmla="*/ T60 w 986"/>
                <a:gd name="T62" fmla="+- 0 892 595"/>
                <a:gd name="T63" fmla="*/ 892 h 1691"/>
                <a:gd name="T64" fmla="+- 0 2053 1784"/>
                <a:gd name="T65" fmla="*/ T64 w 986"/>
                <a:gd name="T66" fmla="+- 0 944 595"/>
                <a:gd name="T67" fmla="*/ 944 h 1691"/>
                <a:gd name="T68" fmla="+- 0 2024 1784"/>
                <a:gd name="T69" fmla="*/ T68 w 986"/>
                <a:gd name="T70" fmla="+- 0 1001 595"/>
                <a:gd name="T71" fmla="*/ 1001 h 1691"/>
                <a:gd name="T72" fmla="+- 0 1998 1784"/>
                <a:gd name="T73" fmla="*/ T72 w 986"/>
                <a:gd name="T74" fmla="+- 0 1063 595"/>
                <a:gd name="T75" fmla="*/ 1063 h 1691"/>
                <a:gd name="T76" fmla="+- 0 1974 1784"/>
                <a:gd name="T77" fmla="*/ T76 w 986"/>
                <a:gd name="T78" fmla="+- 0 1129 595"/>
                <a:gd name="T79" fmla="*/ 1129 h 1691"/>
                <a:gd name="T80" fmla="+- 0 1954 1784"/>
                <a:gd name="T81" fmla="*/ T80 w 986"/>
                <a:gd name="T82" fmla="+- 0 1200 595"/>
                <a:gd name="T83" fmla="*/ 1200 h 1691"/>
                <a:gd name="T84" fmla="+- 0 1936 1784"/>
                <a:gd name="T85" fmla="*/ T84 w 986"/>
                <a:gd name="T86" fmla="+- 0 1275 595"/>
                <a:gd name="T87" fmla="*/ 1275 h 1691"/>
                <a:gd name="T88" fmla="+- 0 1920 1784"/>
                <a:gd name="T89" fmla="*/ T88 w 986"/>
                <a:gd name="T90" fmla="+- 0 1356 595"/>
                <a:gd name="T91" fmla="*/ 1356 h 1691"/>
                <a:gd name="T92" fmla="+- 0 1908 1784"/>
                <a:gd name="T93" fmla="*/ T92 w 986"/>
                <a:gd name="T94" fmla="+- 0 1441 595"/>
                <a:gd name="T95" fmla="*/ 1441 h 1691"/>
                <a:gd name="T96" fmla="+- 0 1898 1784"/>
                <a:gd name="T97" fmla="*/ T96 w 986"/>
                <a:gd name="T98" fmla="+- 0 1530 595"/>
                <a:gd name="T99" fmla="*/ 1530 h 1691"/>
                <a:gd name="T100" fmla="+- 0 1890 1784"/>
                <a:gd name="T101" fmla="*/ T100 w 986"/>
                <a:gd name="T102" fmla="+- 0 1625 595"/>
                <a:gd name="T103" fmla="*/ 1625 h 1691"/>
                <a:gd name="T104" fmla="+- 0 1886 1784"/>
                <a:gd name="T105" fmla="*/ T104 w 986"/>
                <a:gd name="T106" fmla="+- 0 1724 595"/>
                <a:gd name="T107" fmla="*/ 1724 h 1691"/>
                <a:gd name="T108" fmla="+- 0 1883 1784"/>
                <a:gd name="T109" fmla="*/ T108 w 986"/>
                <a:gd name="T110" fmla="+- 0 1828 595"/>
                <a:gd name="T111" fmla="*/ 1828 h 1691"/>
                <a:gd name="T112" fmla="+- 0 1884 1784"/>
                <a:gd name="T113" fmla="*/ T112 w 986"/>
                <a:gd name="T114" fmla="+- 0 1938 595"/>
                <a:gd name="T115" fmla="*/ 1938 h 1691"/>
                <a:gd name="T116" fmla="+- 0 2079 1784"/>
                <a:gd name="T117" fmla="*/ T116 w 986"/>
                <a:gd name="T118" fmla="+- 0 1938 595"/>
                <a:gd name="T119" fmla="*/ 1938 h 1691"/>
                <a:gd name="T120" fmla="+- 0 2075 1784"/>
                <a:gd name="T121" fmla="*/ T120 w 986"/>
                <a:gd name="T122" fmla="+- 0 1837 595"/>
                <a:gd name="T123" fmla="*/ 1837 h 1691"/>
                <a:gd name="T124" fmla="+- 0 2076 1784"/>
                <a:gd name="T125" fmla="*/ T124 w 986"/>
                <a:gd name="T126" fmla="+- 0 1733 595"/>
                <a:gd name="T127" fmla="*/ 1733 h 1691"/>
                <a:gd name="T128" fmla="+- 0 2081 1784"/>
                <a:gd name="T129" fmla="*/ T128 w 986"/>
                <a:gd name="T130" fmla="+- 0 1634 595"/>
                <a:gd name="T131" fmla="*/ 1634 h 1691"/>
                <a:gd name="T132" fmla="+- 0 2090 1784"/>
                <a:gd name="T133" fmla="*/ T132 w 986"/>
                <a:gd name="T134" fmla="+- 0 1539 595"/>
                <a:gd name="T135" fmla="*/ 1539 h 1691"/>
                <a:gd name="T136" fmla="+- 0 2102 1784"/>
                <a:gd name="T137" fmla="*/ T136 w 986"/>
                <a:gd name="T138" fmla="+- 0 1449 595"/>
                <a:gd name="T139" fmla="*/ 1449 h 1691"/>
                <a:gd name="T140" fmla="+- 0 2119 1784"/>
                <a:gd name="T141" fmla="*/ T140 w 986"/>
                <a:gd name="T142" fmla="+- 0 1363 595"/>
                <a:gd name="T143" fmla="*/ 1363 h 1691"/>
                <a:gd name="T144" fmla="+- 0 2139 1784"/>
                <a:gd name="T145" fmla="*/ T144 w 986"/>
                <a:gd name="T146" fmla="+- 0 1282 595"/>
                <a:gd name="T147" fmla="*/ 1282 h 1691"/>
                <a:gd name="T148" fmla="+- 0 2162 1784"/>
                <a:gd name="T149" fmla="*/ T148 w 986"/>
                <a:gd name="T150" fmla="+- 0 1205 595"/>
                <a:gd name="T151" fmla="*/ 1205 h 1691"/>
                <a:gd name="T152" fmla="+- 0 2189 1784"/>
                <a:gd name="T153" fmla="*/ T152 w 986"/>
                <a:gd name="T154" fmla="+- 0 1133 595"/>
                <a:gd name="T155" fmla="*/ 1133 h 1691"/>
                <a:gd name="T156" fmla="+- 0 2218 1784"/>
                <a:gd name="T157" fmla="*/ T156 w 986"/>
                <a:gd name="T158" fmla="+- 0 1065 595"/>
                <a:gd name="T159" fmla="*/ 1065 h 1691"/>
                <a:gd name="T160" fmla="+- 0 2250 1784"/>
                <a:gd name="T161" fmla="*/ T160 w 986"/>
                <a:gd name="T162" fmla="+- 0 1002 595"/>
                <a:gd name="T163" fmla="*/ 1002 h 1691"/>
                <a:gd name="T164" fmla="+- 0 2284 1784"/>
                <a:gd name="T165" fmla="*/ T164 w 986"/>
                <a:gd name="T166" fmla="+- 0 943 595"/>
                <a:gd name="T167" fmla="*/ 943 h 1691"/>
                <a:gd name="T168" fmla="+- 0 2321 1784"/>
                <a:gd name="T169" fmla="*/ T168 w 986"/>
                <a:gd name="T170" fmla="+- 0 889 595"/>
                <a:gd name="T171" fmla="*/ 889 h 1691"/>
                <a:gd name="T172" fmla="+- 0 2360 1784"/>
                <a:gd name="T173" fmla="*/ T172 w 986"/>
                <a:gd name="T174" fmla="+- 0 839 595"/>
                <a:gd name="T175" fmla="*/ 839 h 1691"/>
                <a:gd name="T176" fmla="+- 0 2400 1784"/>
                <a:gd name="T177" fmla="*/ T176 w 986"/>
                <a:gd name="T178" fmla="+- 0 794 595"/>
                <a:gd name="T179" fmla="*/ 794 h 1691"/>
                <a:gd name="T180" fmla="+- 0 2443 1784"/>
                <a:gd name="T181" fmla="*/ T180 w 986"/>
                <a:gd name="T182" fmla="+- 0 754 595"/>
                <a:gd name="T183" fmla="*/ 754 h 1691"/>
                <a:gd name="T184" fmla="+- 0 2487 1784"/>
                <a:gd name="T185" fmla="*/ T184 w 986"/>
                <a:gd name="T186" fmla="+- 0 717 595"/>
                <a:gd name="T187" fmla="*/ 717 h 1691"/>
                <a:gd name="T188" fmla="+- 0 2532 1784"/>
                <a:gd name="T189" fmla="*/ T188 w 986"/>
                <a:gd name="T190" fmla="+- 0 686 595"/>
                <a:gd name="T191" fmla="*/ 686 h 1691"/>
                <a:gd name="T192" fmla="+- 0 2578 1784"/>
                <a:gd name="T193" fmla="*/ T192 w 986"/>
                <a:gd name="T194" fmla="+- 0 659 595"/>
                <a:gd name="T195" fmla="*/ 659 h 1691"/>
                <a:gd name="T196" fmla="+- 0 2625 1784"/>
                <a:gd name="T197" fmla="*/ T196 w 986"/>
                <a:gd name="T198" fmla="+- 0 636 595"/>
                <a:gd name="T199" fmla="*/ 636 h 1691"/>
                <a:gd name="T200" fmla="+- 0 2673 1784"/>
                <a:gd name="T201" fmla="*/ T200 w 986"/>
                <a:gd name="T202" fmla="+- 0 618 595"/>
                <a:gd name="T203" fmla="*/ 618 h 1691"/>
                <a:gd name="T204" fmla="+- 0 2721 1784"/>
                <a:gd name="T205" fmla="*/ T204 w 986"/>
                <a:gd name="T206" fmla="+- 0 604 595"/>
                <a:gd name="T207" fmla="*/ 604 h 1691"/>
                <a:gd name="T208" fmla="+- 0 2770 1784"/>
                <a:gd name="T209" fmla="*/ T208 w 986"/>
                <a:gd name="T210" fmla="+- 0 595 595"/>
                <a:gd name="T211" fmla="*/ 595 h 16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6" h="1691">
                  <a:moveTo>
                    <a:pt x="0" y="1340"/>
                  </a:moveTo>
                  <a:lnTo>
                    <a:pt x="217" y="1690"/>
                  </a:lnTo>
                  <a:lnTo>
                    <a:pt x="414" y="1352"/>
                  </a:lnTo>
                  <a:lnTo>
                    <a:pt x="295" y="1350"/>
                  </a:lnTo>
                  <a:lnTo>
                    <a:pt x="295" y="1343"/>
                  </a:lnTo>
                  <a:lnTo>
                    <a:pt x="100" y="1343"/>
                  </a:lnTo>
                  <a:lnTo>
                    <a:pt x="0" y="1340"/>
                  </a:lnTo>
                  <a:close/>
                  <a:moveTo>
                    <a:pt x="986" y="0"/>
                  </a:moveTo>
                  <a:lnTo>
                    <a:pt x="605" y="54"/>
                  </a:lnTo>
                  <a:lnTo>
                    <a:pt x="553" y="76"/>
                  </a:lnTo>
                  <a:lnTo>
                    <a:pt x="504" y="102"/>
                  </a:lnTo>
                  <a:lnTo>
                    <a:pt x="457" y="132"/>
                  </a:lnTo>
                  <a:lnTo>
                    <a:pt x="414" y="166"/>
                  </a:lnTo>
                  <a:lnTo>
                    <a:pt x="374" y="205"/>
                  </a:lnTo>
                  <a:lnTo>
                    <a:pt x="336" y="249"/>
                  </a:lnTo>
                  <a:lnTo>
                    <a:pt x="301" y="297"/>
                  </a:lnTo>
                  <a:lnTo>
                    <a:pt x="269" y="349"/>
                  </a:lnTo>
                  <a:lnTo>
                    <a:pt x="240" y="406"/>
                  </a:lnTo>
                  <a:lnTo>
                    <a:pt x="214" y="468"/>
                  </a:lnTo>
                  <a:lnTo>
                    <a:pt x="190" y="534"/>
                  </a:lnTo>
                  <a:lnTo>
                    <a:pt x="170" y="605"/>
                  </a:lnTo>
                  <a:lnTo>
                    <a:pt x="152" y="680"/>
                  </a:lnTo>
                  <a:lnTo>
                    <a:pt x="136" y="761"/>
                  </a:lnTo>
                  <a:lnTo>
                    <a:pt x="124" y="846"/>
                  </a:lnTo>
                  <a:lnTo>
                    <a:pt x="114" y="935"/>
                  </a:lnTo>
                  <a:lnTo>
                    <a:pt x="106" y="1030"/>
                  </a:lnTo>
                  <a:lnTo>
                    <a:pt x="102" y="1129"/>
                  </a:lnTo>
                  <a:lnTo>
                    <a:pt x="99" y="1233"/>
                  </a:lnTo>
                  <a:lnTo>
                    <a:pt x="100" y="1343"/>
                  </a:lnTo>
                  <a:lnTo>
                    <a:pt x="295" y="1343"/>
                  </a:lnTo>
                  <a:lnTo>
                    <a:pt x="291" y="1242"/>
                  </a:lnTo>
                  <a:lnTo>
                    <a:pt x="292" y="1138"/>
                  </a:lnTo>
                  <a:lnTo>
                    <a:pt x="297" y="1039"/>
                  </a:lnTo>
                  <a:lnTo>
                    <a:pt x="306" y="944"/>
                  </a:lnTo>
                  <a:lnTo>
                    <a:pt x="318" y="854"/>
                  </a:lnTo>
                  <a:lnTo>
                    <a:pt x="335" y="768"/>
                  </a:lnTo>
                  <a:lnTo>
                    <a:pt x="355" y="687"/>
                  </a:lnTo>
                  <a:lnTo>
                    <a:pt x="378" y="610"/>
                  </a:lnTo>
                  <a:lnTo>
                    <a:pt x="405" y="538"/>
                  </a:lnTo>
                  <a:lnTo>
                    <a:pt x="434" y="470"/>
                  </a:lnTo>
                  <a:lnTo>
                    <a:pt x="466" y="407"/>
                  </a:lnTo>
                  <a:lnTo>
                    <a:pt x="500" y="348"/>
                  </a:lnTo>
                  <a:lnTo>
                    <a:pt x="537" y="294"/>
                  </a:lnTo>
                  <a:lnTo>
                    <a:pt x="576" y="244"/>
                  </a:lnTo>
                  <a:lnTo>
                    <a:pt x="616" y="199"/>
                  </a:lnTo>
                  <a:lnTo>
                    <a:pt x="659" y="159"/>
                  </a:lnTo>
                  <a:lnTo>
                    <a:pt x="703" y="122"/>
                  </a:lnTo>
                  <a:lnTo>
                    <a:pt x="748" y="91"/>
                  </a:lnTo>
                  <a:lnTo>
                    <a:pt x="794" y="64"/>
                  </a:lnTo>
                  <a:lnTo>
                    <a:pt x="841" y="41"/>
                  </a:lnTo>
                  <a:lnTo>
                    <a:pt x="889" y="23"/>
                  </a:lnTo>
                  <a:lnTo>
                    <a:pt x="937" y="9"/>
                  </a:lnTo>
                  <a:lnTo>
                    <a:pt x="986" y="0"/>
                  </a:lnTo>
                  <a:close/>
                </a:path>
              </a:pathLst>
            </a:custGeom>
            <a:solidFill>
              <a:srgbClr val="4EA8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 y="0"/>
              <a:ext cx="3789" cy="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2570" y="597"/>
              <a:ext cx="968" cy="1766"/>
            </a:xfrm>
            <a:custGeom>
              <a:avLst/>
              <a:gdLst>
                <a:gd name="T0" fmla="+- 0 2768 2570"/>
                <a:gd name="T1" fmla="*/ T0 w 968"/>
                <a:gd name="T2" fmla="+- 0 598 598"/>
                <a:gd name="T3" fmla="*/ 598 h 1766"/>
                <a:gd name="T4" fmla="+- 0 2719 2570"/>
                <a:gd name="T5" fmla="*/ T4 w 968"/>
                <a:gd name="T6" fmla="+- 0 598 598"/>
                <a:gd name="T7" fmla="*/ 598 h 1766"/>
                <a:gd name="T8" fmla="+- 0 2667 2570"/>
                <a:gd name="T9" fmla="*/ T8 w 968"/>
                <a:gd name="T10" fmla="+- 0 609 598"/>
                <a:gd name="T11" fmla="*/ 609 h 1766"/>
                <a:gd name="T12" fmla="+- 0 2617 2570"/>
                <a:gd name="T13" fmla="*/ T12 w 968"/>
                <a:gd name="T14" fmla="+- 0 630 598"/>
                <a:gd name="T15" fmla="*/ 630 h 1766"/>
                <a:gd name="T16" fmla="+- 0 2570 2570"/>
                <a:gd name="T17" fmla="*/ T16 w 968"/>
                <a:gd name="T18" fmla="+- 0 657 598"/>
                <a:gd name="T19" fmla="*/ 657 h 1766"/>
                <a:gd name="T20" fmla="+- 0 2615 2570"/>
                <a:gd name="T21" fmla="*/ T20 w 968"/>
                <a:gd name="T22" fmla="+- 0 673 598"/>
                <a:gd name="T23" fmla="*/ 673 h 1766"/>
                <a:gd name="T24" fmla="+- 0 2657 2570"/>
                <a:gd name="T25" fmla="*/ T24 w 968"/>
                <a:gd name="T26" fmla="+- 0 691 598"/>
                <a:gd name="T27" fmla="*/ 691 h 1766"/>
                <a:gd name="T28" fmla="+- 0 2737 2570"/>
                <a:gd name="T29" fmla="*/ T28 w 968"/>
                <a:gd name="T30" fmla="+- 0 735 598"/>
                <a:gd name="T31" fmla="*/ 735 h 1766"/>
                <a:gd name="T32" fmla="+- 0 2811 2570"/>
                <a:gd name="T33" fmla="*/ T32 w 968"/>
                <a:gd name="T34" fmla="+- 0 792 598"/>
                <a:gd name="T35" fmla="*/ 792 h 1766"/>
                <a:gd name="T36" fmla="+- 0 2878 2570"/>
                <a:gd name="T37" fmla="*/ T36 w 968"/>
                <a:gd name="T38" fmla="+- 0 862 598"/>
                <a:gd name="T39" fmla="*/ 862 h 1766"/>
                <a:gd name="T40" fmla="+- 0 2941 2570"/>
                <a:gd name="T41" fmla="*/ T40 w 968"/>
                <a:gd name="T42" fmla="+- 0 948 598"/>
                <a:gd name="T43" fmla="*/ 948 h 1766"/>
                <a:gd name="T44" fmla="+- 0 2999 2570"/>
                <a:gd name="T45" fmla="*/ T44 w 968"/>
                <a:gd name="T46" fmla="+- 0 1050 598"/>
                <a:gd name="T47" fmla="*/ 1050 h 1766"/>
                <a:gd name="T48" fmla="+- 0 3027 2570"/>
                <a:gd name="T49" fmla="*/ T48 w 968"/>
                <a:gd name="T50" fmla="+- 0 1108 598"/>
                <a:gd name="T51" fmla="*/ 1108 h 1766"/>
                <a:gd name="T52" fmla="+- 0 3054 2570"/>
                <a:gd name="T53" fmla="*/ T52 w 968"/>
                <a:gd name="T54" fmla="+- 0 1171 598"/>
                <a:gd name="T55" fmla="*/ 1171 h 1766"/>
                <a:gd name="T56" fmla="+- 0 3080 2570"/>
                <a:gd name="T57" fmla="*/ T56 w 968"/>
                <a:gd name="T58" fmla="+- 0 1239 598"/>
                <a:gd name="T59" fmla="*/ 1239 h 1766"/>
                <a:gd name="T60" fmla="+- 0 3105 2570"/>
                <a:gd name="T61" fmla="*/ T60 w 968"/>
                <a:gd name="T62" fmla="+- 0 1312 598"/>
                <a:gd name="T63" fmla="*/ 1312 h 1766"/>
                <a:gd name="T64" fmla="+- 0 3130 2570"/>
                <a:gd name="T65" fmla="*/ T64 w 968"/>
                <a:gd name="T66" fmla="+- 0 1390 598"/>
                <a:gd name="T67" fmla="*/ 1390 h 1766"/>
                <a:gd name="T68" fmla="+- 0 3154 2570"/>
                <a:gd name="T69" fmla="*/ T68 w 968"/>
                <a:gd name="T70" fmla="+- 0 1473 598"/>
                <a:gd name="T71" fmla="*/ 1473 h 1766"/>
                <a:gd name="T72" fmla="+- 0 3177 2570"/>
                <a:gd name="T73" fmla="*/ T72 w 968"/>
                <a:gd name="T74" fmla="+- 0 1563 598"/>
                <a:gd name="T75" fmla="*/ 1563 h 1766"/>
                <a:gd name="T76" fmla="+- 0 3201 2570"/>
                <a:gd name="T77" fmla="*/ T76 w 968"/>
                <a:gd name="T78" fmla="+- 0 1658 598"/>
                <a:gd name="T79" fmla="*/ 1658 h 1766"/>
                <a:gd name="T80" fmla="+- 0 3224 2570"/>
                <a:gd name="T81" fmla="*/ T80 w 968"/>
                <a:gd name="T82" fmla="+- 0 1759 598"/>
                <a:gd name="T83" fmla="*/ 1759 h 1766"/>
                <a:gd name="T84" fmla="+- 0 3247 2570"/>
                <a:gd name="T85" fmla="*/ T84 w 968"/>
                <a:gd name="T86" fmla="+- 0 1867 598"/>
                <a:gd name="T87" fmla="*/ 1867 h 1766"/>
                <a:gd name="T88" fmla="+- 0 3269 2570"/>
                <a:gd name="T89" fmla="*/ T88 w 968"/>
                <a:gd name="T90" fmla="+- 0 1981 598"/>
                <a:gd name="T91" fmla="*/ 1981 h 1766"/>
                <a:gd name="T92" fmla="+- 0 3292 2570"/>
                <a:gd name="T93" fmla="*/ T92 w 968"/>
                <a:gd name="T94" fmla="+- 0 2101 598"/>
                <a:gd name="T95" fmla="*/ 2101 h 1766"/>
                <a:gd name="T96" fmla="+- 0 3315 2570"/>
                <a:gd name="T97" fmla="*/ T96 w 968"/>
                <a:gd name="T98" fmla="+- 0 2229 598"/>
                <a:gd name="T99" fmla="*/ 2229 h 1766"/>
                <a:gd name="T100" fmla="+- 0 3338 2570"/>
                <a:gd name="T101" fmla="*/ T100 w 968"/>
                <a:gd name="T102" fmla="+- 0 2363 598"/>
                <a:gd name="T103" fmla="*/ 2363 h 1766"/>
                <a:gd name="T104" fmla="+- 0 3538 2570"/>
                <a:gd name="T105" fmla="*/ T104 w 968"/>
                <a:gd name="T106" fmla="+- 0 2332 598"/>
                <a:gd name="T107" fmla="*/ 2332 h 1766"/>
                <a:gd name="T108" fmla="+- 0 3504 2570"/>
                <a:gd name="T109" fmla="*/ T108 w 968"/>
                <a:gd name="T110" fmla="+- 0 2181 598"/>
                <a:gd name="T111" fmla="*/ 2181 h 1766"/>
                <a:gd name="T112" fmla="+- 0 3473 2570"/>
                <a:gd name="T113" fmla="*/ T112 w 968"/>
                <a:gd name="T114" fmla="+- 0 2039 598"/>
                <a:gd name="T115" fmla="*/ 2039 h 1766"/>
                <a:gd name="T116" fmla="+- 0 3442 2570"/>
                <a:gd name="T117" fmla="*/ T116 w 968"/>
                <a:gd name="T118" fmla="+- 0 1905 598"/>
                <a:gd name="T119" fmla="*/ 1905 h 1766"/>
                <a:gd name="T120" fmla="+- 0 3413 2570"/>
                <a:gd name="T121" fmla="*/ T120 w 968"/>
                <a:gd name="T122" fmla="+- 0 1779 598"/>
                <a:gd name="T123" fmla="*/ 1779 h 1766"/>
                <a:gd name="T124" fmla="+- 0 3385 2570"/>
                <a:gd name="T125" fmla="*/ T124 w 968"/>
                <a:gd name="T126" fmla="+- 0 1662 598"/>
                <a:gd name="T127" fmla="*/ 1662 h 1766"/>
                <a:gd name="T128" fmla="+- 0 3358 2570"/>
                <a:gd name="T129" fmla="*/ T128 w 968"/>
                <a:gd name="T130" fmla="+- 0 1552 598"/>
                <a:gd name="T131" fmla="*/ 1552 h 1766"/>
                <a:gd name="T132" fmla="+- 0 3332 2570"/>
                <a:gd name="T133" fmla="*/ T132 w 968"/>
                <a:gd name="T134" fmla="+- 0 1449 598"/>
                <a:gd name="T135" fmla="*/ 1449 h 1766"/>
                <a:gd name="T136" fmla="+- 0 3306 2570"/>
                <a:gd name="T137" fmla="*/ T136 w 968"/>
                <a:gd name="T138" fmla="+- 0 1354 598"/>
                <a:gd name="T139" fmla="*/ 1354 h 1766"/>
                <a:gd name="T140" fmla="+- 0 3280 2570"/>
                <a:gd name="T141" fmla="*/ T140 w 968"/>
                <a:gd name="T142" fmla="+- 0 1266 598"/>
                <a:gd name="T143" fmla="*/ 1266 h 1766"/>
                <a:gd name="T144" fmla="+- 0 3255 2570"/>
                <a:gd name="T145" fmla="*/ T144 w 968"/>
                <a:gd name="T146" fmla="+- 0 1185 598"/>
                <a:gd name="T147" fmla="*/ 1185 h 1766"/>
                <a:gd name="T148" fmla="+- 0 3230 2570"/>
                <a:gd name="T149" fmla="*/ T148 w 968"/>
                <a:gd name="T150" fmla="+- 0 1110 598"/>
                <a:gd name="T151" fmla="*/ 1110 h 1766"/>
                <a:gd name="T152" fmla="+- 0 3205 2570"/>
                <a:gd name="T153" fmla="*/ T152 w 968"/>
                <a:gd name="T154" fmla="+- 0 1041 598"/>
                <a:gd name="T155" fmla="*/ 1041 h 1766"/>
                <a:gd name="T156" fmla="+- 0 3180 2570"/>
                <a:gd name="T157" fmla="*/ T156 w 968"/>
                <a:gd name="T158" fmla="+- 0 978 598"/>
                <a:gd name="T159" fmla="*/ 978 h 1766"/>
                <a:gd name="T160" fmla="+- 0 3155 2570"/>
                <a:gd name="T161" fmla="*/ T160 w 968"/>
                <a:gd name="T162" fmla="+- 0 922 598"/>
                <a:gd name="T163" fmla="*/ 922 h 1766"/>
                <a:gd name="T164" fmla="+- 0 3102 2570"/>
                <a:gd name="T165" fmla="*/ T164 w 968"/>
                <a:gd name="T166" fmla="+- 0 824 598"/>
                <a:gd name="T167" fmla="*/ 824 h 1766"/>
                <a:gd name="T168" fmla="+- 0 3047 2570"/>
                <a:gd name="T169" fmla="*/ T168 w 968"/>
                <a:gd name="T170" fmla="+- 0 746 598"/>
                <a:gd name="T171" fmla="*/ 746 h 1766"/>
                <a:gd name="T172" fmla="+- 0 2987 2570"/>
                <a:gd name="T173" fmla="*/ T172 w 968"/>
                <a:gd name="T174" fmla="+- 0 687 598"/>
                <a:gd name="T175" fmla="*/ 687 h 1766"/>
                <a:gd name="T176" fmla="+- 0 2921 2570"/>
                <a:gd name="T177" fmla="*/ T176 w 968"/>
                <a:gd name="T178" fmla="+- 0 644 598"/>
                <a:gd name="T179" fmla="*/ 644 h 1766"/>
                <a:gd name="T180" fmla="+- 0 2849 2570"/>
                <a:gd name="T181" fmla="*/ T180 w 968"/>
                <a:gd name="T182" fmla="+- 0 615 598"/>
                <a:gd name="T183" fmla="*/ 615 h 1766"/>
                <a:gd name="T184" fmla="+- 0 2810 2570"/>
                <a:gd name="T185" fmla="*/ T184 w 968"/>
                <a:gd name="T186" fmla="+- 0 605 598"/>
                <a:gd name="T187" fmla="*/ 605 h 1766"/>
                <a:gd name="T188" fmla="+- 0 2768 2570"/>
                <a:gd name="T189" fmla="*/ T188 w 968"/>
                <a:gd name="T190" fmla="+- 0 598 598"/>
                <a:gd name="T191" fmla="*/ 598 h 17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968" h="1766">
                  <a:moveTo>
                    <a:pt x="198" y="0"/>
                  </a:moveTo>
                  <a:lnTo>
                    <a:pt x="149" y="0"/>
                  </a:lnTo>
                  <a:lnTo>
                    <a:pt x="97" y="11"/>
                  </a:lnTo>
                  <a:lnTo>
                    <a:pt x="47" y="32"/>
                  </a:lnTo>
                  <a:lnTo>
                    <a:pt x="0" y="59"/>
                  </a:lnTo>
                  <a:lnTo>
                    <a:pt x="45" y="75"/>
                  </a:lnTo>
                  <a:lnTo>
                    <a:pt x="87" y="93"/>
                  </a:lnTo>
                  <a:lnTo>
                    <a:pt x="167" y="137"/>
                  </a:lnTo>
                  <a:lnTo>
                    <a:pt x="241" y="194"/>
                  </a:lnTo>
                  <a:lnTo>
                    <a:pt x="308" y="264"/>
                  </a:lnTo>
                  <a:lnTo>
                    <a:pt x="371" y="350"/>
                  </a:lnTo>
                  <a:lnTo>
                    <a:pt x="429" y="452"/>
                  </a:lnTo>
                  <a:lnTo>
                    <a:pt x="457" y="510"/>
                  </a:lnTo>
                  <a:lnTo>
                    <a:pt x="484" y="573"/>
                  </a:lnTo>
                  <a:lnTo>
                    <a:pt x="510" y="641"/>
                  </a:lnTo>
                  <a:lnTo>
                    <a:pt x="535" y="714"/>
                  </a:lnTo>
                  <a:lnTo>
                    <a:pt x="560" y="792"/>
                  </a:lnTo>
                  <a:lnTo>
                    <a:pt x="584" y="875"/>
                  </a:lnTo>
                  <a:lnTo>
                    <a:pt x="607" y="965"/>
                  </a:lnTo>
                  <a:lnTo>
                    <a:pt x="631" y="1060"/>
                  </a:lnTo>
                  <a:lnTo>
                    <a:pt x="654" y="1161"/>
                  </a:lnTo>
                  <a:lnTo>
                    <a:pt x="677" y="1269"/>
                  </a:lnTo>
                  <a:lnTo>
                    <a:pt x="699" y="1383"/>
                  </a:lnTo>
                  <a:lnTo>
                    <a:pt x="722" y="1503"/>
                  </a:lnTo>
                  <a:lnTo>
                    <a:pt x="745" y="1631"/>
                  </a:lnTo>
                  <a:lnTo>
                    <a:pt x="768" y="1765"/>
                  </a:lnTo>
                  <a:lnTo>
                    <a:pt x="968" y="1734"/>
                  </a:lnTo>
                  <a:lnTo>
                    <a:pt x="934" y="1583"/>
                  </a:lnTo>
                  <a:lnTo>
                    <a:pt x="903" y="1441"/>
                  </a:lnTo>
                  <a:lnTo>
                    <a:pt x="872" y="1307"/>
                  </a:lnTo>
                  <a:lnTo>
                    <a:pt x="843" y="1181"/>
                  </a:lnTo>
                  <a:lnTo>
                    <a:pt x="815" y="1064"/>
                  </a:lnTo>
                  <a:lnTo>
                    <a:pt x="788" y="954"/>
                  </a:lnTo>
                  <a:lnTo>
                    <a:pt x="762" y="851"/>
                  </a:lnTo>
                  <a:lnTo>
                    <a:pt x="736" y="756"/>
                  </a:lnTo>
                  <a:lnTo>
                    <a:pt x="710" y="668"/>
                  </a:lnTo>
                  <a:lnTo>
                    <a:pt x="685" y="587"/>
                  </a:lnTo>
                  <a:lnTo>
                    <a:pt x="660" y="512"/>
                  </a:lnTo>
                  <a:lnTo>
                    <a:pt x="635" y="443"/>
                  </a:lnTo>
                  <a:lnTo>
                    <a:pt x="610" y="380"/>
                  </a:lnTo>
                  <a:lnTo>
                    <a:pt x="585" y="324"/>
                  </a:lnTo>
                  <a:lnTo>
                    <a:pt x="532" y="226"/>
                  </a:lnTo>
                  <a:lnTo>
                    <a:pt x="477" y="148"/>
                  </a:lnTo>
                  <a:lnTo>
                    <a:pt x="417" y="89"/>
                  </a:lnTo>
                  <a:lnTo>
                    <a:pt x="351" y="46"/>
                  </a:lnTo>
                  <a:lnTo>
                    <a:pt x="279" y="17"/>
                  </a:lnTo>
                  <a:lnTo>
                    <a:pt x="240" y="7"/>
                  </a:lnTo>
                  <a:lnTo>
                    <a:pt x="198" y="0"/>
                  </a:lnTo>
                  <a:close/>
                </a:path>
              </a:pathLst>
            </a:custGeom>
            <a:solidFill>
              <a:srgbClr val="409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Text Box 21"/>
            <p:cNvSpPr txBox="1">
              <a:spLocks noChangeArrowheads="1"/>
            </p:cNvSpPr>
            <p:nvPr/>
          </p:nvSpPr>
          <p:spPr bwMode="auto">
            <a:xfrm>
              <a:off x="2931" y="3137"/>
              <a:ext cx="15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20"/>
                </a:lnSpc>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600"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Natthawat </a:t>
              </a:r>
              <a:r>
                <a:rPr lang="en-US" sz="600"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Wongrat/Shutterstock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0085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7500" y="876222"/>
            <a:ext cx="7691775" cy="6121477"/>
          </a:xfrm>
          <a:solidFill>
            <a:schemeClr val="bg1"/>
          </a:solidFill>
        </p:spPr>
        <p:txBody>
          <a:bodyPr/>
          <a:lstStyle/>
          <a:p>
            <a:pPr marL="0" indent="0" algn="l">
              <a:buNone/>
            </a:pPr>
            <a:r>
              <a:rPr lang="en-US" sz="3600" b="1" dirty="0" err="1">
                <a:solidFill>
                  <a:srgbClr val="FF0000"/>
                </a:solidFill>
                <a:latin typeface="+mj-lt"/>
              </a:rPr>
              <a:t>Máy</a:t>
            </a:r>
            <a:r>
              <a:rPr lang="en-US" sz="3600" b="1" dirty="0">
                <a:solidFill>
                  <a:srgbClr val="FF0000"/>
                </a:solidFill>
                <a:latin typeface="+mj-lt"/>
              </a:rPr>
              <a:t> in </a:t>
            </a:r>
            <a:r>
              <a:rPr lang="en-US" sz="3600" b="1" dirty="0" smtClean="0">
                <a:solidFill>
                  <a:srgbClr val="FF0000"/>
                </a:solidFill>
                <a:latin typeface="+mj-lt"/>
              </a:rPr>
              <a:t>laser:</a:t>
            </a:r>
            <a:endParaRPr lang="en-US" sz="3600" b="1" dirty="0">
              <a:solidFill>
                <a:srgbClr val="FF0000"/>
              </a:solidFill>
              <a:latin typeface="+mj-lt"/>
            </a:endParaRPr>
          </a:p>
          <a:p>
            <a:pPr algn="just"/>
            <a:r>
              <a:rPr lang="en-US" dirty="0" err="1" smtClean="0">
                <a:latin typeface="+mj-lt"/>
              </a:rPr>
              <a:t>Là</a:t>
            </a:r>
            <a:r>
              <a:rPr lang="en-US" dirty="0" smtClean="0">
                <a:latin typeface="+mj-lt"/>
              </a:rPr>
              <a:t> </a:t>
            </a:r>
            <a:r>
              <a:rPr lang="en-US" dirty="0" err="1">
                <a:latin typeface="+mj-lt"/>
              </a:rPr>
              <a:t>một</a:t>
            </a:r>
            <a:r>
              <a:rPr lang="en-US" dirty="0">
                <a:latin typeface="+mj-lt"/>
              </a:rPr>
              <a:t> </a:t>
            </a:r>
            <a:r>
              <a:rPr lang="en-US" dirty="0" err="1">
                <a:latin typeface="+mj-lt"/>
              </a:rPr>
              <a:t>máy</a:t>
            </a:r>
            <a:r>
              <a:rPr lang="en-US" dirty="0">
                <a:latin typeface="+mj-lt"/>
              </a:rPr>
              <a:t> in </a:t>
            </a:r>
            <a:r>
              <a:rPr lang="en-US" dirty="0" err="1" smtClean="0">
                <a:latin typeface="+mj-lt"/>
              </a:rPr>
              <a:t>tạo</a:t>
            </a:r>
            <a:r>
              <a:rPr lang="en-US" dirty="0" smtClean="0">
                <a:latin typeface="+mj-lt"/>
              </a:rPr>
              <a:t> </a:t>
            </a:r>
            <a:r>
              <a:rPr lang="en-US" dirty="0" err="1">
                <a:latin typeface="+mj-lt"/>
              </a:rPr>
              <a:t>ra</a:t>
            </a:r>
            <a:r>
              <a:rPr lang="en-US" dirty="0">
                <a:latin typeface="+mj-lt"/>
              </a:rPr>
              <a:t> </a:t>
            </a:r>
            <a:r>
              <a:rPr lang="en-US" dirty="0" err="1">
                <a:latin typeface="+mj-lt"/>
              </a:rPr>
              <a:t>văn</a:t>
            </a:r>
            <a:r>
              <a:rPr lang="en-US" dirty="0">
                <a:latin typeface="+mj-lt"/>
              </a:rPr>
              <a:t> </a:t>
            </a:r>
            <a:r>
              <a:rPr lang="en-US" dirty="0" err="1">
                <a:latin typeface="+mj-lt"/>
              </a:rPr>
              <a:t>bản</a:t>
            </a:r>
            <a:r>
              <a:rPr lang="en-US" dirty="0">
                <a:latin typeface="+mj-lt"/>
              </a:rPr>
              <a:t> </a:t>
            </a:r>
            <a:r>
              <a:rPr lang="en-US" dirty="0" err="1">
                <a:latin typeface="+mj-lt"/>
              </a:rPr>
              <a:t>và</a:t>
            </a:r>
            <a:r>
              <a:rPr lang="en-US" dirty="0">
                <a:latin typeface="+mj-lt"/>
              </a:rPr>
              <a:t> </a:t>
            </a:r>
            <a:r>
              <a:rPr lang="en-US" dirty="0" err="1">
                <a:latin typeface="+mj-lt"/>
              </a:rPr>
              <a:t>hình</a:t>
            </a:r>
            <a:r>
              <a:rPr lang="en-US" dirty="0">
                <a:latin typeface="+mj-lt"/>
              </a:rPr>
              <a:t> </a:t>
            </a:r>
            <a:r>
              <a:rPr lang="en-US" dirty="0" err="1">
                <a:latin typeface="+mj-lt"/>
              </a:rPr>
              <a:t>ảnh</a:t>
            </a:r>
            <a:r>
              <a:rPr lang="en-US" dirty="0">
                <a:latin typeface="+mj-lt"/>
              </a:rPr>
              <a:t> </a:t>
            </a:r>
            <a:r>
              <a:rPr lang="en-US" dirty="0" err="1">
                <a:latin typeface="+mj-lt"/>
              </a:rPr>
              <a:t>bằng</a:t>
            </a:r>
            <a:r>
              <a:rPr lang="en-US" dirty="0">
                <a:latin typeface="+mj-lt"/>
              </a:rPr>
              <a:t> </a:t>
            </a:r>
            <a:r>
              <a:rPr lang="en-US" dirty="0" err="1" smtClean="0">
                <a:latin typeface="+mj-lt"/>
              </a:rPr>
              <a:t>chùm</a:t>
            </a:r>
            <a:r>
              <a:rPr lang="en-US" dirty="0" smtClean="0">
                <a:latin typeface="+mj-lt"/>
              </a:rPr>
              <a:t> </a:t>
            </a:r>
            <a:r>
              <a:rPr lang="en-US" dirty="0" err="1">
                <a:latin typeface="+mj-lt"/>
              </a:rPr>
              <a:t>tia</a:t>
            </a:r>
            <a:r>
              <a:rPr lang="en-US" dirty="0">
                <a:latin typeface="+mj-lt"/>
              </a:rPr>
              <a:t> </a:t>
            </a:r>
            <a:r>
              <a:rPr lang="en-US" dirty="0" smtClean="0">
                <a:latin typeface="+mj-lt"/>
              </a:rPr>
              <a:t>laser </a:t>
            </a:r>
            <a:r>
              <a:rPr lang="en-US" dirty="0" err="1">
                <a:latin typeface="+mj-lt"/>
              </a:rPr>
              <a:t>sẽ</a:t>
            </a:r>
            <a:r>
              <a:rPr lang="en-US" dirty="0">
                <a:latin typeface="+mj-lt"/>
              </a:rPr>
              <a:t> </a:t>
            </a:r>
            <a:r>
              <a:rPr lang="en-US" dirty="0" err="1">
                <a:latin typeface="+mj-lt"/>
              </a:rPr>
              <a:t>khắc</a:t>
            </a:r>
            <a:r>
              <a:rPr lang="en-US" dirty="0">
                <a:latin typeface="+mj-lt"/>
              </a:rPr>
              <a:t> </a:t>
            </a:r>
            <a:r>
              <a:rPr lang="en-US" dirty="0" err="1">
                <a:latin typeface="+mj-lt"/>
              </a:rPr>
              <a:t>văn</a:t>
            </a:r>
            <a:r>
              <a:rPr lang="en-US" dirty="0">
                <a:latin typeface="+mj-lt"/>
              </a:rPr>
              <a:t> </a:t>
            </a:r>
            <a:r>
              <a:rPr lang="en-US" dirty="0" err="1">
                <a:latin typeface="+mj-lt"/>
              </a:rPr>
              <a:t>bản</a:t>
            </a:r>
            <a:r>
              <a:rPr lang="en-US" dirty="0">
                <a:latin typeface="+mj-lt"/>
              </a:rPr>
              <a:t> </a:t>
            </a:r>
            <a:r>
              <a:rPr lang="en-US" dirty="0" err="1">
                <a:latin typeface="+mj-lt"/>
              </a:rPr>
              <a:t>và</a:t>
            </a:r>
            <a:r>
              <a:rPr lang="en-US" dirty="0">
                <a:latin typeface="+mj-lt"/>
              </a:rPr>
              <a:t> </a:t>
            </a:r>
            <a:r>
              <a:rPr lang="en-US" dirty="0" err="1">
                <a:latin typeface="+mj-lt"/>
              </a:rPr>
              <a:t>hình</a:t>
            </a:r>
            <a:r>
              <a:rPr lang="en-US" dirty="0">
                <a:latin typeface="+mj-lt"/>
              </a:rPr>
              <a:t> </a:t>
            </a:r>
            <a:r>
              <a:rPr lang="en-US" dirty="0" err="1">
                <a:latin typeface="+mj-lt"/>
              </a:rPr>
              <a:t>ảnh</a:t>
            </a:r>
            <a:r>
              <a:rPr lang="en-US" dirty="0">
                <a:latin typeface="+mj-lt"/>
              </a:rPr>
              <a:t> </a:t>
            </a:r>
            <a:r>
              <a:rPr lang="en-US" dirty="0" err="1">
                <a:latin typeface="+mj-lt"/>
              </a:rPr>
              <a:t>trên</a:t>
            </a:r>
            <a:r>
              <a:rPr lang="en-US" dirty="0">
                <a:latin typeface="+mj-lt"/>
              </a:rPr>
              <a:t> </a:t>
            </a:r>
            <a:r>
              <a:rPr lang="en-US" dirty="0" err="1">
                <a:latin typeface="+mj-lt"/>
              </a:rPr>
              <a:t>trống</a:t>
            </a:r>
            <a:r>
              <a:rPr lang="en-US" dirty="0">
                <a:latin typeface="+mj-lt"/>
              </a:rPr>
              <a:t> </a:t>
            </a:r>
            <a:r>
              <a:rPr lang="en-US" dirty="0" err="1">
                <a:latin typeface="+mj-lt"/>
              </a:rPr>
              <a:t>như</a:t>
            </a:r>
            <a:r>
              <a:rPr lang="en-US" dirty="0">
                <a:latin typeface="+mj-lt"/>
              </a:rPr>
              <a:t> </a:t>
            </a:r>
            <a:r>
              <a:rPr lang="en-US" dirty="0" err="1">
                <a:latin typeface="+mj-lt"/>
              </a:rPr>
              <a:t>một</a:t>
            </a:r>
            <a:r>
              <a:rPr lang="en-US" dirty="0">
                <a:latin typeface="+mj-lt"/>
              </a:rPr>
              <a:t> </a:t>
            </a:r>
            <a:r>
              <a:rPr lang="en-US" dirty="0" err="1">
                <a:latin typeface="+mj-lt"/>
              </a:rPr>
              <a:t>dạng</a:t>
            </a:r>
            <a:r>
              <a:rPr lang="en-US" dirty="0">
                <a:latin typeface="+mj-lt"/>
              </a:rPr>
              <a:t> </a:t>
            </a:r>
            <a:r>
              <a:rPr lang="en-US" dirty="0" err="1">
                <a:latin typeface="+mj-lt"/>
              </a:rPr>
              <a:t>tích</a:t>
            </a:r>
            <a:r>
              <a:rPr lang="en-US" dirty="0">
                <a:latin typeface="+mj-lt"/>
              </a:rPr>
              <a:t> </a:t>
            </a:r>
            <a:r>
              <a:rPr lang="en-US" dirty="0" err="1">
                <a:latin typeface="+mj-lt"/>
              </a:rPr>
              <a:t>điện</a:t>
            </a:r>
            <a:r>
              <a:rPr lang="en-US" dirty="0">
                <a:latin typeface="+mj-lt"/>
              </a:rPr>
              <a:t>. </a:t>
            </a:r>
            <a:endParaRPr lang="en-US" dirty="0" smtClean="0">
              <a:latin typeface="+mj-lt"/>
            </a:endParaRPr>
          </a:p>
          <a:p>
            <a:pPr algn="just"/>
            <a:r>
              <a:rPr lang="en-US" dirty="0" err="1" smtClean="0">
                <a:latin typeface="+mj-lt"/>
              </a:rPr>
              <a:t>Bản</a:t>
            </a:r>
            <a:r>
              <a:rPr lang="en-US" dirty="0" smtClean="0">
                <a:latin typeface="+mj-lt"/>
              </a:rPr>
              <a:t> in </a:t>
            </a:r>
            <a:r>
              <a:rPr lang="en-US" dirty="0" err="1" smtClean="0">
                <a:latin typeface="+mj-lt"/>
              </a:rPr>
              <a:t>chất</a:t>
            </a:r>
            <a:r>
              <a:rPr lang="en-US" dirty="0" smtClean="0">
                <a:latin typeface="+mj-lt"/>
              </a:rPr>
              <a:t> </a:t>
            </a:r>
            <a:r>
              <a:rPr lang="en-US" dirty="0" err="1">
                <a:latin typeface="+mj-lt"/>
              </a:rPr>
              <a:t>lượng</a:t>
            </a:r>
            <a:r>
              <a:rPr lang="en-US" dirty="0">
                <a:latin typeface="+mj-lt"/>
              </a:rPr>
              <a:t> </a:t>
            </a:r>
            <a:r>
              <a:rPr lang="en-US" dirty="0" err="1" smtClean="0">
                <a:latin typeface="+mj-lt"/>
              </a:rPr>
              <a:t>cao</a:t>
            </a:r>
            <a:r>
              <a:rPr lang="en-US" dirty="0" smtClean="0">
                <a:latin typeface="+mj-lt"/>
              </a:rPr>
              <a:t>, </a:t>
            </a:r>
            <a:r>
              <a:rPr lang="en-US" dirty="0" err="1">
                <a:latin typeface="+mj-lt"/>
              </a:rPr>
              <a:t>nhanh</a:t>
            </a:r>
            <a:r>
              <a:rPr lang="en-US" dirty="0">
                <a:latin typeface="+mj-lt"/>
              </a:rPr>
              <a:t> </a:t>
            </a:r>
            <a:r>
              <a:rPr lang="en-US" dirty="0" err="1">
                <a:latin typeface="+mj-lt"/>
              </a:rPr>
              <a:t>hơn</a:t>
            </a:r>
            <a:r>
              <a:rPr lang="en-US" dirty="0">
                <a:latin typeface="+mj-lt"/>
              </a:rPr>
              <a:t> </a:t>
            </a:r>
            <a:r>
              <a:rPr lang="en-US" dirty="0" err="1" smtClean="0">
                <a:latin typeface="+mj-lt"/>
              </a:rPr>
              <a:t>máy</a:t>
            </a:r>
            <a:r>
              <a:rPr lang="en-US" dirty="0" smtClean="0">
                <a:latin typeface="+mj-lt"/>
              </a:rPr>
              <a:t> </a:t>
            </a:r>
            <a:r>
              <a:rPr lang="en-US" dirty="0">
                <a:latin typeface="+mj-lt"/>
              </a:rPr>
              <a:t>in </a:t>
            </a:r>
            <a:r>
              <a:rPr lang="en-US" dirty="0" err="1" smtClean="0">
                <a:latin typeface="+mj-lt"/>
              </a:rPr>
              <a:t>phun</a:t>
            </a:r>
            <a:r>
              <a:rPr lang="en-US" dirty="0" smtClean="0">
                <a:latin typeface="+mj-lt"/>
              </a:rPr>
              <a:t>.</a:t>
            </a:r>
          </a:p>
          <a:p>
            <a:pPr algn="just"/>
            <a:r>
              <a:rPr lang="en-US" dirty="0" err="1" smtClean="0">
                <a:latin typeface="+mj-lt"/>
              </a:rPr>
              <a:t>Rất</a:t>
            </a:r>
            <a:r>
              <a:rPr lang="en-US" dirty="0" smtClean="0">
                <a:latin typeface="+mj-lt"/>
              </a:rPr>
              <a:t> </a:t>
            </a:r>
            <a:r>
              <a:rPr lang="en-US" dirty="0" err="1">
                <a:latin typeface="+mj-lt"/>
              </a:rPr>
              <a:t>phổ</a:t>
            </a:r>
            <a:r>
              <a:rPr lang="en-US" dirty="0">
                <a:latin typeface="+mj-lt"/>
              </a:rPr>
              <a:t> </a:t>
            </a:r>
            <a:r>
              <a:rPr lang="en-US" dirty="0" err="1">
                <a:latin typeface="+mj-lt"/>
              </a:rPr>
              <a:t>biến</a:t>
            </a:r>
            <a:r>
              <a:rPr lang="en-US" dirty="0">
                <a:latin typeface="+mj-lt"/>
              </a:rPr>
              <a:t> </a:t>
            </a:r>
            <a:r>
              <a:rPr lang="en-US" dirty="0" err="1">
                <a:latin typeface="+mj-lt"/>
              </a:rPr>
              <a:t>với</a:t>
            </a:r>
            <a:r>
              <a:rPr lang="en-US" dirty="0">
                <a:latin typeface="+mj-lt"/>
              </a:rPr>
              <a:t> </a:t>
            </a:r>
            <a:r>
              <a:rPr lang="en-US" dirty="0" err="1" smtClean="0">
                <a:latin typeface="+mj-lt"/>
              </a:rPr>
              <a:t>doanh</a:t>
            </a:r>
            <a:r>
              <a:rPr lang="en-US" dirty="0" smtClean="0">
                <a:latin typeface="+mj-lt"/>
              </a:rPr>
              <a:t> </a:t>
            </a:r>
            <a:r>
              <a:rPr lang="en-US" dirty="0" err="1" smtClean="0">
                <a:latin typeface="+mj-lt"/>
              </a:rPr>
              <a:t>nghiệp</a:t>
            </a:r>
            <a:r>
              <a:rPr lang="en-US" dirty="0" smtClean="0">
                <a:latin typeface="+mj-lt"/>
              </a:rPr>
              <a:t>, </a:t>
            </a:r>
            <a:r>
              <a:rPr lang="en-US" dirty="0" err="1" smtClean="0">
                <a:latin typeface="+mj-lt"/>
              </a:rPr>
              <a:t>trường</a:t>
            </a:r>
            <a:r>
              <a:rPr lang="en-US" dirty="0" smtClean="0">
                <a:latin typeface="+mj-lt"/>
              </a:rPr>
              <a:t> </a:t>
            </a:r>
            <a:r>
              <a:rPr lang="en-US" dirty="0" err="1" smtClean="0">
                <a:latin typeface="+mj-lt"/>
              </a:rPr>
              <a:t>học</a:t>
            </a:r>
            <a:r>
              <a:rPr lang="en-US" dirty="0" smtClean="0">
                <a:latin typeface="+mj-lt"/>
              </a:rPr>
              <a:t> </a:t>
            </a:r>
            <a:r>
              <a:rPr lang="en-US" dirty="0" err="1">
                <a:latin typeface="+mj-lt"/>
              </a:rPr>
              <a:t>và</a:t>
            </a:r>
            <a:r>
              <a:rPr lang="en-US" dirty="0">
                <a:latin typeface="+mj-lt"/>
              </a:rPr>
              <a:t> </a:t>
            </a:r>
            <a:r>
              <a:rPr lang="en-US" dirty="0" err="1" smtClean="0">
                <a:latin typeface="+mj-lt"/>
              </a:rPr>
              <a:t>những</a:t>
            </a:r>
            <a:r>
              <a:rPr lang="en-US" dirty="0" smtClean="0">
                <a:latin typeface="+mj-lt"/>
              </a:rPr>
              <a:t> </a:t>
            </a:r>
            <a:r>
              <a:rPr lang="en-US" dirty="0" err="1">
                <a:latin typeface="+mj-lt"/>
              </a:rPr>
              <a:t>người</a:t>
            </a:r>
            <a:r>
              <a:rPr lang="en-US" dirty="0">
                <a:latin typeface="+mj-lt"/>
              </a:rPr>
              <a:t> </a:t>
            </a:r>
            <a:r>
              <a:rPr lang="en-US" dirty="0" err="1">
                <a:latin typeface="+mj-lt"/>
              </a:rPr>
              <a:t>cần</a:t>
            </a:r>
            <a:r>
              <a:rPr lang="en-US" dirty="0">
                <a:latin typeface="+mj-lt"/>
              </a:rPr>
              <a:t> </a:t>
            </a:r>
            <a:r>
              <a:rPr lang="en-US" dirty="0" err="1">
                <a:latin typeface="+mj-lt"/>
              </a:rPr>
              <a:t>sản</a:t>
            </a:r>
            <a:r>
              <a:rPr lang="en-US" dirty="0">
                <a:latin typeface="+mj-lt"/>
              </a:rPr>
              <a:t> </a:t>
            </a:r>
            <a:r>
              <a:rPr lang="en-US" dirty="0" err="1">
                <a:latin typeface="+mj-lt"/>
              </a:rPr>
              <a:t>xuất</a:t>
            </a:r>
            <a:r>
              <a:rPr lang="en-US" dirty="0">
                <a:latin typeface="+mj-lt"/>
              </a:rPr>
              <a:t> </a:t>
            </a:r>
            <a:r>
              <a:rPr lang="en-US" dirty="0" err="1">
                <a:latin typeface="+mj-lt"/>
              </a:rPr>
              <a:t>số</a:t>
            </a:r>
            <a:r>
              <a:rPr lang="en-US" dirty="0">
                <a:latin typeface="+mj-lt"/>
              </a:rPr>
              <a:t> </a:t>
            </a:r>
            <a:r>
              <a:rPr lang="en-US" dirty="0" err="1">
                <a:latin typeface="+mj-lt"/>
              </a:rPr>
              <a:t>lượng</a:t>
            </a:r>
            <a:r>
              <a:rPr lang="en-US" dirty="0">
                <a:latin typeface="+mj-lt"/>
              </a:rPr>
              <a:t> </a:t>
            </a:r>
            <a:r>
              <a:rPr lang="en-US" dirty="0" err="1">
                <a:latin typeface="+mj-lt"/>
              </a:rPr>
              <a:t>lớn</a:t>
            </a:r>
            <a:r>
              <a:rPr lang="en-US" dirty="0">
                <a:latin typeface="+mj-lt"/>
              </a:rPr>
              <a:t> </a:t>
            </a:r>
            <a:r>
              <a:rPr lang="en-US" dirty="0" err="1">
                <a:latin typeface="+mj-lt"/>
              </a:rPr>
              <a:t>tài</a:t>
            </a:r>
            <a:r>
              <a:rPr lang="en-US" dirty="0">
                <a:latin typeface="+mj-lt"/>
              </a:rPr>
              <a:t> </a:t>
            </a:r>
            <a:r>
              <a:rPr lang="en-US" dirty="0" err="1">
                <a:latin typeface="+mj-lt"/>
              </a:rPr>
              <a:t>liệu</a:t>
            </a:r>
            <a:r>
              <a:rPr lang="en-US" dirty="0">
                <a:latin typeface="+mj-lt"/>
              </a:rPr>
              <a:t> </a:t>
            </a:r>
            <a:r>
              <a:rPr lang="en-US" dirty="0" smtClean="0">
                <a:latin typeface="+mj-lt"/>
              </a:rPr>
              <a:t>in.</a:t>
            </a:r>
            <a:endParaRPr lang="en-US" dirty="0">
              <a:latin typeface="+mj-lt"/>
            </a:endParaRPr>
          </a:p>
          <a:p>
            <a:pPr algn="just"/>
            <a:endParaRPr lang="en-US" sz="2800" dirty="0">
              <a:latin typeface="+mj-lt"/>
            </a:endParaRPr>
          </a:p>
          <a:p>
            <a:pPr marL="0" indent="0">
              <a:buNone/>
            </a:pPr>
            <a:endParaRPr lang="en-US" sz="2800" dirty="0">
              <a:latin typeface="+mj-lt"/>
            </a:endParaRPr>
          </a:p>
        </p:txBody>
      </p:sp>
      <p:grpSp>
        <p:nvGrpSpPr>
          <p:cNvPr id="6" name="Group 5"/>
          <p:cNvGrpSpPr>
            <a:grpSpLocks/>
          </p:cNvGrpSpPr>
          <p:nvPr/>
        </p:nvGrpSpPr>
        <p:grpSpPr bwMode="auto">
          <a:xfrm>
            <a:off x="8054853" y="1397000"/>
            <a:ext cx="4032690" cy="2381580"/>
            <a:chOff x="1512" y="381"/>
            <a:chExt cx="6578" cy="5438"/>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 y="381"/>
              <a:ext cx="5252" cy="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p:cNvSpPr>
            <p:nvPr/>
          </p:nvSpPr>
          <p:spPr bwMode="auto">
            <a:xfrm>
              <a:off x="1512" y="3083"/>
              <a:ext cx="2073" cy="361"/>
            </a:xfrm>
            <a:custGeom>
              <a:avLst/>
              <a:gdLst>
                <a:gd name="T0" fmla="+- 0 1513 1513"/>
                <a:gd name="T1" fmla="*/ T0 w 2073"/>
                <a:gd name="T2" fmla="+- 0 3444 3083"/>
                <a:gd name="T3" fmla="*/ 3444 h 361"/>
                <a:gd name="T4" fmla="+- 0 2729 1513"/>
                <a:gd name="T5" fmla="*/ T4 w 2073"/>
                <a:gd name="T6" fmla="+- 0 3444 3083"/>
                <a:gd name="T7" fmla="*/ 3444 h 361"/>
                <a:gd name="T8" fmla="+- 0 3586 1513"/>
                <a:gd name="T9" fmla="*/ T8 w 2073"/>
                <a:gd name="T10" fmla="+- 0 3083 3083"/>
                <a:gd name="T11" fmla="*/ 3083 h 361"/>
              </a:gdLst>
              <a:ahLst/>
              <a:cxnLst>
                <a:cxn ang="0">
                  <a:pos x="T1" y="T3"/>
                </a:cxn>
                <a:cxn ang="0">
                  <a:pos x="T5" y="T7"/>
                </a:cxn>
                <a:cxn ang="0">
                  <a:pos x="T9" y="T11"/>
                </a:cxn>
              </a:cxnLst>
              <a:rect l="0" t="0" r="r" b="b"/>
              <a:pathLst>
                <a:path w="2073" h="361">
                  <a:moveTo>
                    <a:pt x="0" y="361"/>
                  </a:moveTo>
                  <a:lnTo>
                    <a:pt x="1216" y="361"/>
                  </a:lnTo>
                  <a:lnTo>
                    <a:pt x="2073"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3530" y="3047"/>
              <a:ext cx="140" cy="99"/>
            </a:xfrm>
            <a:custGeom>
              <a:avLst/>
              <a:gdLst>
                <a:gd name="T0" fmla="+- 0 3670 3531"/>
                <a:gd name="T1" fmla="*/ T0 w 140"/>
                <a:gd name="T2" fmla="+- 0 3048 3048"/>
                <a:gd name="T3" fmla="*/ 3048 h 99"/>
                <a:gd name="T4" fmla="+- 0 3531 3531"/>
                <a:gd name="T5" fmla="*/ T4 w 140"/>
                <a:gd name="T6" fmla="+- 0 3049 3048"/>
                <a:gd name="T7" fmla="*/ 3049 h 99"/>
                <a:gd name="T8" fmla="+- 0 3579 3531"/>
                <a:gd name="T9" fmla="*/ T8 w 140"/>
                <a:gd name="T10" fmla="+- 0 3086 3048"/>
                <a:gd name="T11" fmla="*/ 3086 h 99"/>
                <a:gd name="T12" fmla="+- 0 3572 3531"/>
                <a:gd name="T13" fmla="*/ T12 w 140"/>
                <a:gd name="T14" fmla="+- 0 3147 3048"/>
                <a:gd name="T15" fmla="*/ 3147 h 99"/>
                <a:gd name="T16" fmla="+- 0 3670 3531"/>
                <a:gd name="T17" fmla="*/ T16 w 140"/>
                <a:gd name="T18" fmla="+- 0 3048 3048"/>
                <a:gd name="T19" fmla="*/ 3048 h 99"/>
              </a:gdLst>
              <a:ahLst/>
              <a:cxnLst>
                <a:cxn ang="0">
                  <a:pos x="T1" y="T3"/>
                </a:cxn>
                <a:cxn ang="0">
                  <a:pos x="T5" y="T7"/>
                </a:cxn>
                <a:cxn ang="0">
                  <a:pos x="T9" y="T11"/>
                </a:cxn>
                <a:cxn ang="0">
                  <a:pos x="T13" y="T15"/>
                </a:cxn>
                <a:cxn ang="0">
                  <a:pos x="T17" y="T19"/>
                </a:cxn>
              </a:cxnLst>
              <a:rect l="0" t="0" r="r" b="b"/>
              <a:pathLst>
                <a:path w="140" h="99">
                  <a:moveTo>
                    <a:pt x="139" y="0"/>
                  </a:moveTo>
                  <a:lnTo>
                    <a:pt x="0" y="1"/>
                  </a:lnTo>
                  <a:lnTo>
                    <a:pt x="48" y="38"/>
                  </a:lnTo>
                  <a:lnTo>
                    <a:pt x="41" y="99"/>
                  </a:lnTo>
                  <a:lnTo>
                    <a:pt x="139"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Text Box 26"/>
            <p:cNvSpPr txBox="1">
              <a:spLocks noChangeArrowheads="1"/>
            </p:cNvSpPr>
            <p:nvPr/>
          </p:nvSpPr>
          <p:spPr bwMode="auto">
            <a:xfrm>
              <a:off x="1711" y="2547"/>
              <a:ext cx="1473" cy="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endParaRPr lang="en-US" sz="2400" spc="-40" dirty="0" smtClean="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060"/>
                </a:lnSpc>
                <a:spcAft>
                  <a:spcPts val="800"/>
                </a:spcAft>
              </a:pPr>
              <a:r>
                <a:rPr lang="en-US" sz="2400" spc="-40" dirty="0" err="1" smtClean="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Trống</a:t>
              </a:r>
              <a:endParaRPr lang="en-US" sz="24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245" name="Picture 5" descr="Nơi bán Máy in laser màu HP CP1025 (CP-1025) - A4 giá rẻ nhất tháng 02/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028" y="3791281"/>
            <a:ext cx="3023253" cy="23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5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smtClean="0">
                <a:solidFill>
                  <a:srgbClr val="FF0000"/>
                </a:solidFill>
                <a:latin typeface="+mj-lt"/>
              </a:rPr>
              <a:t>MỘT SỐ LOẠI MÁY IN KHÁC</a:t>
            </a:r>
            <a:endParaRPr lang="en-US" b="1" dirty="0">
              <a:solidFill>
                <a:srgbClr val="FF0000"/>
              </a:solidFill>
              <a:latin typeface="+mj-lt"/>
            </a:endParaRPr>
          </a:p>
        </p:txBody>
      </p:sp>
    </p:spTree>
    <p:extLst>
      <p:ext uri="{BB962C8B-B14F-4D97-AF65-F5344CB8AC3E}">
        <p14:creationId xmlns:p14="http://schemas.microsoft.com/office/powerpoint/2010/main" val="426451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9314" y="876223"/>
            <a:ext cx="4747986" cy="4572000"/>
          </a:xfrm>
        </p:spPr>
        <p:txBody>
          <a:bodyPr/>
          <a:lstStyle/>
          <a:p>
            <a:pPr algn="just"/>
            <a:r>
              <a:rPr lang="en-US" sz="3600" dirty="0" err="1">
                <a:solidFill>
                  <a:srgbClr val="FF0000"/>
                </a:solidFill>
                <a:latin typeface="+mj-lt"/>
              </a:rPr>
              <a:t>Máy</a:t>
            </a:r>
            <a:r>
              <a:rPr lang="en-US" sz="3600" dirty="0">
                <a:solidFill>
                  <a:srgbClr val="FF0000"/>
                </a:solidFill>
                <a:latin typeface="+mj-lt"/>
              </a:rPr>
              <a:t> in di </a:t>
            </a:r>
            <a:r>
              <a:rPr lang="en-US" sz="3600" dirty="0" err="1">
                <a:solidFill>
                  <a:srgbClr val="FF0000"/>
                </a:solidFill>
                <a:latin typeface="+mj-lt"/>
              </a:rPr>
              <a:t>động</a:t>
            </a:r>
            <a:r>
              <a:rPr lang="en-US" sz="3600" dirty="0">
                <a:solidFill>
                  <a:srgbClr val="FF0000"/>
                </a:solidFill>
                <a:latin typeface="+mj-lt"/>
              </a:rPr>
              <a:t> </a:t>
            </a:r>
            <a:r>
              <a:rPr lang="en-US" sz="3600" dirty="0" err="1">
                <a:latin typeface="+mj-lt"/>
              </a:rPr>
              <a:t>là</a:t>
            </a:r>
            <a:r>
              <a:rPr lang="en-US" sz="3600" dirty="0">
                <a:latin typeface="+mj-lt"/>
              </a:rPr>
              <a:t> </a:t>
            </a:r>
            <a:r>
              <a:rPr lang="en-US" sz="3600" dirty="0" err="1">
                <a:latin typeface="+mj-lt"/>
              </a:rPr>
              <a:t>một</a:t>
            </a:r>
            <a:r>
              <a:rPr lang="en-US" sz="3600" dirty="0">
                <a:latin typeface="+mj-lt"/>
              </a:rPr>
              <a:t> </a:t>
            </a:r>
            <a:r>
              <a:rPr lang="en-US" sz="3600" dirty="0" err="1">
                <a:latin typeface="+mj-lt"/>
              </a:rPr>
              <a:t>máy</a:t>
            </a:r>
            <a:r>
              <a:rPr lang="en-US" sz="3600" dirty="0">
                <a:latin typeface="+mj-lt"/>
              </a:rPr>
              <a:t> in </a:t>
            </a:r>
            <a:r>
              <a:rPr lang="en-US" sz="3600" dirty="0" err="1">
                <a:latin typeface="+mj-lt"/>
              </a:rPr>
              <a:t>nhỏ</a:t>
            </a:r>
            <a:r>
              <a:rPr lang="en-US" sz="3600" dirty="0">
                <a:latin typeface="+mj-lt"/>
              </a:rPr>
              <a:t>, </a:t>
            </a:r>
            <a:r>
              <a:rPr lang="en-US" sz="3600" dirty="0" err="1">
                <a:latin typeface="+mj-lt"/>
              </a:rPr>
              <a:t>chạy</a:t>
            </a:r>
            <a:r>
              <a:rPr lang="en-US" sz="3600" dirty="0">
                <a:latin typeface="+mj-lt"/>
              </a:rPr>
              <a:t> </a:t>
            </a:r>
            <a:r>
              <a:rPr lang="en-US" sz="3600" dirty="0" err="1">
                <a:latin typeface="+mj-lt"/>
              </a:rPr>
              <a:t>bằng</a:t>
            </a:r>
            <a:r>
              <a:rPr lang="en-US" sz="3600" dirty="0">
                <a:latin typeface="+mj-lt"/>
              </a:rPr>
              <a:t> pin, </a:t>
            </a:r>
            <a:r>
              <a:rPr lang="en-US" sz="3600" dirty="0" err="1">
                <a:latin typeface="+mj-lt"/>
              </a:rPr>
              <a:t>chủ</a:t>
            </a:r>
            <a:r>
              <a:rPr lang="en-US" sz="3600" dirty="0">
                <a:latin typeface="+mj-lt"/>
              </a:rPr>
              <a:t> </a:t>
            </a:r>
            <a:r>
              <a:rPr lang="en-US" sz="3600" dirty="0" err="1">
                <a:latin typeface="+mj-lt"/>
              </a:rPr>
              <a:t>yếu</a:t>
            </a:r>
            <a:r>
              <a:rPr lang="en-US" sz="3600" dirty="0">
                <a:latin typeface="+mj-lt"/>
              </a:rPr>
              <a:t> </a:t>
            </a:r>
            <a:r>
              <a:rPr lang="en-US" sz="3600" dirty="0" err="1">
                <a:latin typeface="+mj-lt"/>
              </a:rPr>
              <a:t>được</a:t>
            </a:r>
            <a:r>
              <a:rPr lang="en-US" sz="3600" dirty="0">
                <a:latin typeface="+mj-lt"/>
              </a:rPr>
              <a:t> </a:t>
            </a:r>
            <a:r>
              <a:rPr lang="en-US" sz="3600" dirty="0" err="1">
                <a:latin typeface="+mj-lt"/>
              </a:rPr>
              <a:t>sử</a:t>
            </a:r>
            <a:r>
              <a:rPr lang="en-US" sz="3600" dirty="0">
                <a:latin typeface="+mj-lt"/>
              </a:rPr>
              <a:t> </a:t>
            </a:r>
            <a:r>
              <a:rPr lang="en-US" sz="3600" dirty="0" err="1">
                <a:latin typeface="+mj-lt"/>
              </a:rPr>
              <a:t>dụng</a:t>
            </a:r>
            <a:r>
              <a:rPr lang="en-US" sz="3600" dirty="0">
                <a:latin typeface="+mj-lt"/>
              </a:rPr>
              <a:t> </a:t>
            </a:r>
            <a:r>
              <a:rPr lang="en-US" sz="3600" dirty="0" err="1">
                <a:latin typeface="+mj-lt"/>
              </a:rPr>
              <a:t>để</a:t>
            </a:r>
            <a:r>
              <a:rPr lang="en-US" sz="3600" dirty="0">
                <a:latin typeface="+mj-lt"/>
              </a:rPr>
              <a:t> in </a:t>
            </a:r>
            <a:r>
              <a:rPr lang="en-US" sz="3600" dirty="0" err="1">
                <a:latin typeface="+mj-lt"/>
              </a:rPr>
              <a:t>từ</a:t>
            </a:r>
            <a:r>
              <a:rPr lang="en-US" sz="3600" dirty="0">
                <a:latin typeface="+mj-lt"/>
              </a:rPr>
              <a:t> </a:t>
            </a:r>
            <a:r>
              <a:rPr lang="en-US" sz="3600" dirty="0" err="1">
                <a:latin typeface="+mj-lt"/>
              </a:rPr>
              <a:t>máy</a:t>
            </a:r>
            <a:r>
              <a:rPr lang="en-US" sz="3600" dirty="0">
                <a:latin typeface="+mj-lt"/>
              </a:rPr>
              <a:t> </a:t>
            </a:r>
            <a:r>
              <a:rPr lang="en-US" sz="3600" dirty="0" err="1">
                <a:latin typeface="+mj-lt"/>
              </a:rPr>
              <a:t>tính</a:t>
            </a:r>
            <a:r>
              <a:rPr lang="en-US" sz="3600" dirty="0">
                <a:latin typeface="+mj-lt"/>
              </a:rPr>
              <a:t> di </a:t>
            </a:r>
            <a:r>
              <a:rPr lang="en-US" sz="3600" dirty="0" err="1">
                <a:latin typeface="+mj-lt"/>
              </a:rPr>
              <a:t>động</a:t>
            </a:r>
            <a:r>
              <a:rPr lang="en-US" sz="3600" dirty="0">
                <a:latin typeface="+mj-lt"/>
              </a:rPr>
              <a:t>, </a:t>
            </a:r>
            <a:r>
              <a:rPr lang="en-US" sz="3600" dirty="0" err="1">
                <a:latin typeface="+mj-lt"/>
              </a:rPr>
              <a:t>bao</a:t>
            </a:r>
            <a:r>
              <a:rPr lang="en-US" sz="3600" dirty="0">
                <a:latin typeface="+mj-lt"/>
              </a:rPr>
              <a:t> </a:t>
            </a:r>
            <a:r>
              <a:rPr lang="en-US" sz="3600" dirty="0" err="1">
                <a:latin typeface="+mj-lt"/>
              </a:rPr>
              <a:t>gồm</a:t>
            </a:r>
            <a:r>
              <a:rPr lang="en-US" sz="3600" dirty="0">
                <a:latin typeface="+mj-lt"/>
              </a:rPr>
              <a:t> </a:t>
            </a:r>
            <a:r>
              <a:rPr lang="en-US" sz="3600" dirty="0" err="1">
                <a:latin typeface="+mj-lt"/>
              </a:rPr>
              <a:t>cả</a:t>
            </a:r>
            <a:r>
              <a:rPr lang="en-US" sz="3600" dirty="0">
                <a:latin typeface="+mj-lt"/>
              </a:rPr>
              <a:t> </a:t>
            </a:r>
            <a:r>
              <a:rPr lang="en-US" sz="3600" dirty="0" err="1">
                <a:latin typeface="+mj-lt"/>
              </a:rPr>
              <a:t>máy</a:t>
            </a:r>
            <a:r>
              <a:rPr lang="en-US" sz="3600" dirty="0">
                <a:latin typeface="+mj-lt"/>
              </a:rPr>
              <a:t> </a:t>
            </a:r>
            <a:r>
              <a:rPr lang="en-US" sz="3600" dirty="0" err="1">
                <a:latin typeface="+mj-lt"/>
              </a:rPr>
              <a:t>tính</a:t>
            </a:r>
            <a:r>
              <a:rPr lang="en-US" sz="3600" dirty="0">
                <a:latin typeface="+mj-lt"/>
              </a:rPr>
              <a:t> </a:t>
            </a:r>
            <a:r>
              <a:rPr lang="en-US" sz="3600" dirty="0" err="1">
                <a:latin typeface="+mj-lt"/>
              </a:rPr>
              <a:t>bảng</a:t>
            </a:r>
            <a:r>
              <a:rPr lang="en-US" sz="3600" dirty="0">
                <a:latin typeface="+mj-lt"/>
              </a:rPr>
              <a:t> </a:t>
            </a:r>
            <a:r>
              <a:rPr lang="en-US" sz="3600" dirty="0" err="1">
                <a:latin typeface="+mj-lt"/>
              </a:rPr>
              <a:t>và</a:t>
            </a:r>
            <a:r>
              <a:rPr lang="en-US" sz="3600" dirty="0">
                <a:latin typeface="+mj-lt"/>
              </a:rPr>
              <a:t> </a:t>
            </a:r>
            <a:r>
              <a:rPr lang="en-US" sz="3600" dirty="0" err="1">
                <a:latin typeface="+mj-lt"/>
              </a:rPr>
              <a:t>điện</a:t>
            </a:r>
            <a:r>
              <a:rPr lang="en-US" sz="3600" dirty="0">
                <a:latin typeface="+mj-lt"/>
              </a:rPr>
              <a:t> </a:t>
            </a:r>
            <a:r>
              <a:rPr lang="en-US" sz="3600" dirty="0" err="1">
                <a:latin typeface="+mj-lt"/>
              </a:rPr>
              <a:t>thoại</a:t>
            </a:r>
            <a:r>
              <a:rPr lang="en-US" sz="3600" dirty="0">
                <a:latin typeface="+mj-lt"/>
              </a:rPr>
              <a:t> </a:t>
            </a:r>
            <a:r>
              <a:rPr lang="en-US" sz="3600" dirty="0" err="1">
                <a:latin typeface="+mj-lt"/>
              </a:rPr>
              <a:t>thông</a:t>
            </a:r>
            <a:r>
              <a:rPr lang="en-US" sz="3600" dirty="0">
                <a:latin typeface="+mj-lt"/>
              </a:rPr>
              <a:t> </a:t>
            </a:r>
            <a:r>
              <a:rPr lang="en-US" sz="3600" dirty="0" smtClean="0">
                <a:latin typeface="+mj-lt"/>
              </a:rPr>
              <a:t>minh.</a:t>
            </a:r>
            <a:endParaRPr lang="en-US" sz="3600" dirty="0">
              <a:latin typeface="+mj-lt"/>
            </a:endParaRPr>
          </a:p>
        </p:txBody>
      </p:sp>
      <p:pic>
        <p:nvPicPr>
          <p:cNvPr id="12290" name="Picture 2" descr="Máy in di động POS-5802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7622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3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888923"/>
            <a:ext cx="5600700" cy="4572000"/>
          </a:xfrm>
        </p:spPr>
        <p:txBody>
          <a:bodyPr/>
          <a:lstStyle/>
          <a:p>
            <a:pPr algn="just"/>
            <a:r>
              <a:rPr lang="en-US" sz="3600" dirty="0" err="1" smtClean="0">
                <a:latin typeface="+mj-lt"/>
              </a:rPr>
              <a:t>Các</a:t>
            </a:r>
            <a:r>
              <a:rPr lang="en-US" sz="3600" dirty="0" smtClean="0">
                <a:latin typeface="+mj-lt"/>
              </a:rPr>
              <a:t> </a:t>
            </a:r>
            <a:r>
              <a:rPr lang="en-US" sz="3600" dirty="0" err="1">
                <a:latin typeface="+mj-lt"/>
              </a:rPr>
              <a:t>cửa</a:t>
            </a:r>
            <a:r>
              <a:rPr lang="en-US" sz="3600" dirty="0">
                <a:latin typeface="+mj-lt"/>
              </a:rPr>
              <a:t> </a:t>
            </a:r>
            <a:r>
              <a:rPr lang="en-US" sz="3600" dirty="0" err="1">
                <a:latin typeface="+mj-lt"/>
              </a:rPr>
              <a:t>hàng</a:t>
            </a:r>
            <a:r>
              <a:rPr lang="en-US" sz="3600" dirty="0">
                <a:latin typeface="+mj-lt"/>
              </a:rPr>
              <a:t> </a:t>
            </a:r>
            <a:r>
              <a:rPr lang="en-US" sz="3600" dirty="0" err="1">
                <a:latin typeface="+mj-lt"/>
              </a:rPr>
              <a:t>bán</a:t>
            </a:r>
            <a:r>
              <a:rPr lang="en-US" sz="3600" dirty="0">
                <a:latin typeface="+mj-lt"/>
              </a:rPr>
              <a:t> </a:t>
            </a:r>
            <a:r>
              <a:rPr lang="en-US" sz="3600" dirty="0" err="1">
                <a:latin typeface="+mj-lt"/>
              </a:rPr>
              <a:t>lẻ</a:t>
            </a:r>
            <a:r>
              <a:rPr lang="en-US" sz="3600" dirty="0">
                <a:latin typeface="+mj-lt"/>
              </a:rPr>
              <a:t>, </a:t>
            </a:r>
            <a:r>
              <a:rPr lang="en-US" sz="3600" dirty="0" err="1" smtClean="0">
                <a:latin typeface="+mj-lt"/>
              </a:rPr>
              <a:t>các</a:t>
            </a:r>
            <a:r>
              <a:rPr lang="en-US" sz="3600" dirty="0" smtClean="0">
                <a:latin typeface="+mj-lt"/>
              </a:rPr>
              <a:t> </a:t>
            </a:r>
            <a:r>
              <a:rPr lang="en-US" sz="3600" dirty="0" err="1">
                <a:latin typeface="+mj-lt"/>
              </a:rPr>
              <a:t>trạm</a:t>
            </a:r>
            <a:r>
              <a:rPr lang="en-US" sz="3600" dirty="0">
                <a:latin typeface="+mj-lt"/>
              </a:rPr>
              <a:t> </a:t>
            </a:r>
            <a:r>
              <a:rPr lang="en-US" sz="3600" dirty="0" err="1">
                <a:latin typeface="+mj-lt"/>
              </a:rPr>
              <a:t>xăng</a:t>
            </a:r>
            <a:r>
              <a:rPr lang="en-US" sz="3600" dirty="0">
                <a:latin typeface="+mj-lt"/>
              </a:rPr>
              <a:t>, </a:t>
            </a:r>
            <a:r>
              <a:rPr lang="en-US" sz="3600" dirty="0" err="1">
                <a:latin typeface="+mj-lt"/>
              </a:rPr>
              <a:t>thường</a:t>
            </a:r>
            <a:r>
              <a:rPr lang="en-US" sz="3600" dirty="0">
                <a:latin typeface="+mj-lt"/>
              </a:rPr>
              <a:t> in </a:t>
            </a:r>
            <a:r>
              <a:rPr lang="en-US" sz="3600" dirty="0" err="1">
                <a:latin typeface="+mj-lt"/>
              </a:rPr>
              <a:t>hóa</a:t>
            </a:r>
            <a:r>
              <a:rPr lang="en-US" sz="3600" dirty="0">
                <a:latin typeface="+mj-lt"/>
              </a:rPr>
              <a:t> </a:t>
            </a:r>
            <a:r>
              <a:rPr lang="en-US" sz="3600" dirty="0" err="1" smtClean="0">
                <a:latin typeface="+mj-lt"/>
              </a:rPr>
              <a:t>đơn</a:t>
            </a:r>
            <a:r>
              <a:rPr lang="en-US" sz="3600" dirty="0" smtClean="0">
                <a:latin typeface="+mj-lt"/>
              </a:rPr>
              <a:t> </a:t>
            </a:r>
            <a:r>
              <a:rPr lang="en-US" sz="3600" dirty="0" err="1" smtClean="0">
                <a:latin typeface="+mj-lt"/>
              </a:rPr>
              <a:t>bằng</a:t>
            </a:r>
            <a:r>
              <a:rPr lang="en-US" sz="3600" dirty="0" smtClean="0">
                <a:latin typeface="+mj-lt"/>
              </a:rPr>
              <a:t> </a:t>
            </a:r>
            <a:r>
              <a:rPr lang="en-US" sz="3600" dirty="0" err="1" smtClean="0">
                <a:solidFill>
                  <a:srgbClr val="FF0000"/>
                </a:solidFill>
                <a:latin typeface="+mj-lt"/>
              </a:rPr>
              <a:t>Máy</a:t>
            </a:r>
            <a:r>
              <a:rPr lang="en-US" sz="3600" dirty="0" smtClean="0">
                <a:solidFill>
                  <a:srgbClr val="FF0000"/>
                </a:solidFill>
                <a:latin typeface="+mj-lt"/>
              </a:rPr>
              <a:t> in </a:t>
            </a:r>
            <a:r>
              <a:rPr lang="en-US" sz="3600" dirty="0" err="1" smtClean="0">
                <a:solidFill>
                  <a:srgbClr val="FF0000"/>
                </a:solidFill>
                <a:latin typeface="+mj-lt"/>
              </a:rPr>
              <a:t>nhiệt</a:t>
            </a:r>
            <a:r>
              <a:rPr lang="en-US" sz="3600" dirty="0" smtClean="0">
                <a:latin typeface="+mj-lt"/>
              </a:rPr>
              <a:t>.</a:t>
            </a:r>
            <a:endParaRPr lang="en-US" sz="3600" dirty="0">
              <a:latin typeface="+mj-lt"/>
            </a:endParaRPr>
          </a:p>
          <a:p>
            <a:pPr marL="0" indent="0">
              <a:buNone/>
            </a:pPr>
            <a:endParaRPr lang="en-US" sz="3600" dirty="0">
              <a:latin typeface="+mj-lt"/>
            </a:endParaRPr>
          </a:p>
        </p:txBody>
      </p:sp>
      <p:pic>
        <p:nvPicPr>
          <p:cNvPr id="11266" name="Picture 2" descr="Máy In nhiệt Bluetooth Xprinter 58iih, Chuyên in Viettelpay pro - P145969 |  Sàn thương mại điện tử của khách hàng Viettel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1161973"/>
            <a:ext cx="49339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1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275" y="876223"/>
            <a:ext cx="4165600" cy="4572000"/>
          </a:xfrm>
        </p:spPr>
        <p:txBody>
          <a:bodyPr/>
          <a:lstStyle/>
          <a:p>
            <a:r>
              <a:rPr lang="en-US" dirty="0" err="1" smtClean="0">
                <a:solidFill>
                  <a:srgbClr val="FF0000"/>
                </a:solidFill>
                <a:latin typeface="+mj-lt"/>
              </a:rPr>
              <a:t>Máy</a:t>
            </a:r>
            <a:r>
              <a:rPr lang="en-US" dirty="0" smtClean="0">
                <a:solidFill>
                  <a:srgbClr val="FF0000"/>
                </a:solidFill>
                <a:latin typeface="+mj-lt"/>
              </a:rPr>
              <a:t> in </a:t>
            </a:r>
            <a:r>
              <a:rPr lang="en-US" dirty="0" err="1" smtClean="0">
                <a:solidFill>
                  <a:srgbClr val="FF0000"/>
                </a:solidFill>
                <a:latin typeface="+mj-lt"/>
              </a:rPr>
              <a:t>nhãn</a:t>
            </a:r>
            <a:r>
              <a:rPr lang="en-US" dirty="0" smtClean="0">
                <a:solidFill>
                  <a:srgbClr val="FF0000"/>
                </a:solidFill>
                <a:latin typeface="+mj-lt"/>
              </a:rPr>
              <a:t> </a:t>
            </a:r>
            <a:r>
              <a:rPr lang="en-US" dirty="0" err="1" smtClean="0">
                <a:solidFill>
                  <a:srgbClr val="FF0000"/>
                </a:solidFill>
                <a:latin typeface="+mj-lt"/>
              </a:rPr>
              <a:t>hàng</a:t>
            </a:r>
            <a:r>
              <a:rPr lang="en-US" dirty="0" smtClean="0">
                <a:solidFill>
                  <a:srgbClr val="FF0000"/>
                </a:solidFill>
                <a:latin typeface="+mj-lt"/>
              </a:rPr>
              <a:t> </a:t>
            </a:r>
            <a:r>
              <a:rPr lang="en-US" dirty="0" err="1" smtClean="0">
                <a:solidFill>
                  <a:srgbClr val="FF0000"/>
                </a:solidFill>
                <a:latin typeface="+mj-lt"/>
              </a:rPr>
              <a:t>hóa</a:t>
            </a:r>
            <a:endParaRPr lang="en-US" dirty="0">
              <a:solidFill>
                <a:srgbClr val="FF0000"/>
              </a:solidFill>
              <a:latin typeface="+mj-lt"/>
            </a:endParaRPr>
          </a:p>
        </p:txBody>
      </p:sp>
      <p:pic>
        <p:nvPicPr>
          <p:cNvPr id="13314" name="Picture 2" descr="Máy in nhãn Brother QL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72" y="2789237"/>
            <a:ext cx="402907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79" y="2563813"/>
            <a:ext cx="5460515" cy="3576637"/>
          </a:xfrm>
          <a:prstGeom prst="rect">
            <a:avLst/>
          </a:prstGeom>
        </p:spPr>
      </p:pic>
      <p:sp>
        <p:nvSpPr>
          <p:cNvPr id="8" name="Text Placeholder 1"/>
          <p:cNvSpPr txBox="1">
            <a:spLocks/>
          </p:cNvSpPr>
          <p:nvPr/>
        </p:nvSpPr>
        <p:spPr>
          <a:xfrm>
            <a:off x="4088916" y="876223"/>
            <a:ext cx="8103083" cy="4572000"/>
          </a:xfrm>
          <a:prstGeom prst="rect">
            <a:avLst/>
          </a:prstGeom>
        </p:spPr>
        <p:txBody>
          <a:bodyPr vert="horz" lIns="91440" tIns="45720" rIns="91440" bIns="45720" rtlCol="0">
            <a:noAutofit/>
          </a:bodyPr>
          <a:lstStyle>
            <a:lvl1pPr marL="457200" indent="-457200" algn="ctr" defTabSz="914400" rtl="0" eaLnBrk="1" latinLnBrk="0" hangingPunct="1">
              <a:lnSpc>
                <a:spcPct val="90000"/>
              </a:lnSpc>
              <a:spcBef>
                <a:spcPts val="1000"/>
              </a:spcBef>
              <a:buClrTx/>
              <a:buFont typeface="Arial" panose="020B0604020202020204" pitchFamily="34" charset="0"/>
              <a:buChar char="•"/>
              <a:defRPr sz="3200" kern="1200">
                <a:solidFill>
                  <a:srgbClr val="2005C3"/>
                </a:solidFill>
                <a:latin typeface="Times New Roman" panose="02020603050405020304" pitchFamily="18" charset="0"/>
                <a:ea typeface="+mn-ea"/>
                <a:cs typeface="Times New Roman" panose="02020603050405020304" pitchFamily="18" charset="0"/>
              </a:defRPr>
            </a:lvl1pPr>
            <a:lvl2pPr marL="341313" indent="-341313" algn="l" defTabSz="914400" rtl="0" eaLnBrk="1" latinLnBrk="0" hangingPunct="1">
              <a:lnSpc>
                <a:spcPct val="90000"/>
              </a:lnSpc>
              <a:spcBef>
                <a:spcPts val="500"/>
              </a:spcBef>
              <a:buClrTx/>
              <a:buFont typeface="Arial" panose="020B0604020202020204" pitchFamily="34" charset="0"/>
              <a:buChar char="•"/>
              <a:defRPr sz="3000" kern="1200">
                <a:solidFill>
                  <a:srgbClr val="2005C3"/>
                </a:solidFill>
                <a:latin typeface="Times New Roman" panose="02020603050405020304" pitchFamily="18" charset="0"/>
                <a:ea typeface="+mn-ea"/>
                <a:cs typeface="Times New Roman" panose="02020603050405020304" pitchFamily="18" charset="0"/>
              </a:defRPr>
            </a:lvl2pPr>
            <a:lvl3pPr marL="627063" indent="-285750" algn="l" defTabSz="914400" rtl="0" eaLnBrk="1" latinLnBrk="0" hangingPunct="1">
              <a:lnSpc>
                <a:spcPct val="90000"/>
              </a:lnSpc>
              <a:spcBef>
                <a:spcPts val="500"/>
              </a:spcBef>
              <a:buClrTx/>
              <a:buFont typeface="Arial" panose="020B0604020202020204" pitchFamily="34" charset="0"/>
              <a:buChar char="•"/>
              <a:defRPr sz="2800" kern="1200">
                <a:solidFill>
                  <a:srgbClr val="2005C3"/>
                </a:solidFill>
                <a:latin typeface="Times New Roman" panose="02020603050405020304" pitchFamily="18" charset="0"/>
                <a:ea typeface="+mn-ea"/>
                <a:cs typeface="Times New Roman" panose="02020603050405020304" pitchFamily="18" charset="0"/>
              </a:defRPr>
            </a:lvl3pPr>
            <a:lvl4pPr marL="914400" indent="-287338" algn="l" defTabSz="914400" rtl="0" eaLnBrk="1" latinLnBrk="0" hangingPunct="1">
              <a:lnSpc>
                <a:spcPct val="90000"/>
              </a:lnSpc>
              <a:spcBef>
                <a:spcPts val="500"/>
              </a:spcBef>
              <a:buClrTx/>
              <a:buFont typeface="Arial" panose="020B0604020202020204" pitchFamily="34" charset="0"/>
              <a:buChar char="•"/>
              <a:defRPr sz="2600" kern="1200">
                <a:solidFill>
                  <a:srgbClr val="2005C3"/>
                </a:solidFill>
                <a:latin typeface="Times New Roman" panose="02020603050405020304" pitchFamily="18" charset="0"/>
                <a:ea typeface="+mn-ea"/>
                <a:cs typeface="Times New Roman" panose="02020603050405020304" pitchFamily="18" charset="0"/>
              </a:defRPr>
            </a:lvl4pPr>
            <a:lvl5pPr marL="1309688" indent="-395288" algn="l" defTabSz="914400" rtl="0" eaLnBrk="1" latinLnBrk="0" hangingPunct="1">
              <a:lnSpc>
                <a:spcPct val="90000"/>
              </a:lnSpc>
              <a:spcBef>
                <a:spcPts val="500"/>
              </a:spcBef>
              <a:buClrTx/>
              <a:buFont typeface="Arial" panose="020B0604020202020204" pitchFamily="34" charset="0"/>
              <a:buChar char="•"/>
              <a:defRPr sz="2400" kern="1200">
                <a:solidFill>
                  <a:srgbClr val="2005C3"/>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solidFill>
                  <a:srgbClr val="FF0000"/>
                </a:solidFill>
                <a:latin typeface="+mj-lt"/>
              </a:rPr>
              <a:t>Máy</a:t>
            </a:r>
            <a:r>
              <a:rPr lang="en-US" dirty="0" smtClean="0">
                <a:solidFill>
                  <a:srgbClr val="FF0000"/>
                </a:solidFill>
                <a:latin typeface="+mj-lt"/>
              </a:rPr>
              <a:t> </a:t>
            </a:r>
            <a:r>
              <a:rPr lang="en-US" dirty="0" err="1" smtClean="0">
                <a:solidFill>
                  <a:srgbClr val="FF0000"/>
                </a:solidFill>
                <a:latin typeface="+mj-lt"/>
              </a:rPr>
              <a:t>vẽ</a:t>
            </a:r>
            <a:r>
              <a:rPr lang="en-US" dirty="0" smtClean="0">
                <a:solidFill>
                  <a:srgbClr val="FF0000"/>
                </a:solidFill>
                <a:latin typeface="+mj-lt"/>
              </a:rPr>
              <a:t> </a:t>
            </a:r>
            <a:r>
              <a:rPr lang="en-US" dirty="0" err="1" smtClean="0">
                <a:solidFill>
                  <a:srgbClr val="FF0000"/>
                </a:solidFill>
                <a:latin typeface="+mj-lt"/>
              </a:rPr>
              <a:t>và</a:t>
            </a:r>
            <a:r>
              <a:rPr lang="en-US" dirty="0" smtClean="0">
                <a:solidFill>
                  <a:srgbClr val="FF0000"/>
                </a:solidFill>
                <a:latin typeface="+mj-lt"/>
              </a:rPr>
              <a:t> </a:t>
            </a:r>
            <a:r>
              <a:rPr lang="en-US" dirty="0" err="1" smtClean="0">
                <a:solidFill>
                  <a:srgbClr val="FF0000"/>
                </a:solidFill>
                <a:latin typeface="+mj-lt"/>
              </a:rPr>
              <a:t>máy</a:t>
            </a:r>
            <a:r>
              <a:rPr lang="en-US" dirty="0" smtClean="0">
                <a:solidFill>
                  <a:srgbClr val="FF0000"/>
                </a:solidFill>
                <a:latin typeface="+mj-lt"/>
              </a:rPr>
              <a:t> in </a:t>
            </a:r>
            <a:r>
              <a:rPr lang="en-US" dirty="0" err="1" smtClean="0">
                <a:solidFill>
                  <a:srgbClr val="FF0000"/>
                </a:solidFill>
                <a:latin typeface="+mj-lt"/>
              </a:rPr>
              <a:t>khổ</a:t>
            </a:r>
            <a:r>
              <a:rPr lang="en-US" dirty="0" smtClean="0">
                <a:solidFill>
                  <a:srgbClr val="FF0000"/>
                </a:solidFill>
                <a:latin typeface="+mj-lt"/>
              </a:rPr>
              <a:t> </a:t>
            </a:r>
            <a:r>
              <a:rPr lang="en-US" dirty="0" err="1" smtClean="0">
                <a:solidFill>
                  <a:srgbClr val="FF0000"/>
                </a:solidFill>
                <a:latin typeface="+mj-lt"/>
              </a:rPr>
              <a:t>lớn</a:t>
            </a:r>
            <a:r>
              <a:rPr lang="en-US" dirty="0" smtClean="0">
                <a:solidFill>
                  <a:srgbClr val="FF0000"/>
                </a:solidFill>
                <a:latin typeface="+mj-lt"/>
              </a:rPr>
              <a:t> </a:t>
            </a:r>
            <a:r>
              <a:rPr lang="en-US" dirty="0" err="1" smtClean="0">
                <a:latin typeface="+mj-lt"/>
              </a:rPr>
              <a:t>thường</a:t>
            </a:r>
            <a:r>
              <a:rPr lang="en-US" dirty="0" smtClean="0">
                <a:latin typeface="+mj-lt"/>
              </a:rPr>
              <a:t> </a:t>
            </a:r>
            <a:r>
              <a:rPr lang="en-US" dirty="0" err="1" smtClean="0">
                <a:latin typeface="+mj-lt"/>
              </a:rPr>
              <a:t>sử</a:t>
            </a:r>
            <a:r>
              <a:rPr lang="en-US" dirty="0" smtClean="0">
                <a:latin typeface="+mj-lt"/>
              </a:rPr>
              <a:t> </a:t>
            </a:r>
            <a:r>
              <a:rPr lang="en-US" dirty="0" err="1" smtClean="0">
                <a:latin typeface="+mj-lt"/>
              </a:rPr>
              <a:t>dụng</a:t>
            </a:r>
            <a:r>
              <a:rPr lang="en-US" dirty="0" smtClean="0">
                <a:latin typeface="+mj-lt"/>
              </a:rPr>
              <a:t> </a:t>
            </a:r>
            <a:r>
              <a:rPr lang="en-US" dirty="0" err="1" smtClean="0">
                <a:latin typeface="+mj-lt"/>
              </a:rPr>
              <a:t>cho</a:t>
            </a:r>
            <a:r>
              <a:rPr lang="en-US" dirty="0" smtClean="0">
                <a:latin typeface="+mj-lt"/>
              </a:rPr>
              <a:t> </a:t>
            </a:r>
            <a:r>
              <a:rPr lang="en-US" dirty="0" err="1">
                <a:latin typeface="+mj-lt"/>
              </a:rPr>
              <a:t>Các</a:t>
            </a:r>
            <a:r>
              <a:rPr lang="en-US" dirty="0">
                <a:latin typeface="+mj-lt"/>
              </a:rPr>
              <a:t> </a:t>
            </a:r>
            <a:r>
              <a:rPr lang="en-US" dirty="0" err="1">
                <a:latin typeface="+mj-lt"/>
              </a:rPr>
              <a:t>kỹ</a:t>
            </a:r>
            <a:r>
              <a:rPr lang="en-US" dirty="0">
                <a:latin typeface="+mj-lt"/>
              </a:rPr>
              <a:t> </a:t>
            </a:r>
            <a:r>
              <a:rPr lang="en-US" dirty="0" err="1">
                <a:latin typeface="+mj-lt"/>
              </a:rPr>
              <a:t>sư</a:t>
            </a:r>
            <a:r>
              <a:rPr lang="en-US" dirty="0">
                <a:latin typeface="+mj-lt"/>
              </a:rPr>
              <a:t>, </a:t>
            </a:r>
            <a:r>
              <a:rPr lang="en-US" dirty="0" err="1">
                <a:latin typeface="+mj-lt"/>
              </a:rPr>
              <a:t>kiến</a:t>
            </a:r>
            <a:r>
              <a:rPr lang="en-US" dirty="0">
                <a:latin typeface="+mj-lt"/>
              </a:rPr>
              <a:t> ​​</a:t>
            </a:r>
            <a:r>
              <a:rPr lang="en-US" dirty="0" err="1">
                <a:latin typeface="+mj-lt"/>
              </a:rPr>
              <a:t>trúc</a:t>
            </a:r>
            <a:r>
              <a:rPr lang="en-US" dirty="0">
                <a:latin typeface="+mj-lt"/>
              </a:rPr>
              <a:t> </a:t>
            </a:r>
            <a:r>
              <a:rPr lang="en-US" dirty="0" err="1">
                <a:latin typeface="+mj-lt"/>
              </a:rPr>
              <a:t>sư</a:t>
            </a:r>
            <a:r>
              <a:rPr lang="en-US" dirty="0">
                <a:latin typeface="+mj-lt"/>
              </a:rPr>
              <a:t> </a:t>
            </a:r>
            <a:r>
              <a:rPr lang="en-US" dirty="0" err="1">
                <a:latin typeface="+mj-lt"/>
              </a:rPr>
              <a:t>và</a:t>
            </a:r>
            <a:r>
              <a:rPr lang="en-US" dirty="0">
                <a:latin typeface="+mj-lt"/>
              </a:rPr>
              <a:t> </a:t>
            </a:r>
            <a:r>
              <a:rPr lang="en-US" dirty="0" err="1">
                <a:latin typeface="+mj-lt"/>
              </a:rPr>
              <a:t>nghệ</a:t>
            </a:r>
            <a:r>
              <a:rPr lang="en-US" dirty="0">
                <a:latin typeface="+mj-lt"/>
              </a:rPr>
              <a:t> </a:t>
            </a:r>
            <a:r>
              <a:rPr lang="en-US" dirty="0" err="1">
                <a:latin typeface="+mj-lt"/>
              </a:rPr>
              <a:t>sĩ</a:t>
            </a:r>
            <a:r>
              <a:rPr lang="en-US" dirty="0">
                <a:latin typeface="+mj-lt"/>
              </a:rPr>
              <a:t> </a:t>
            </a:r>
            <a:r>
              <a:rPr lang="en-US" dirty="0" err="1">
                <a:latin typeface="+mj-lt"/>
              </a:rPr>
              <a:t>đồ</a:t>
            </a:r>
            <a:r>
              <a:rPr lang="en-US" dirty="0">
                <a:latin typeface="+mj-lt"/>
              </a:rPr>
              <a:t> </a:t>
            </a:r>
            <a:r>
              <a:rPr lang="en-US" dirty="0" err="1">
                <a:latin typeface="+mj-lt"/>
              </a:rPr>
              <a:t>họa</a:t>
            </a:r>
            <a:r>
              <a:rPr lang="en-US" dirty="0">
                <a:latin typeface="+mj-lt"/>
              </a:rPr>
              <a:t> </a:t>
            </a:r>
          </a:p>
        </p:txBody>
      </p:sp>
    </p:spTree>
    <p:extLst>
      <p:ext uri="{BB962C8B-B14F-4D97-AF65-F5344CB8AC3E}">
        <p14:creationId xmlns:p14="http://schemas.microsoft.com/office/powerpoint/2010/main" val="268053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3600" b="1" dirty="0" smtClean="0">
                <a:solidFill>
                  <a:srgbClr val="FF0000"/>
                </a:solidFill>
              </a:rPr>
              <a:t>c. </a:t>
            </a:r>
            <a:r>
              <a:rPr lang="en-US" sz="3600" b="1" dirty="0" smtClean="0">
                <a:solidFill>
                  <a:srgbClr val="FF0000"/>
                </a:solidFill>
              </a:rPr>
              <a:t>THỰC HÀNH SỬ DỤNG MÁY IN </a:t>
            </a:r>
            <a:endParaRPr lang="en-US" sz="3600" b="1" dirty="0" smtClean="0">
              <a:solidFill>
                <a:srgbClr val="FF0000"/>
              </a:solidFill>
            </a:endParaRPr>
          </a:p>
          <a:p>
            <a:pPr marL="0" indent="0" algn="just">
              <a:buNone/>
            </a:pPr>
            <a:r>
              <a:rPr lang="en-US" sz="3600" b="1" dirty="0" err="1" smtClean="0">
                <a:solidFill>
                  <a:srgbClr val="002060"/>
                </a:solidFill>
              </a:rPr>
              <a:t>Nếu</a:t>
            </a:r>
            <a:r>
              <a:rPr lang="en-US" sz="3600" b="1" dirty="0" smtClean="0">
                <a:solidFill>
                  <a:srgbClr val="002060"/>
                </a:solidFill>
              </a:rPr>
              <a:t> </a:t>
            </a:r>
            <a:r>
              <a:rPr lang="en-US" sz="3600" b="1" dirty="0" err="1" smtClean="0">
                <a:solidFill>
                  <a:srgbClr val="002060"/>
                </a:solidFill>
              </a:rPr>
              <a:t>gia</a:t>
            </a:r>
            <a:r>
              <a:rPr lang="en-US" sz="3600" b="1" dirty="0" smtClean="0">
                <a:solidFill>
                  <a:srgbClr val="002060"/>
                </a:solidFill>
              </a:rPr>
              <a:t> </a:t>
            </a:r>
            <a:r>
              <a:rPr lang="en-US" sz="3600" b="1" dirty="0" err="1" smtClean="0">
                <a:solidFill>
                  <a:srgbClr val="002060"/>
                </a:solidFill>
              </a:rPr>
              <a:t>đình</a:t>
            </a:r>
            <a:r>
              <a:rPr lang="en-US" sz="3600" b="1" dirty="0" smtClean="0">
                <a:solidFill>
                  <a:srgbClr val="002060"/>
                </a:solidFill>
              </a:rPr>
              <a:t> </a:t>
            </a:r>
            <a:r>
              <a:rPr lang="en-US" sz="3600" b="1" dirty="0" err="1" smtClean="0">
                <a:solidFill>
                  <a:srgbClr val="002060"/>
                </a:solidFill>
              </a:rPr>
              <a:t>em</a:t>
            </a:r>
            <a:r>
              <a:rPr lang="en-US" sz="3600" b="1" dirty="0" smtClean="0">
                <a:solidFill>
                  <a:srgbClr val="002060"/>
                </a:solidFill>
              </a:rPr>
              <a:t> </a:t>
            </a:r>
            <a:r>
              <a:rPr lang="en-US" sz="3600" b="1" dirty="0" err="1" smtClean="0">
                <a:solidFill>
                  <a:srgbClr val="002060"/>
                </a:solidFill>
              </a:rPr>
              <a:t>có</a:t>
            </a:r>
            <a:r>
              <a:rPr lang="en-US" sz="3600" b="1" dirty="0" smtClean="0">
                <a:solidFill>
                  <a:srgbClr val="002060"/>
                </a:solidFill>
              </a:rPr>
              <a:t> </a:t>
            </a:r>
            <a:r>
              <a:rPr lang="en-US" sz="3600" b="1" dirty="0" err="1" smtClean="0">
                <a:solidFill>
                  <a:srgbClr val="002060"/>
                </a:solidFill>
              </a:rPr>
              <a:t>máy</a:t>
            </a:r>
            <a:r>
              <a:rPr lang="en-US" sz="3600" b="1" dirty="0" smtClean="0">
                <a:solidFill>
                  <a:srgbClr val="002060"/>
                </a:solidFill>
              </a:rPr>
              <a:t> in </a:t>
            </a:r>
            <a:r>
              <a:rPr lang="en-US" sz="3600" b="1" dirty="0" err="1" smtClean="0">
                <a:solidFill>
                  <a:srgbClr val="002060"/>
                </a:solidFill>
              </a:rPr>
              <a:t>em</a:t>
            </a:r>
            <a:r>
              <a:rPr lang="en-US" sz="3600" b="1" dirty="0" smtClean="0">
                <a:solidFill>
                  <a:srgbClr val="002060"/>
                </a:solidFill>
              </a:rPr>
              <a:t> </a:t>
            </a:r>
            <a:r>
              <a:rPr lang="en-US" sz="3600" b="1" dirty="0" err="1" smtClean="0">
                <a:solidFill>
                  <a:srgbClr val="002060"/>
                </a:solidFill>
              </a:rPr>
              <a:t>hãy</a:t>
            </a:r>
            <a:r>
              <a:rPr lang="en-US" sz="3600" b="1" dirty="0" smtClean="0">
                <a:solidFill>
                  <a:srgbClr val="002060"/>
                </a:solidFill>
              </a:rPr>
              <a:t> </a:t>
            </a:r>
            <a:r>
              <a:rPr lang="en-US" sz="3600" b="1" dirty="0" err="1" smtClean="0">
                <a:solidFill>
                  <a:srgbClr val="002060"/>
                </a:solidFill>
              </a:rPr>
              <a:t>cùng</a:t>
            </a:r>
            <a:r>
              <a:rPr lang="en-US" sz="3600" b="1" dirty="0" smtClean="0">
                <a:solidFill>
                  <a:srgbClr val="002060"/>
                </a:solidFill>
              </a:rPr>
              <a:t> </a:t>
            </a:r>
            <a:r>
              <a:rPr lang="en-US" sz="3600" b="1" dirty="0" err="1" smtClean="0">
                <a:solidFill>
                  <a:srgbClr val="002060"/>
                </a:solidFill>
              </a:rPr>
              <a:t>bố</a:t>
            </a:r>
            <a:r>
              <a:rPr lang="en-US" sz="3600" b="1" dirty="0" smtClean="0">
                <a:solidFill>
                  <a:srgbClr val="002060"/>
                </a:solidFill>
              </a:rPr>
              <a:t> </a:t>
            </a:r>
            <a:r>
              <a:rPr lang="en-US" sz="3600" b="1" dirty="0" err="1" smtClean="0">
                <a:solidFill>
                  <a:srgbClr val="002060"/>
                </a:solidFill>
              </a:rPr>
              <a:t>mẹ</a:t>
            </a:r>
            <a:r>
              <a:rPr lang="en-US" sz="3600" b="1" dirty="0" smtClean="0">
                <a:solidFill>
                  <a:srgbClr val="002060"/>
                </a:solidFill>
              </a:rPr>
              <a:t> </a:t>
            </a:r>
            <a:r>
              <a:rPr lang="en-US" sz="3600" b="1" dirty="0" err="1" smtClean="0">
                <a:solidFill>
                  <a:srgbClr val="002060"/>
                </a:solidFill>
              </a:rPr>
              <a:t>thực</a:t>
            </a:r>
            <a:r>
              <a:rPr lang="en-US" sz="3600" b="1" dirty="0" smtClean="0">
                <a:solidFill>
                  <a:srgbClr val="002060"/>
                </a:solidFill>
              </a:rPr>
              <a:t> </a:t>
            </a:r>
            <a:r>
              <a:rPr lang="en-US" sz="3600" b="1" dirty="0" err="1" smtClean="0">
                <a:solidFill>
                  <a:srgbClr val="002060"/>
                </a:solidFill>
              </a:rPr>
              <a:t>hành</a:t>
            </a:r>
            <a:r>
              <a:rPr lang="en-US" sz="3600" b="1" dirty="0" smtClean="0">
                <a:solidFill>
                  <a:srgbClr val="002060"/>
                </a:solidFill>
              </a:rPr>
              <a:t> </a:t>
            </a:r>
            <a:r>
              <a:rPr lang="en-US" sz="3600" b="1" dirty="0" err="1" smtClean="0">
                <a:solidFill>
                  <a:srgbClr val="002060"/>
                </a:solidFill>
              </a:rPr>
              <a:t>sử</a:t>
            </a:r>
            <a:r>
              <a:rPr lang="en-US" sz="3600" b="1" dirty="0" smtClean="0">
                <a:solidFill>
                  <a:srgbClr val="002060"/>
                </a:solidFill>
              </a:rPr>
              <a:t> </a:t>
            </a:r>
            <a:r>
              <a:rPr lang="en-US" sz="3600" b="1" dirty="0" err="1" smtClean="0">
                <a:solidFill>
                  <a:srgbClr val="002060"/>
                </a:solidFill>
              </a:rPr>
              <a:t>dụng</a:t>
            </a:r>
            <a:r>
              <a:rPr lang="en-US" sz="3600" b="1" dirty="0" smtClean="0">
                <a:solidFill>
                  <a:srgbClr val="002060"/>
                </a:solidFill>
              </a:rPr>
              <a:t> in </a:t>
            </a:r>
            <a:r>
              <a:rPr lang="en-US" sz="3600" b="1" dirty="0" err="1" smtClean="0">
                <a:solidFill>
                  <a:srgbClr val="002060"/>
                </a:solidFill>
              </a:rPr>
              <a:t>tài</a:t>
            </a:r>
            <a:r>
              <a:rPr lang="en-US" sz="3600" b="1" dirty="0" smtClean="0">
                <a:solidFill>
                  <a:srgbClr val="002060"/>
                </a:solidFill>
              </a:rPr>
              <a:t> </a:t>
            </a:r>
            <a:r>
              <a:rPr lang="en-US" sz="3600" b="1" dirty="0" err="1" smtClean="0">
                <a:solidFill>
                  <a:srgbClr val="002060"/>
                </a:solidFill>
              </a:rPr>
              <a:t>liệu</a:t>
            </a:r>
            <a:r>
              <a:rPr lang="en-US" sz="3600" b="1" dirty="0" smtClean="0">
                <a:solidFill>
                  <a:srgbClr val="002060"/>
                </a:solidFill>
              </a:rPr>
              <a:t>, </a:t>
            </a:r>
            <a:r>
              <a:rPr lang="en-US" sz="3600" b="1" dirty="0" err="1" smtClean="0">
                <a:solidFill>
                  <a:srgbClr val="002060"/>
                </a:solidFill>
              </a:rPr>
              <a:t>tranh</a:t>
            </a:r>
            <a:r>
              <a:rPr lang="en-US" sz="3600" b="1" dirty="0" smtClean="0">
                <a:solidFill>
                  <a:srgbClr val="002060"/>
                </a:solidFill>
              </a:rPr>
              <a:t> </a:t>
            </a:r>
            <a:r>
              <a:rPr lang="en-US" sz="3600" b="1" dirty="0" err="1" smtClean="0">
                <a:solidFill>
                  <a:srgbClr val="002060"/>
                </a:solidFill>
              </a:rPr>
              <a:t>ảnh</a:t>
            </a:r>
            <a:r>
              <a:rPr lang="en-US" sz="3600" b="1" dirty="0" smtClean="0">
                <a:solidFill>
                  <a:srgbClr val="002060"/>
                </a:solidFill>
              </a:rPr>
              <a:t> </a:t>
            </a:r>
            <a:r>
              <a:rPr lang="en-US" sz="3600" b="1" dirty="0" err="1" smtClean="0">
                <a:solidFill>
                  <a:srgbClr val="002060"/>
                </a:solidFill>
              </a:rPr>
              <a:t>ra</a:t>
            </a:r>
            <a:r>
              <a:rPr lang="en-US" sz="3600" b="1" dirty="0" smtClean="0">
                <a:solidFill>
                  <a:srgbClr val="002060"/>
                </a:solidFill>
              </a:rPr>
              <a:t> </a:t>
            </a:r>
            <a:r>
              <a:rPr lang="en-US" sz="3600" b="1" dirty="0" err="1" smtClean="0">
                <a:solidFill>
                  <a:srgbClr val="002060"/>
                </a:solidFill>
              </a:rPr>
              <a:t>giấy</a:t>
            </a:r>
            <a:r>
              <a:rPr lang="en-US" sz="3600" b="1" dirty="0" smtClean="0">
                <a:solidFill>
                  <a:srgbClr val="002060"/>
                </a:solidFill>
              </a:rPr>
              <a:t>!</a:t>
            </a:r>
            <a:endParaRPr lang="en-US" sz="3600" b="1" dirty="0">
              <a:solidFill>
                <a:srgbClr val="002060"/>
              </a:solidFill>
            </a:endParaRPr>
          </a:p>
        </p:txBody>
      </p:sp>
    </p:spTree>
    <p:extLst>
      <p:ext uri="{BB962C8B-B14F-4D97-AF65-F5344CB8AC3E}">
        <p14:creationId xmlns:p14="http://schemas.microsoft.com/office/powerpoint/2010/main" val="30099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3"/>
          </p:nvPr>
        </p:nvSpPr>
        <p:spPr/>
        <p:txBody>
          <a:bodyPr/>
          <a:lstStyle/>
          <a:p>
            <a:pPr marL="0" indent="0">
              <a:buNone/>
            </a:pPr>
            <a:r>
              <a:rPr lang="en-US" sz="3600" b="1" dirty="0" smtClean="0">
                <a:solidFill>
                  <a:srgbClr val="FF0000"/>
                </a:solidFill>
              </a:rPr>
              <a:t>EM CẦN GHI NHỚ</a:t>
            </a:r>
          </a:p>
          <a:p>
            <a:pPr algn="just"/>
            <a:r>
              <a:rPr lang="en-US" sz="3600" dirty="0" err="1" smtClean="0"/>
              <a:t>Màn</a:t>
            </a:r>
            <a:r>
              <a:rPr lang="en-US" sz="3600" dirty="0" smtClean="0"/>
              <a:t> </a:t>
            </a:r>
            <a:r>
              <a:rPr lang="en-US" sz="3600" dirty="0" err="1"/>
              <a:t>hình</a:t>
            </a:r>
            <a:r>
              <a:rPr lang="en-US" sz="3600" dirty="0"/>
              <a:t> </a:t>
            </a:r>
            <a:r>
              <a:rPr lang="en-US" sz="3600" dirty="0" err="1"/>
              <a:t>là</a:t>
            </a:r>
            <a:r>
              <a:rPr lang="en-US" sz="3600" dirty="0"/>
              <a:t> </a:t>
            </a:r>
            <a:r>
              <a:rPr lang="en-US" sz="3600" dirty="0" err="1"/>
              <a:t>một</a:t>
            </a:r>
            <a:r>
              <a:rPr lang="en-US" sz="3600" dirty="0"/>
              <a:t> </a:t>
            </a:r>
            <a:r>
              <a:rPr lang="en-US" sz="3600" dirty="0" err="1"/>
              <a:t>thiết</a:t>
            </a:r>
            <a:r>
              <a:rPr lang="en-US" sz="3600" dirty="0"/>
              <a:t> </a:t>
            </a:r>
            <a:r>
              <a:rPr lang="en-US" sz="3600" dirty="0" err="1"/>
              <a:t>bị</a:t>
            </a:r>
            <a:r>
              <a:rPr lang="en-US" sz="3600" dirty="0"/>
              <a:t> </a:t>
            </a:r>
            <a:r>
              <a:rPr lang="en-US" sz="3600" dirty="0" err="1"/>
              <a:t>xuất</a:t>
            </a:r>
            <a:r>
              <a:rPr lang="en-US" sz="3600" dirty="0"/>
              <a:t> </a:t>
            </a:r>
            <a:r>
              <a:rPr lang="en-US" sz="3600" dirty="0" err="1"/>
              <a:t>dữ</a:t>
            </a:r>
            <a:r>
              <a:rPr lang="en-US" sz="3600" dirty="0"/>
              <a:t> </a:t>
            </a:r>
            <a:r>
              <a:rPr lang="en-US" sz="3600" dirty="0" err="1"/>
              <a:t>liệu</a:t>
            </a:r>
            <a:r>
              <a:rPr lang="en-US" sz="3600" dirty="0"/>
              <a:t>, </a:t>
            </a:r>
            <a:r>
              <a:rPr lang="en-US" sz="3600" dirty="0" err="1"/>
              <a:t>cho</a:t>
            </a:r>
            <a:r>
              <a:rPr lang="en-US" sz="3600" dirty="0"/>
              <a:t> </a:t>
            </a:r>
            <a:r>
              <a:rPr lang="en-US" sz="3600" dirty="0" err="1"/>
              <a:t>phép</a:t>
            </a:r>
            <a:r>
              <a:rPr lang="en-US" sz="3600" dirty="0"/>
              <a:t> </a:t>
            </a:r>
            <a:r>
              <a:rPr lang="en-US" sz="3600" dirty="0" err="1"/>
              <a:t>xem</a:t>
            </a:r>
            <a:r>
              <a:rPr lang="en-US" sz="3600" dirty="0"/>
              <a:t> </a:t>
            </a:r>
            <a:r>
              <a:rPr lang="en-US" sz="3600" dirty="0" err="1"/>
              <a:t>thông</a:t>
            </a:r>
            <a:r>
              <a:rPr lang="en-US" sz="3600" dirty="0"/>
              <a:t> tin </a:t>
            </a:r>
            <a:r>
              <a:rPr lang="en-US" sz="3600" dirty="0" err="1"/>
              <a:t>máy</a:t>
            </a:r>
            <a:r>
              <a:rPr lang="en-US" sz="3600" dirty="0"/>
              <a:t> </a:t>
            </a:r>
            <a:r>
              <a:rPr lang="en-US" sz="3600" dirty="0" err="1"/>
              <a:t>tính</a:t>
            </a:r>
            <a:r>
              <a:rPr lang="en-US" sz="3600" dirty="0"/>
              <a:t> </a:t>
            </a:r>
            <a:r>
              <a:rPr lang="en-US" sz="3600" dirty="0" err="1"/>
              <a:t>hiển</a:t>
            </a:r>
            <a:r>
              <a:rPr lang="en-US" sz="3600" dirty="0"/>
              <a:t> </a:t>
            </a:r>
            <a:r>
              <a:rPr lang="en-US" sz="3600" dirty="0" err="1"/>
              <a:t>thị</a:t>
            </a:r>
            <a:r>
              <a:rPr lang="en-US" sz="3600" dirty="0" smtClean="0"/>
              <a:t>.</a:t>
            </a:r>
            <a:endParaRPr lang="en-US" sz="3600" dirty="0"/>
          </a:p>
          <a:p>
            <a:pPr algn="just"/>
            <a:r>
              <a:rPr lang="en-US" sz="3600" dirty="0" err="1" smtClean="0"/>
              <a:t>Màn</a:t>
            </a:r>
            <a:r>
              <a:rPr lang="en-US" sz="3600" dirty="0" smtClean="0"/>
              <a:t> </a:t>
            </a:r>
            <a:r>
              <a:rPr lang="en-US" sz="3600" dirty="0" err="1"/>
              <a:t>hình</a:t>
            </a:r>
            <a:r>
              <a:rPr lang="en-US" sz="3600" dirty="0"/>
              <a:t> </a:t>
            </a:r>
            <a:r>
              <a:rPr lang="en-US" sz="3600" dirty="0" err="1"/>
              <a:t>có</a:t>
            </a:r>
            <a:r>
              <a:rPr lang="en-US" sz="3600" dirty="0"/>
              <a:t> </a:t>
            </a:r>
            <a:r>
              <a:rPr lang="en-US" sz="3600" dirty="0" err="1"/>
              <a:t>nhiều</a:t>
            </a:r>
            <a:r>
              <a:rPr lang="en-US" sz="3600" dirty="0"/>
              <a:t> </a:t>
            </a:r>
            <a:r>
              <a:rPr lang="en-US" sz="3600" dirty="0" err="1"/>
              <a:t>kích</a:t>
            </a:r>
            <a:r>
              <a:rPr lang="en-US" sz="3600" dirty="0"/>
              <a:t> </a:t>
            </a:r>
            <a:r>
              <a:rPr lang="en-US" sz="3600" dirty="0" err="1"/>
              <a:t>thước</a:t>
            </a:r>
            <a:r>
              <a:rPr lang="en-US" sz="3600" dirty="0"/>
              <a:t>, </a:t>
            </a:r>
            <a:r>
              <a:rPr lang="en-US" sz="3600" dirty="0" err="1"/>
              <a:t>độ</a:t>
            </a:r>
            <a:r>
              <a:rPr lang="en-US" sz="3600" dirty="0"/>
              <a:t> </a:t>
            </a:r>
            <a:r>
              <a:rPr lang="en-US" sz="3600" dirty="0" err="1"/>
              <a:t>phân</a:t>
            </a:r>
            <a:r>
              <a:rPr lang="en-US" sz="3600" dirty="0"/>
              <a:t> </a:t>
            </a:r>
            <a:r>
              <a:rPr lang="en-US" sz="3600" dirty="0" err="1"/>
              <a:t>giải</a:t>
            </a:r>
            <a:r>
              <a:rPr lang="en-US" sz="3600" dirty="0"/>
              <a:t> </a:t>
            </a:r>
            <a:r>
              <a:rPr lang="en-US" sz="3600" dirty="0" err="1"/>
              <a:t>và</a:t>
            </a:r>
            <a:r>
              <a:rPr lang="en-US" sz="3600" dirty="0"/>
              <a:t> </a:t>
            </a:r>
            <a:r>
              <a:rPr lang="en-US" sz="3600" dirty="0" err="1"/>
              <a:t>loại</a:t>
            </a:r>
            <a:r>
              <a:rPr lang="en-US" sz="3600" dirty="0"/>
              <a:t> </a:t>
            </a:r>
            <a:r>
              <a:rPr lang="en-US" sz="3600" dirty="0" err="1"/>
              <a:t>khác</a:t>
            </a:r>
            <a:r>
              <a:rPr lang="en-US" sz="3600" dirty="0"/>
              <a:t> </a:t>
            </a:r>
            <a:r>
              <a:rPr lang="en-US" sz="3600" dirty="0" err="1" smtClean="0"/>
              <a:t>nhau</a:t>
            </a:r>
            <a:endParaRPr lang="en-US" sz="3600" dirty="0" smtClean="0"/>
          </a:p>
          <a:p>
            <a:pPr algn="just"/>
            <a:r>
              <a:rPr lang="en-US" sz="3600" dirty="0" err="1"/>
              <a:t>Độ</a:t>
            </a:r>
            <a:r>
              <a:rPr lang="en-US" sz="3600" dirty="0"/>
              <a:t> </a:t>
            </a:r>
            <a:r>
              <a:rPr lang="en-US" sz="3600" dirty="0" err="1"/>
              <a:t>phân</a:t>
            </a:r>
            <a:r>
              <a:rPr lang="en-US" sz="3600" dirty="0"/>
              <a:t> </a:t>
            </a:r>
            <a:r>
              <a:rPr lang="en-US" sz="3600" dirty="0" err="1"/>
              <a:t>giải</a:t>
            </a:r>
            <a:r>
              <a:rPr lang="en-US" sz="3600" dirty="0"/>
              <a:t> (</a:t>
            </a:r>
            <a:r>
              <a:rPr lang="en-US" sz="3600" b="1" dirty="0"/>
              <a:t>Resolution</a:t>
            </a:r>
            <a:r>
              <a:rPr lang="en-US" sz="3600" dirty="0"/>
              <a:t>) </a:t>
            </a:r>
            <a:r>
              <a:rPr lang="en-US" sz="3600" dirty="0" err="1"/>
              <a:t>được</a:t>
            </a:r>
            <a:r>
              <a:rPr lang="en-US" sz="3600" dirty="0"/>
              <a:t> </a:t>
            </a:r>
            <a:r>
              <a:rPr lang="en-US" sz="3600" dirty="0" err="1"/>
              <a:t>gọi</a:t>
            </a:r>
            <a:r>
              <a:rPr lang="en-US" sz="3600" dirty="0"/>
              <a:t> </a:t>
            </a:r>
            <a:r>
              <a:rPr lang="en-US" sz="3600" dirty="0" err="1"/>
              <a:t>là</a:t>
            </a:r>
            <a:r>
              <a:rPr lang="en-US" sz="3600" dirty="0"/>
              <a:t> </a:t>
            </a:r>
            <a:r>
              <a:rPr lang="en-US" sz="3600" dirty="0" err="1"/>
              <a:t>năng</a:t>
            </a:r>
            <a:r>
              <a:rPr lang="en-US" sz="3600" dirty="0"/>
              <a:t> </a:t>
            </a:r>
            <a:r>
              <a:rPr lang="en-US" sz="3600" dirty="0" err="1"/>
              <a:t>lực</a:t>
            </a:r>
            <a:r>
              <a:rPr lang="en-US" sz="3600" dirty="0"/>
              <a:t> </a:t>
            </a:r>
            <a:r>
              <a:rPr lang="en-US" sz="3600" dirty="0" err="1"/>
              <a:t>hiển</a:t>
            </a:r>
            <a:r>
              <a:rPr lang="en-US" sz="3600" dirty="0"/>
              <a:t> </a:t>
            </a:r>
            <a:r>
              <a:rPr lang="en-US" sz="3600" dirty="0" err="1"/>
              <a:t>thị</a:t>
            </a:r>
            <a:r>
              <a:rPr lang="en-US" sz="3600" dirty="0"/>
              <a:t> </a:t>
            </a:r>
            <a:r>
              <a:rPr lang="en-US" sz="3600" dirty="0" err="1"/>
              <a:t>hình</a:t>
            </a:r>
            <a:r>
              <a:rPr lang="en-US" sz="3600" dirty="0"/>
              <a:t> </a:t>
            </a:r>
            <a:r>
              <a:rPr lang="en-US" sz="3600" dirty="0" err="1"/>
              <a:t>ảnh</a:t>
            </a:r>
            <a:r>
              <a:rPr lang="en-US" sz="3600" dirty="0"/>
              <a:t> </a:t>
            </a:r>
            <a:r>
              <a:rPr lang="en-US" sz="3600" dirty="0" err="1"/>
              <a:t>của</a:t>
            </a:r>
            <a:r>
              <a:rPr lang="en-US" sz="3600" dirty="0"/>
              <a:t> </a:t>
            </a:r>
            <a:r>
              <a:rPr lang="en-US" sz="3600" dirty="0" err="1"/>
              <a:t>màn</a:t>
            </a:r>
            <a:r>
              <a:rPr lang="en-US" sz="3600" dirty="0"/>
              <a:t> </a:t>
            </a:r>
            <a:r>
              <a:rPr lang="en-US" sz="3600" dirty="0" err="1"/>
              <a:t>hình</a:t>
            </a:r>
            <a:r>
              <a:rPr lang="en-US" sz="3600" dirty="0"/>
              <a:t>. </a:t>
            </a:r>
            <a:r>
              <a:rPr lang="en-US" sz="3600" dirty="0" err="1"/>
              <a:t>Đây</a:t>
            </a:r>
            <a:r>
              <a:rPr lang="en-US" sz="3600" dirty="0"/>
              <a:t> </a:t>
            </a:r>
            <a:r>
              <a:rPr lang="en-US" sz="3600" dirty="0" err="1"/>
              <a:t>là</a:t>
            </a:r>
            <a:r>
              <a:rPr lang="en-US" sz="3600" dirty="0"/>
              <a:t> </a:t>
            </a:r>
            <a:r>
              <a:rPr lang="en-US" sz="3600" dirty="0" err="1"/>
              <a:t>thước</a:t>
            </a:r>
            <a:r>
              <a:rPr lang="en-US" sz="3600" dirty="0"/>
              <a:t> </a:t>
            </a:r>
            <a:r>
              <a:rPr lang="en-US" sz="3600" dirty="0" err="1"/>
              <a:t>đo</a:t>
            </a:r>
            <a:r>
              <a:rPr lang="en-US" sz="3600" dirty="0"/>
              <a:t> </a:t>
            </a:r>
            <a:r>
              <a:rPr lang="en-US" sz="3600" dirty="0" err="1"/>
              <a:t>dựa</a:t>
            </a:r>
            <a:r>
              <a:rPr lang="en-US" sz="3600" dirty="0"/>
              <a:t> </a:t>
            </a:r>
            <a:r>
              <a:rPr lang="en-US" sz="3600" dirty="0" err="1"/>
              <a:t>trên</a:t>
            </a:r>
            <a:r>
              <a:rPr lang="en-US" sz="3600" dirty="0"/>
              <a:t> </a:t>
            </a:r>
            <a:r>
              <a:rPr lang="en-US" sz="3600" dirty="0" err="1"/>
              <a:t>độ</a:t>
            </a:r>
            <a:r>
              <a:rPr lang="en-US" sz="3600" dirty="0"/>
              <a:t> </a:t>
            </a:r>
            <a:r>
              <a:rPr lang="en-US" sz="3600" dirty="0" err="1"/>
              <a:t>rõ</a:t>
            </a:r>
            <a:r>
              <a:rPr lang="en-US" sz="3600" dirty="0"/>
              <a:t> </a:t>
            </a:r>
            <a:r>
              <a:rPr lang="en-US" sz="3600" dirty="0" err="1"/>
              <a:t>và</a:t>
            </a:r>
            <a:r>
              <a:rPr lang="en-US" sz="3600" dirty="0"/>
              <a:t> </a:t>
            </a:r>
            <a:r>
              <a:rPr lang="en-US" sz="3600" dirty="0" err="1"/>
              <a:t>sắc</a:t>
            </a:r>
            <a:r>
              <a:rPr lang="en-US" sz="3600" dirty="0"/>
              <a:t> </a:t>
            </a:r>
            <a:r>
              <a:rPr lang="en-US" sz="3600" dirty="0" err="1"/>
              <a:t>nét</a:t>
            </a:r>
            <a:r>
              <a:rPr lang="en-US" sz="3600" dirty="0"/>
              <a:t> </a:t>
            </a:r>
            <a:r>
              <a:rPr lang="en-US" sz="3600" dirty="0" err="1"/>
              <a:t>của</a:t>
            </a:r>
            <a:r>
              <a:rPr lang="en-US" sz="3600" dirty="0"/>
              <a:t> </a:t>
            </a:r>
            <a:r>
              <a:rPr lang="en-US" sz="3600" dirty="0" err="1"/>
              <a:t>màn</a:t>
            </a:r>
            <a:r>
              <a:rPr lang="en-US" sz="3600" dirty="0"/>
              <a:t> </a:t>
            </a:r>
            <a:r>
              <a:rPr lang="en-US" sz="3600" dirty="0" err="1"/>
              <a:t>hình</a:t>
            </a:r>
            <a:r>
              <a:rPr lang="en-US" sz="3600" dirty="0" smtClean="0"/>
              <a:t>.</a:t>
            </a:r>
            <a:endParaRPr lang="en-US" sz="3600" dirty="0"/>
          </a:p>
          <a:p>
            <a:endParaRPr lang="en-US" sz="3600" dirty="0" smtClean="0"/>
          </a:p>
          <a:p>
            <a:pPr marL="0" indent="0">
              <a:buNone/>
            </a:pPr>
            <a:endParaRPr lang="en-US" sz="3600" dirty="0"/>
          </a:p>
        </p:txBody>
      </p:sp>
    </p:spTree>
    <p:extLst>
      <p:ext uri="{BB962C8B-B14F-4D97-AF65-F5344CB8AC3E}">
        <p14:creationId xmlns:p14="http://schemas.microsoft.com/office/powerpoint/2010/main" val="122325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691" y="406420"/>
            <a:ext cx="12067309" cy="2387600"/>
          </a:xfrm>
        </p:spPr>
        <p:txBody>
          <a:bodyPr>
            <a:normAutofit/>
          </a:bodyPr>
          <a:lstStyle/>
          <a:p>
            <a:pPr algn="ctr"/>
            <a:r>
              <a:rPr lang="en-US" sz="4000" b="1" dirty="0" smtClean="0">
                <a:solidFill>
                  <a:srgbClr val="FF0000"/>
                </a:solidFill>
              </a:rPr>
              <a:t>TÌM HIỂU VỀ MÀN HÌNH </a:t>
            </a:r>
            <a:r>
              <a:rPr lang="en-US" sz="4000" b="1" dirty="0" smtClean="0">
                <a:solidFill>
                  <a:srgbClr val="FF0000"/>
                </a:solidFill>
              </a:rPr>
              <a:t>- </a:t>
            </a:r>
            <a:r>
              <a:rPr lang="en-US" sz="4000" b="1" dirty="0" smtClean="0">
                <a:solidFill>
                  <a:srgbClr val="FF0000"/>
                </a:solidFill>
              </a:rPr>
              <a:t>SỬ </a:t>
            </a:r>
            <a:r>
              <a:rPr lang="en-US" sz="4000" b="1" dirty="0">
                <a:solidFill>
                  <a:srgbClr val="FF0000"/>
                </a:solidFill>
              </a:rPr>
              <a:t>DỤNG MÁY </a:t>
            </a:r>
            <a:r>
              <a:rPr lang="en-US" sz="4000" b="1" dirty="0" smtClean="0">
                <a:solidFill>
                  <a:srgbClr val="FF0000"/>
                </a:solidFill>
              </a:rPr>
              <a:t>IN</a:t>
            </a:r>
            <a:r>
              <a:rPr lang="en-US" sz="4000" b="1" dirty="0">
                <a:solidFill>
                  <a:srgbClr val="FF0000"/>
                </a:solidFill>
              </a:rPr>
              <a:t/>
            </a:r>
            <a:br>
              <a:rPr lang="en-US" sz="4000" b="1" dirty="0">
                <a:solidFill>
                  <a:srgbClr val="FF0000"/>
                </a:solidFill>
              </a:rPr>
            </a:br>
            <a:r>
              <a:rPr lang="en-US" sz="4000" b="1" dirty="0" smtClean="0"/>
              <a:t>(</a:t>
            </a:r>
            <a:r>
              <a:rPr lang="en-US" sz="4000" b="1" dirty="0"/>
              <a:t>SGK/21)</a:t>
            </a:r>
          </a:p>
        </p:txBody>
      </p:sp>
      <p:pic>
        <p:nvPicPr>
          <p:cNvPr id="6" name="Picture 5" descr="Image result for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730" y="3199152"/>
            <a:ext cx="3413125" cy="25634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Nơi bán Máy in laser màu HP CP1025 (CP-1025) - A4 giá rẻ nhất tháng 02/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157" y="3371476"/>
            <a:ext cx="3023253" cy="23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0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0" indent="0">
              <a:buNone/>
            </a:pPr>
            <a:r>
              <a:rPr lang="en-US" b="1" dirty="0" smtClean="0">
                <a:solidFill>
                  <a:srgbClr val="FF0000"/>
                </a:solidFill>
              </a:rPr>
              <a:t>EM CẦN GHI NHỚ</a:t>
            </a:r>
          </a:p>
          <a:p>
            <a:pPr algn="just"/>
            <a:r>
              <a:rPr lang="en-US" dirty="0" err="1" smtClean="0"/>
              <a:t>Máy</a:t>
            </a:r>
            <a:r>
              <a:rPr lang="en-US" dirty="0" smtClean="0"/>
              <a:t> </a:t>
            </a:r>
            <a:r>
              <a:rPr lang="en-US" dirty="0" smtClean="0"/>
              <a:t>in </a:t>
            </a:r>
            <a:r>
              <a:rPr lang="en-US" dirty="0" err="1" smtClean="0"/>
              <a:t>là</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xuất</a:t>
            </a:r>
            <a:r>
              <a:rPr lang="en-US" dirty="0" smtClean="0"/>
              <a:t>.</a:t>
            </a:r>
          </a:p>
          <a:p>
            <a:pPr algn="just"/>
            <a:r>
              <a:rPr lang="en-US" dirty="0" err="1" smtClean="0"/>
              <a:t>Có</a:t>
            </a:r>
            <a:r>
              <a:rPr lang="en-US" dirty="0" smtClean="0"/>
              <a:t> </a:t>
            </a:r>
            <a:r>
              <a:rPr lang="en-US" dirty="0" err="1" smtClean="0"/>
              <a:t>nhiều</a:t>
            </a:r>
            <a:r>
              <a:rPr lang="en-US" dirty="0" smtClean="0"/>
              <a:t> </a:t>
            </a:r>
            <a:r>
              <a:rPr lang="en-US" dirty="0" err="1" smtClean="0"/>
              <a:t>loại</a:t>
            </a:r>
            <a:r>
              <a:rPr lang="en-US" dirty="0" smtClean="0"/>
              <a:t> </a:t>
            </a:r>
            <a:r>
              <a:rPr lang="en-US" dirty="0" err="1" smtClean="0"/>
              <a:t>máy</a:t>
            </a:r>
            <a:r>
              <a:rPr lang="en-US" dirty="0" smtClean="0"/>
              <a:t> in </a:t>
            </a:r>
            <a:r>
              <a:rPr lang="en-US" dirty="0" err="1" smtClean="0"/>
              <a:t>tùy</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nhu</a:t>
            </a:r>
            <a:r>
              <a:rPr lang="en-US" dirty="0" smtClean="0"/>
              <a:t> </a:t>
            </a:r>
            <a:r>
              <a:rPr lang="en-US" dirty="0" err="1" smtClean="0"/>
              <a:t>cầu</a:t>
            </a:r>
            <a:r>
              <a:rPr lang="en-US" dirty="0" smtClean="0"/>
              <a:t> </a:t>
            </a:r>
            <a:r>
              <a:rPr lang="en-US" dirty="0" err="1" smtClean="0"/>
              <a:t>sử</a:t>
            </a:r>
            <a:r>
              <a:rPr lang="en-US" dirty="0" smtClean="0"/>
              <a:t> </a:t>
            </a:r>
            <a:r>
              <a:rPr lang="en-US" dirty="0" err="1" smtClean="0"/>
              <a:t>dụng</a:t>
            </a:r>
            <a:r>
              <a:rPr lang="en-US" dirty="0" smtClean="0"/>
              <a:t>.</a:t>
            </a:r>
          </a:p>
          <a:p>
            <a:pPr algn="just"/>
            <a:r>
              <a:rPr lang="en-US" dirty="0" smtClean="0"/>
              <a:t>2 </a:t>
            </a:r>
            <a:r>
              <a:rPr lang="en-US" dirty="0" err="1" smtClean="0"/>
              <a:t>loại</a:t>
            </a:r>
            <a:r>
              <a:rPr lang="en-US" dirty="0" smtClean="0"/>
              <a:t> </a:t>
            </a:r>
            <a:r>
              <a:rPr lang="en-US" dirty="0" err="1" smtClean="0"/>
              <a:t>máy</a:t>
            </a:r>
            <a:r>
              <a:rPr lang="en-US" dirty="0" smtClean="0"/>
              <a:t> in </a:t>
            </a:r>
            <a:r>
              <a:rPr lang="en-US" dirty="0" err="1" smtClean="0"/>
              <a:t>phổ</a:t>
            </a:r>
            <a:r>
              <a:rPr lang="en-US" dirty="0" smtClean="0"/>
              <a:t> </a:t>
            </a:r>
            <a:r>
              <a:rPr lang="en-US" dirty="0" err="1" smtClean="0"/>
              <a:t>biến</a:t>
            </a:r>
            <a:r>
              <a:rPr lang="en-US" dirty="0" smtClean="0"/>
              <a:t> </a:t>
            </a:r>
            <a:r>
              <a:rPr lang="en-US" dirty="0" err="1" smtClean="0"/>
              <a:t>là</a:t>
            </a:r>
            <a:r>
              <a:rPr lang="en-US" dirty="0" smtClean="0"/>
              <a:t> </a:t>
            </a:r>
            <a:r>
              <a:rPr lang="en-US" dirty="0" err="1" smtClean="0">
                <a:solidFill>
                  <a:srgbClr val="FF0000"/>
                </a:solidFill>
              </a:rPr>
              <a:t>máy</a:t>
            </a:r>
            <a:r>
              <a:rPr lang="en-US" dirty="0" smtClean="0">
                <a:solidFill>
                  <a:srgbClr val="FF0000"/>
                </a:solidFill>
              </a:rPr>
              <a:t> in </a:t>
            </a:r>
            <a:r>
              <a:rPr lang="en-US" dirty="0" err="1" smtClean="0">
                <a:solidFill>
                  <a:srgbClr val="FF0000"/>
                </a:solidFill>
              </a:rPr>
              <a:t>phun</a:t>
            </a:r>
            <a:r>
              <a:rPr lang="en-US" dirty="0" smtClean="0">
                <a:solidFill>
                  <a:srgbClr val="FF0000"/>
                </a:solidFill>
              </a:rPr>
              <a:t> </a:t>
            </a:r>
            <a:r>
              <a:rPr lang="en-US" dirty="0" err="1" smtClean="0"/>
              <a:t>và</a:t>
            </a:r>
            <a:r>
              <a:rPr lang="en-US" dirty="0" smtClean="0"/>
              <a:t> </a:t>
            </a:r>
            <a:r>
              <a:rPr lang="en-US" dirty="0" err="1" smtClean="0">
                <a:solidFill>
                  <a:srgbClr val="FF0000"/>
                </a:solidFill>
              </a:rPr>
              <a:t>máy</a:t>
            </a:r>
            <a:r>
              <a:rPr lang="en-US" dirty="0" smtClean="0">
                <a:solidFill>
                  <a:srgbClr val="FF0000"/>
                </a:solidFill>
              </a:rPr>
              <a:t> in laser.</a:t>
            </a:r>
          </a:p>
          <a:p>
            <a:pPr algn="just"/>
            <a:r>
              <a:rPr lang="en-US" dirty="0" err="1"/>
              <a:t>Các</a:t>
            </a:r>
            <a:r>
              <a:rPr lang="en-US" dirty="0"/>
              <a:t> </a:t>
            </a:r>
            <a:r>
              <a:rPr lang="en-US" dirty="0" err="1"/>
              <a:t>chương</a:t>
            </a:r>
            <a:r>
              <a:rPr lang="en-US" dirty="0"/>
              <a:t> </a:t>
            </a:r>
            <a:r>
              <a:rPr lang="en-US" dirty="0" err="1"/>
              <a:t>trình</a:t>
            </a:r>
            <a:r>
              <a:rPr lang="en-US" dirty="0"/>
              <a:t> </a:t>
            </a:r>
            <a:r>
              <a:rPr lang="en-US" dirty="0" err="1"/>
              <a:t>ứng</a:t>
            </a:r>
            <a:r>
              <a:rPr lang="en-US" dirty="0"/>
              <a:t> </a:t>
            </a:r>
            <a:r>
              <a:rPr lang="en-US" dirty="0" err="1"/>
              <a:t>dụng</a:t>
            </a:r>
            <a:r>
              <a:rPr lang="en-US" dirty="0"/>
              <a:t> </a:t>
            </a:r>
            <a:r>
              <a:rPr lang="en-US" dirty="0" err="1"/>
              <a:t>cho</a:t>
            </a:r>
            <a:r>
              <a:rPr lang="en-US" dirty="0"/>
              <a:t> </a:t>
            </a:r>
            <a:r>
              <a:rPr lang="en-US" dirty="0" err="1"/>
              <a:t>phép</a:t>
            </a:r>
            <a:r>
              <a:rPr lang="en-US" dirty="0"/>
              <a:t> </a:t>
            </a:r>
            <a:r>
              <a:rPr lang="en-US" dirty="0" err="1"/>
              <a:t>bạn</a:t>
            </a:r>
            <a:r>
              <a:rPr lang="en-US" dirty="0"/>
              <a:t> </a:t>
            </a:r>
            <a:r>
              <a:rPr lang="en-US" dirty="0" err="1"/>
              <a:t>có</a:t>
            </a:r>
            <a:r>
              <a:rPr lang="en-US" dirty="0"/>
              <a:t> </a:t>
            </a:r>
            <a:r>
              <a:rPr lang="en-US" dirty="0" err="1"/>
              <a:t>các</a:t>
            </a:r>
            <a:r>
              <a:rPr lang="en-US" dirty="0"/>
              <a:t> </a:t>
            </a:r>
            <a:r>
              <a:rPr lang="en-US" dirty="0" err="1"/>
              <a:t>lựa</a:t>
            </a:r>
            <a:r>
              <a:rPr lang="en-US" dirty="0"/>
              <a:t> </a:t>
            </a:r>
            <a:r>
              <a:rPr lang="en-US" dirty="0" err="1"/>
              <a:t>chọn</a:t>
            </a:r>
            <a:r>
              <a:rPr lang="en-US" dirty="0"/>
              <a:t> in </a:t>
            </a:r>
            <a:r>
              <a:rPr lang="en-US" dirty="0" err="1"/>
              <a:t>khác</a:t>
            </a:r>
            <a:r>
              <a:rPr lang="en-US" dirty="0"/>
              <a:t> </a:t>
            </a:r>
            <a:r>
              <a:rPr lang="en-US" dirty="0" err="1"/>
              <a:t>nhau</a:t>
            </a:r>
            <a:r>
              <a:rPr lang="en-US" dirty="0"/>
              <a:t> </a:t>
            </a:r>
            <a:r>
              <a:rPr lang="en-US" dirty="0" err="1"/>
              <a:t>như</a:t>
            </a:r>
            <a:r>
              <a:rPr lang="en-US" dirty="0"/>
              <a:t> in </a:t>
            </a:r>
            <a:r>
              <a:rPr lang="en-US" dirty="0" err="1"/>
              <a:t>ngang</a:t>
            </a:r>
            <a:r>
              <a:rPr lang="en-US" dirty="0"/>
              <a:t>, in </a:t>
            </a:r>
            <a:r>
              <a:rPr lang="en-US" dirty="0" err="1"/>
              <a:t>dọc</a:t>
            </a:r>
            <a:r>
              <a:rPr lang="en-US" dirty="0"/>
              <a:t>, </a:t>
            </a:r>
            <a:r>
              <a:rPr lang="en-US" dirty="0" err="1"/>
              <a:t>kích</a:t>
            </a:r>
            <a:r>
              <a:rPr lang="en-US" dirty="0"/>
              <a:t> </a:t>
            </a:r>
            <a:r>
              <a:rPr lang="en-US" dirty="0" err="1"/>
              <a:t>thước</a:t>
            </a:r>
            <a:r>
              <a:rPr lang="en-US" dirty="0"/>
              <a:t> </a:t>
            </a:r>
            <a:r>
              <a:rPr lang="en-US" dirty="0" err="1"/>
              <a:t>giấy</a:t>
            </a:r>
            <a:r>
              <a:rPr lang="en-US" dirty="0"/>
              <a:t> </a:t>
            </a:r>
            <a:r>
              <a:rPr lang="en-US" dirty="0" err="1"/>
              <a:t>và</a:t>
            </a:r>
            <a:r>
              <a:rPr lang="en-US" dirty="0"/>
              <a:t> </a:t>
            </a:r>
            <a:r>
              <a:rPr lang="en-US" dirty="0" err="1"/>
              <a:t>đặt</a:t>
            </a:r>
            <a:r>
              <a:rPr lang="en-US" dirty="0"/>
              <a:t> </a:t>
            </a:r>
            <a:r>
              <a:rPr lang="en-US" dirty="0" err="1"/>
              <a:t>giấy</a:t>
            </a:r>
            <a:r>
              <a:rPr lang="en-US" dirty="0"/>
              <a:t> in </a:t>
            </a:r>
            <a:r>
              <a:rPr lang="en-US" dirty="0" err="1"/>
              <a:t>bằng</a:t>
            </a:r>
            <a:r>
              <a:rPr lang="en-US" dirty="0"/>
              <a:t> </a:t>
            </a:r>
            <a:r>
              <a:rPr lang="en-US" dirty="0" err="1"/>
              <a:t>tay</a:t>
            </a:r>
            <a:r>
              <a:rPr lang="en-US" dirty="0"/>
              <a:t> </a:t>
            </a:r>
            <a:r>
              <a:rPr lang="en-US" dirty="0" err="1"/>
              <a:t>hoặc</a:t>
            </a:r>
            <a:r>
              <a:rPr lang="en-US" dirty="0"/>
              <a:t> </a:t>
            </a:r>
            <a:r>
              <a:rPr lang="en-US" dirty="0" err="1"/>
              <a:t>tự</a:t>
            </a:r>
            <a:r>
              <a:rPr lang="en-US" dirty="0"/>
              <a:t> </a:t>
            </a:r>
            <a:r>
              <a:rPr lang="en-US" dirty="0" err="1" smtClean="0"/>
              <a:t>động</a:t>
            </a:r>
            <a:r>
              <a:rPr lang="en-US" dirty="0" smtClean="0"/>
              <a:t>.</a:t>
            </a:r>
            <a:endParaRPr lang="en-US" dirty="0"/>
          </a:p>
          <a:p>
            <a:pPr algn="just"/>
            <a:r>
              <a:rPr lang="en-US" dirty="0" err="1" smtClean="0"/>
              <a:t>Lệnh</a:t>
            </a:r>
            <a:r>
              <a:rPr lang="en-US" dirty="0" smtClean="0"/>
              <a:t> in: </a:t>
            </a:r>
            <a:r>
              <a:rPr lang="en-US" dirty="0" err="1" smtClean="0"/>
              <a:t>nhấn</a:t>
            </a:r>
            <a:r>
              <a:rPr lang="en-US" dirty="0" smtClean="0"/>
              <a:t> </a:t>
            </a:r>
            <a:r>
              <a:rPr lang="en-US" dirty="0" err="1" smtClean="0"/>
              <a:t>đồng</a:t>
            </a:r>
            <a:r>
              <a:rPr lang="en-US" dirty="0" smtClean="0"/>
              <a:t> </a:t>
            </a:r>
            <a:r>
              <a:rPr lang="en-US" dirty="0" err="1" smtClean="0"/>
              <a:t>thời</a:t>
            </a:r>
            <a:r>
              <a:rPr lang="en-US" dirty="0" smtClean="0"/>
              <a:t> 2 </a:t>
            </a:r>
            <a:r>
              <a:rPr lang="en-US" dirty="0" err="1" smtClean="0"/>
              <a:t>phím</a:t>
            </a:r>
            <a:r>
              <a:rPr lang="en-US" dirty="0" smtClean="0"/>
              <a:t> </a:t>
            </a:r>
            <a:r>
              <a:rPr lang="en-US" dirty="0" smtClean="0">
                <a:solidFill>
                  <a:srgbClr val="FF0000"/>
                </a:solidFill>
              </a:rPr>
              <a:t>CTRL + P.</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661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prstTxWarp prst="textDeflate">
              <a:avLst/>
            </a:prstTxWarp>
          </a:bodyPr>
          <a:lstStyle/>
          <a:p>
            <a:pPr marL="0" indent="0">
              <a:buNone/>
            </a:pPr>
            <a:r>
              <a:rPr lang="en-US" dirty="0" err="1" smtClean="0">
                <a:ln w="0"/>
                <a:effectLst>
                  <a:reflection blurRad="6350" stA="53000" endA="300" endPos="35500" dir="5400000" sy="-90000" algn="bl" rotWithShape="0"/>
                </a:effectLst>
              </a:rPr>
              <a:t>Cảm</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sinh</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đã</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chú</a:t>
            </a:r>
            <a:r>
              <a:rPr lang="en-US" dirty="0" smtClean="0">
                <a:ln w="0"/>
                <a:effectLst>
                  <a:reflection blurRad="6350" stA="53000" endA="300" endPos="35500" dir="5400000" sy="-90000" algn="bl" rotWithShape="0"/>
                </a:effectLst>
              </a:rPr>
              <a:t> ý </a:t>
            </a:r>
            <a:r>
              <a:rPr lang="en-US" dirty="0" err="1" smtClean="0">
                <a:ln w="0"/>
                <a:effectLst>
                  <a:reflection blurRad="6350" stA="53000" endA="300" endPos="35500" dir="5400000" sy="-90000" algn="bl" rotWithShape="0"/>
                </a:effectLst>
              </a:rPr>
              <a:t>theo</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dõi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bài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endParaRPr lang="en-US" dirty="0" smtClean="0">
              <a:ln w="0"/>
              <a:effectLst>
                <a:reflection blurRad="6350" stA="53000" endA="300" endPos="35500" dir="5400000" sy="-90000" algn="bl" rotWithShape="0"/>
              </a:effectLst>
            </a:endParaRPr>
          </a:p>
          <a:p>
            <a:pPr marL="0" indent="0">
              <a:buNone/>
            </a:pPr>
            <a:r>
              <a:rPr lang="en-US" dirty="0" err="1" smtClean="0">
                <a:ln w="0"/>
                <a:effectLst>
                  <a:reflection blurRad="6350" stA="53000" endA="300" endPos="35500" dir="5400000" sy="-90000" algn="bl" rotWithShape="0"/>
                </a:effectLst>
              </a:rPr>
              <a:t>Hẹn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gặp</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lại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em</a:t>
            </a:r>
            <a:r>
              <a:rPr lang="en-US" dirty="0" smtClean="0">
                <a:ln w="0"/>
                <a:effectLst>
                  <a:reflection blurRad="6350" stA="53000" endA="300" endPos="35500" dir="5400000" sy="-90000" algn="bl" rotWithShape="0"/>
                </a:effectLst>
              </a:rPr>
              <a:t> ở </a:t>
            </a:r>
            <a:r>
              <a:rPr lang="en-US" dirty="0" err="1" smtClean="0">
                <a:ln w="0"/>
                <a:effectLst>
                  <a:reflection blurRad="6350" stA="53000" endA="300" endPos="35500" dir="5400000" sy="-90000" algn="bl" rotWithShape="0"/>
                </a:effectLst>
              </a:rPr>
              <a:t>tuần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sau</a:t>
            </a:r>
            <a:r>
              <a:rPr lang="en-US" dirty="0" smtClean="0">
                <a:ln w="0"/>
                <a:effectLst>
                  <a:reflection blurRad="6350" stA="53000" endA="300" endPos="35500" dir="5400000" sy="-90000" algn="bl" rotWithShape="0"/>
                </a:effectLst>
              </a:rPr>
              <a:t>!</a:t>
            </a:r>
            <a:endParaRPr lang="en-US"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74905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err="1" smtClean="0"/>
              <a:t>Nội</a:t>
            </a:r>
            <a:r>
              <a:rPr lang="en-US" b="1" dirty="0" smtClean="0"/>
              <a:t> </a:t>
            </a:r>
            <a:r>
              <a:rPr lang="en-US" b="1" dirty="0"/>
              <a:t>dung </a:t>
            </a:r>
            <a:r>
              <a:rPr lang="en-US" b="1" dirty="0" err="1"/>
              <a:t>bài</a:t>
            </a:r>
            <a:r>
              <a:rPr lang="en-US" b="1" dirty="0"/>
              <a:t> </a:t>
            </a:r>
            <a:r>
              <a:rPr lang="en-US" b="1" dirty="0" err="1" smtClean="0"/>
              <a:t>học</a:t>
            </a:r>
            <a:endParaRPr lang="en-US" dirty="0"/>
          </a:p>
        </p:txBody>
      </p:sp>
      <p:sp>
        <p:nvSpPr>
          <p:cNvPr id="2" name="Text Placeholder 1"/>
          <p:cNvSpPr>
            <a:spLocks noGrp="1"/>
          </p:cNvSpPr>
          <p:nvPr>
            <p:ph sz="half" idx="1"/>
          </p:nvPr>
        </p:nvSpPr>
        <p:spPr/>
        <p:txBody>
          <a:bodyPr>
            <a:normAutofit/>
          </a:bodyPr>
          <a:lstStyle/>
          <a:p>
            <a:pPr marL="0" indent="0">
              <a:buNone/>
            </a:pPr>
            <a:r>
              <a:rPr lang="en-US" dirty="0" smtClean="0"/>
              <a:t>1</a:t>
            </a:r>
            <a:r>
              <a:rPr lang="en-US" b="1" dirty="0" smtClean="0"/>
              <a:t>. </a:t>
            </a:r>
            <a:r>
              <a:rPr lang="en-US" dirty="0" err="1" smtClean="0"/>
              <a:t>Tìm</a:t>
            </a:r>
            <a:r>
              <a:rPr lang="en-US" dirty="0" smtClean="0"/>
              <a:t> </a:t>
            </a:r>
            <a:r>
              <a:rPr lang="en-US" dirty="0" err="1" smtClean="0"/>
              <a:t>hiểu</a:t>
            </a:r>
            <a:r>
              <a:rPr lang="en-US" dirty="0" smtClean="0"/>
              <a:t> </a:t>
            </a:r>
            <a:r>
              <a:rPr lang="en-US" dirty="0" err="1" smtClean="0"/>
              <a:t>màn</a:t>
            </a:r>
            <a:r>
              <a:rPr lang="en-US" dirty="0" smtClean="0"/>
              <a:t> </a:t>
            </a:r>
            <a:r>
              <a:rPr lang="en-US" dirty="0" err="1" smtClean="0"/>
              <a:t>hình</a:t>
            </a:r>
            <a:endParaRPr lang="en-US" dirty="0" smtClean="0"/>
          </a:p>
          <a:p>
            <a:pPr marL="514350" indent="-514350" algn="l">
              <a:buAutoNum type="alphaLcPeriod"/>
            </a:pPr>
            <a:r>
              <a:rPr lang="en-US" dirty="0" err="1" smtClean="0"/>
              <a:t>Khái</a:t>
            </a:r>
            <a:r>
              <a:rPr lang="en-US" dirty="0" smtClean="0"/>
              <a:t> </a:t>
            </a:r>
            <a:r>
              <a:rPr lang="en-US" dirty="0" err="1" smtClean="0"/>
              <a:t>niệm</a:t>
            </a:r>
            <a:endParaRPr lang="en-US" dirty="0" smtClean="0"/>
          </a:p>
          <a:p>
            <a:pPr marL="514350" indent="-514350" algn="l">
              <a:buFont typeface="Arial" panose="020B0604020202020204" pitchFamily="34" charset="0"/>
              <a:buAutoNum type="alphaLcPeriod"/>
            </a:pPr>
            <a:r>
              <a:rPr lang="en-US" dirty="0" err="1"/>
              <a:t>Độ</a:t>
            </a:r>
            <a:r>
              <a:rPr lang="en-US" dirty="0"/>
              <a:t> </a:t>
            </a:r>
            <a:r>
              <a:rPr lang="en-US" dirty="0" err="1"/>
              <a:t>phân</a:t>
            </a:r>
            <a:r>
              <a:rPr lang="en-US" dirty="0"/>
              <a:t> </a:t>
            </a:r>
            <a:r>
              <a:rPr lang="en-US" dirty="0" err="1"/>
              <a:t>giải</a:t>
            </a:r>
            <a:r>
              <a:rPr lang="en-US" dirty="0"/>
              <a:t> </a:t>
            </a:r>
            <a:r>
              <a:rPr lang="en-US" dirty="0" err="1"/>
              <a:t>màn</a:t>
            </a:r>
            <a:r>
              <a:rPr lang="en-US" dirty="0"/>
              <a:t> </a:t>
            </a:r>
            <a:r>
              <a:rPr lang="en-US" dirty="0" err="1" smtClean="0"/>
              <a:t>hình</a:t>
            </a:r>
            <a:endParaRPr lang="en-US" dirty="0" smtClean="0"/>
          </a:p>
          <a:p>
            <a:pPr marL="514350" indent="-514350" algn="l">
              <a:buFont typeface="Arial" panose="020B0604020202020204" pitchFamily="34" charset="0"/>
              <a:buAutoNum type="alphaLcPeriod"/>
            </a:pPr>
            <a:r>
              <a:rPr lang="en-US" dirty="0" err="1" smtClean="0"/>
              <a:t>Màn</a:t>
            </a:r>
            <a:r>
              <a:rPr lang="en-US" dirty="0" smtClean="0"/>
              <a:t> </a:t>
            </a:r>
            <a:r>
              <a:rPr lang="en-US" dirty="0" err="1" smtClean="0"/>
              <a:t>hình</a:t>
            </a:r>
            <a:r>
              <a:rPr lang="en-US" dirty="0" smtClean="0"/>
              <a:t> </a:t>
            </a:r>
            <a:r>
              <a:rPr lang="en-US" dirty="0" err="1" smtClean="0"/>
              <a:t>cảm</a:t>
            </a:r>
            <a:r>
              <a:rPr lang="en-US" dirty="0" smtClean="0"/>
              <a:t> </a:t>
            </a:r>
            <a:r>
              <a:rPr lang="en-US" dirty="0" err="1" smtClean="0"/>
              <a:t>ứng</a:t>
            </a:r>
            <a:r>
              <a:rPr lang="en-US" dirty="0" smtClean="0"/>
              <a:t> </a:t>
            </a:r>
            <a:r>
              <a:rPr lang="en-US" dirty="0" err="1" smtClean="0"/>
              <a:t>là</a:t>
            </a:r>
            <a:r>
              <a:rPr lang="en-US" dirty="0" smtClean="0"/>
              <a:t> </a:t>
            </a:r>
            <a:r>
              <a:rPr lang="en-US" dirty="0" err="1" smtClean="0"/>
              <a:t>gì</a:t>
            </a:r>
            <a:r>
              <a:rPr lang="en-US" dirty="0" smtClean="0"/>
              <a:t>?</a:t>
            </a:r>
          </a:p>
        </p:txBody>
      </p:sp>
      <p:sp>
        <p:nvSpPr>
          <p:cNvPr id="8" name="Content Placeholder 7"/>
          <p:cNvSpPr>
            <a:spLocks noGrp="1"/>
          </p:cNvSpPr>
          <p:nvPr>
            <p:ph sz="half" idx="2"/>
          </p:nvPr>
        </p:nvSpPr>
        <p:spPr>
          <a:xfrm>
            <a:off x="6560127" y="1825625"/>
            <a:ext cx="5181600" cy="4351338"/>
          </a:xfrm>
        </p:spPr>
        <p:txBody>
          <a:bodyPr>
            <a:normAutofit/>
          </a:bodyPr>
          <a:lstStyle/>
          <a:p>
            <a:pPr marL="0" indent="0">
              <a:buNone/>
            </a:pPr>
            <a:r>
              <a:rPr lang="en-US" dirty="0" smtClean="0"/>
              <a:t>2. </a:t>
            </a:r>
            <a:r>
              <a:rPr lang="en-US" dirty="0" err="1" smtClean="0"/>
              <a:t>Tìm</a:t>
            </a:r>
            <a:r>
              <a:rPr lang="en-US" dirty="0" smtClean="0"/>
              <a:t> </a:t>
            </a:r>
            <a:r>
              <a:rPr lang="en-US" dirty="0" err="1"/>
              <a:t>hiểu</a:t>
            </a:r>
            <a:r>
              <a:rPr lang="en-US" dirty="0"/>
              <a:t> </a:t>
            </a:r>
            <a:r>
              <a:rPr lang="en-US" dirty="0" err="1"/>
              <a:t>máy</a:t>
            </a:r>
            <a:r>
              <a:rPr lang="en-US" dirty="0"/>
              <a:t> in</a:t>
            </a:r>
          </a:p>
          <a:p>
            <a:pPr marL="0" indent="0">
              <a:buNone/>
            </a:pPr>
            <a:r>
              <a:rPr lang="en-US" dirty="0"/>
              <a:t>a. </a:t>
            </a:r>
            <a:r>
              <a:rPr lang="en-US" dirty="0" err="1"/>
              <a:t>Khái</a:t>
            </a:r>
            <a:r>
              <a:rPr lang="en-US" dirty="0"/>
              <a:t> </a:t>
            </a:r>
            <a:r>
              <a:rPr lang="en-US" dirty="0" err="1"/>
              <a:t>niệm</a:t>
            </a:r>
            <a:endParaRPr lang="en-US" dirty="0"/>
          </a:p>
          <a:p>
            <a:pPr marL="0" indent="0">
              <a:buNone/>
            </a:pPr>
            <a:r>
              <a:rPr lang="en-US" dirty="0"/>
              <a:t>b. </a:t>
            </a:r>
            <a:r>
              <a:rPr lang="en-US" dirty="0" err="1"/>
              <a:t>Các</a:t>
            </a:r>
            <a:r>
              <a:rPr lang="en-US" dirty="0"/>
              <a:t> </a:t>
            </a:r>
            <a:r>
              <a:rPr lang="en-US" dirty="0" err="1"/>
              <a:t>loại</a:t>
            </a:r>
            <a:r>
              <a:rPr lang="en-US" dirty="0"/>
              <a:t> </a:t>
            </a:r>
            <a:r>
              <a:rPr lang="en-US" dirty="0" err="1"/>
              <a:t>máy</a:t>
            </a:r>
            <a:r>
              <a:rPr lang="en-US" dirty="0"/>
              <a:t> in</a:t>
            </a:r>
          </a:p>
          <a:p>
            <a:pPr marL="0" indent="0">
              <a:buNone/>
            </a:pPr>
            <a:r>
              <a:rPr lang="en-US" dirty="0"/>
              <a:t>c. </a:t>
            </a:r>
            <a:r>
              <a:rPr lang="en-US" dirty="0" err="1"/>
              <a:t>Thực</a:t>
            </a:r>
            <a:r>
              <a:rPr lang="en-US" dirty="0"/>
              <a:t> </a:t>
            </a:r>
            <a:r>
              <a:rPr lang="en-US" dirty="0" err="1"/>
              <a:t>hành</a:t>
            </a:r>
            <a:r>
              <a:rPr lang="en-US" dirty="0"/>
              <a:t> </a:t>
            </a:r>
            <a:r>
              <a:rPr lang="en-US" dirty="0" err="1"/>
              <a:t>sử</a:t>
            </a:r>
            <a:r>
              <a:rPr lang="en-US" dirty="0"/>
              <a:t> </a:t>
            </a:r>
            <a:r>
              <a:rPr lang="en-US" dirty="0" err="1"/>
              <a:t>dụng</a:t>
            </a:r>
            <a:r>
              <a:rPr lang="en-US" dirty="0"/>
              <a:t> </a:t>
            </a:r>
            <a:r>
              <a:rPr lang="en-US" dirty="0" err="1"/>
              <a:t>máy</a:t>
            </a:r>
            <a:r>
              <a:rPr lang="en-US" dirty="0"/>
              <a:t> in</a:t>
            </a:r>
          </a:p>
          <a:p>
            <a:endParaRPr lang="en-US" dirty="0"/>
          </a:p>
        </p:txBody>
      </p:sp>
    </p:spTree>
    <p:extLst>
      <p:ext uri="{BB962C8B-B14F-4D97-AF65-F5344CB8AC3E}">
        <p14:creationId xmlns:p14="http://schemas.microsoft.com/office/powerpoint/2010/main" val="27145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33830" y="1719560"/>
            <a:ext cx="11669484" cy="3563639"/>
            <a:chOff x="996339" y="1418659"/>
            <a:chExt cx="8660864" cy="1449816"/>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39" y="1418659"/>
              <a:ext cx="8258908" cy="1449816"/>
            </a:xfrm>
            <a:prstGeom prst="rect">
              <a:avLst/>
            </a:prstGeom>
          </p:spPr>
        </p:pic>
        <p:sp>
          <p:nvSpPr>
            <p:cNvPr id="9" name="Rectangle 8"/>
            <p:cNvSpPr/>
            <p:nvPr/>
          </p:nvSpPr>
          <p:spPr>
            <a:xfrm>
              <a:off x="3904103" y="1438275"/>
              <a:ext cx="5753100" cy="1388054"/>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Màn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hình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là</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một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thiết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bị</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xuất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dữ</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liệu</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cho</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phép</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xem</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thông</a:t>
              </a:r>
              <a:r>
                <a:rPr lang="en-US" sz="3600" dirty="0" smtClean="0">
                  <a:latin typeface="+mj-lt"/>
                  <a:cs typeface="Times New Roman" panose="02020603050405020304" pitchFamily="18" charset="0"/>
                </a:rPr>
                <a:t> tin </a:t>
              </a:r>
              <a:r>
                <a:rPr lang="en-US" sz="3600" dirty="0" err="1" smtClean="0">
                  <a:latin typeface="+mj-lt"/>
                  <a:cs typeface="Times New Roman" panose="02020603050405020304" pitchFamily="18" charset="0"/>
                </a:rPr>
                <a:t>máy</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tính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hiển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thị</a:t>
              </a:r>
              <a:r>
                <a:rPr lang="en-US" sz="3600" dirty="0" smtClean="0">
                  <a:latin typeface="+mj-lt"/>
                  <a:cs typeface="Times New Roman" panose="02020603050405020304" pitchFamily="18" charset="0"/>
                </a:rPr>
                <a:t>.</a:t>
              </a:r>
            </a:p>
            <a:p>
              <a:pPr algn="just"/>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Màn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hình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có</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nhiều</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kích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thước</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độ</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phân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giải</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và</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loại</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khác</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nhau</a:t>
              </a:r>
              <a:endParaRPr lang="en-US" sz="3600" dirty="0">
                <a:latin typeface="+mj-lt"/>
                <a:cs typeface="Times New Roman" panose="02020603050405020304" pitchFamily="18" charset="0"/>
              </a:endParaRPr>
            </a:p>
          </p:txBody>
        </p:sp>
      </p:grpSp>
      <p:sp>
        <p:nvSpPr>
          <p:cNvPr id="5" name="TextBox 4"/>
          <p:cNvSpPr txBox="1"/>
          <p:nvPr/>
        </p:nvSpPr>
        <p:spPr>
          <a:xfrm flipH="1">
            <a:off x="0" y="765453"/>
            <a:ext cx="11309325" cy="954107"/>
          </a:xfrm>
          <a:prstGeom prst="rect">
            <a:avLst/>
          </a:prstGeom>
          <a:noFill/>
        </p:spPr>
        <p:txBody>
          <a:bodyPr wrap="square" rtlCol="0">
            <a:spAutoFit/>
          </a:bodyPr>
          <a:lstStyle/>
          <a:p>
            <a:r>
              <a:rPr lang="en-US" sz="2800" b="1" dirty="0" smtClean="0">
                <a:solidFill>
                  <a:srgbClr val="FF0000"/>
                </a:solidFill>
              </a:rPr>
              <a:t>1. </a:t>
            </a:r>
            <a:r>
              <a:rPr lang="en-US" sz="2800" b="1" dirty="0" err="1" smtClean="0">
                <a:solidFill>
                  <a:srgbClr val="FF0000"/>
                </a:solidFill>
              </a:rPr>
              <a:t>Tìm</a:t>
            </a:r>
            <a:r>
              <a:rPr lang="en-US" sz="2800" b="1" dirty="0" smtClean="0">
                <a:solidFill>
                  <a:srgbClr val="FF0000"/>
                </a:solidFill>
              </a:rPr>
              <a:t> </a:t>
            </a:r>
            <a:r>
              <a:rPr lang="en-US" sz="2800" b="1" dirty="0" err="1" smtClean="0">
                <a:solidFill>
                  <a:srgbClr val="FF0000"/>
                </a:solidFill>
              </a:rPr>
              <a:t>hiểu</a:t>
            </a:r>
            <a:r>
              <a:rPr lang="en-US" sz="2800" b="1" dirty="0" smtClean="0">
                <a:solidFill>
                  <a:srgbClr val="FF0000"/>
                </a:solidFill>
              </a:rPr>
              <a:t> </a:t>
            </a:r>
            <a:r>
              <a:rPr lang="en-US" sz="2800" b="1" dirty="0" err="1" smtClean="0">
                <a:solidFill>
                  <a:srgbClr val="FF0000"/>
                </a:solidFill>
              </a:rPr>
              <a:t>màn</a:t>
            </a:r>
            <a:r>
              <a:rPr lang="en-US" sz="2800" b="1" dirty="0" smtClean="0">
                <a:solidFill>
                  <a:srgbClr val="FF0000"/>
                </a:solidFill>
              </a:rPr>
              <a:t> </a:t>
            </a:r>
            <a:r>
              <a:rPr lang="en-US" sz="2800" b="1" dirty="0" err="1" smtClean="0">
                <a:solidFill>
                  <a:srgbClr val="FF0000"/>
                </a:solidFill>
              </a:rPr>
              <a:t>hình</a:t>
            </a:r>
            <a:endParaRPr lang="en-US" sz="2800" b="1" dirty="0" smtClean="0">
              <a:solidFill>
                <a:srgbClr val="FF0000"/>
              </a:solidFill>
            </a:endParaRPr>
          </a:p>
          <a:p>
            <a:pPr algn="ctr"/>
            <a:r>
              <a:rPr lang="en-US" sz="2800" b="1" dirty="0" smtClean="0">
                <a:solidFill>
                  <a:srgbClr val="FF0000"/>
                </a:solidFill>
              </a:rPr>
              <a:t>a. </a:t>
            </a:r>
            <a:r>
              <a:rPr lang="en-US" sz="2800" b="1" dirty="0" smtClean="0">
                <a:solidFill>
                  <a:srgbClr val="FF0000"/>
                </a:solidFill>
              </a:rPr>
              <a:t>KHÁI NIỆM</a:t>
            </a:r>
            <a:endParaRPr lang="en-US" sz="2800" b="1" dirty="0">
              <a:solidFill>
                <a:srgbClr val="FF0000"/>
              </a:solidFill>
            </a:endParaRPr>
          </a:p>
        </p:txBody>
      </p:sp>
    </p:spTree>
    <p:extLst>
      <p:ext uri="{BB962C8B-B14F-4D97-AF65-F5344CB8AC3E}">
        <p14:creationId xmlns:p14="http://schemas.microsoft.com/office/powerpoint/2010/main" val="41398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9657" y="702055"/>
            <a:ext cx="11902355" cy="4572000"/>
          </a:xfrm>
        </p:spPr>
        <p:txBody>
          <a:bodyPr/>
          <a:lstStyle/>
          <a:p>
            <a:pPr lvl="0" algn="just"/>
            <a:r>
              <a:rPr lang="vi-VN" altLang="en-US" sz="3000" dirty="0">
                <a:latin typeface="+mj-lt"/>
              </a:rPr>
              <a:t>Công nghệ phổ biến nhất cho màn hình máy tính là công nghệ màn hình tinh thể lỏng (LCD), điều khiển ánh sáng bên trong một lớp tế bào tinh thể lỏng để tạo ra hình ảnh. Màn hình LCD nhỏ gọn và nhẹ, hiển thị hình ảnh rõ nét, sử dụng năng lượng hiệu </a:t>
            </a:r>
            <a:r>
              <a:rPr lang="vi-VN" altLang="en-US" sz="3000" dirty="0" smtClean="0">
                <a:latin typeface="+mj-lt"/>
              </a:rPr>
              <a:t>quả</a:t>
            </a:r>
            <a:r>
              <a:rPr lang="en-US" altLang="en-US" sz="3000" dirty="0" smtClean="0">
                <a:latin typeface="+mj-lt"/>
              </a:rPr>
              <a:t>.</a:t>
            </a:r>
            <a:endParaRPr lang="vi-VN" altLang="en-US" sz="3000" dirty="0">
              <a:latin typeface="+mj-lt"/>
            </a:endParaRPr>
          </a:p>
          <a:p>
            <a:pPr algn="just"/>
            <a:endParaRPr lang="en-US" altLang="en-US" sz="3000" dirty="0" smtClean="0">
              <a:latin typeface="+mj-lt"/>
            </a:endParaRPr>
          </a:p>
          <a:p>
            <a:pPr algn="just"/>
            <a:endParaRPr lang="en-US" altLang="en-US" sz="3000" dirty="0">
              <a:latin typeface="+mj-lt"/>
            </a:endParaRPr>
          </a:p>
          <a:p>
            <a:pPr algn="just"/>
            <a:endParaRPr lang="en-US" altLang="en-US" sz="3000" dirty="0" smtClean="0">
              <a:latin typeface="+mj-lt"/>
            </a:endParaRPr>
          </a:p>
          <a:p>
            <a:pPr algn="just"/>
            <a:endParaRPr lang="en-US" altLang="en-US" sz="3000" dirty="0">
              <a:latin typeface="+mj-lt"/>
            </a:endParaRPr>
          </a:p>
          <a:p>
            <a:pPr algn="just"/>
            <a:endParaRPr lang="en-US" altLang="en-US" sz="3000" dirty="0" smtClean="0">
              <a:latin typeface="+mj-lt"/>
            </a:endParaRPr>
          </a:p>
        </p:txBody>
      </p:sp>
      <p:grpSp>
        <p:nvGrpSpPr>
          <p:cNvPr id="3" name="Group 2"/>
          <p:cNvGrpSpPr>
            <a:grpSpLocks/>
          </p:cNvGrpSpPr>
          <p:nvPr/>
        </p:nvGrpSpPr>
        <p:grpSpPr bwMode="auto">
          <a:xfrm>
            <a:off x="1754855" y="2382563"/>
            <a:ext cx="8814591" cy="4362994"/>
            <a:chOff x="1430" y="381"/>
            <a:chExt cx="9540" cy="4311"/>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 y="381"/>
              <a:ext cx="5563" cy="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1430" y="2098"/>
              <a:ext cx="1802" cy="258"/>
            </a:xfrm>
            <a:custGeom>
              <a:avLst/>
              <a:gdLst>
                <a:gd name="T0" fmla="+- 0 1430 1430"/>
                <a:gd name="T1" fmla="*/ T0 w 1802"/>
                <a:gd name="T2" fmla="+- 0 2356 2099"/>
                <a:gd name="T3" fmla="*/ 2356 h 258"/>
                <a:gd name="T4" fmla="+- 0 2799 1430"/>
                <a:gd name="T5" fmla="*/ T4 w 1802"/>
                <a:gd name="T6" fmla="+- 0 2356 2099"/>
                <a:gd name="T7" fmla="*/ 2356 h 258"/>
                <a:gd name="T8" fmla="+- 0 3231 1430"/>
                <a:gd name="T9" fmla="*/ T8 w 1802"/>
                <a:gd name="T10" fmla="+- 0 2099 2099"/>
                <a:gd name="T11" fmla="*/ 2099 h 258"/>
              </a:gdLst>
              <a:ahLst/>
              <a:cxnLst>
                <a:cxn ang="0">
                  <a:pos x="T1" y="T3"/>
                </a:cxn>
                <a:cxn ang="0">
                  <a:pos x="T5" y="T7"/>
                </a:cxn>
                <a:cxn ang="0">
                  <a:pos x="T9" y="T11"/>
                </a:cxn>
              </a:cxnLst>
              <a:rect l="0" t="0" r="r" b="b"/>
              <a:pathLst>
                <a:path w="1802" h="258">
                  <a:moveTo>
                    <a:pt x="0" y="257"/>
                  </a:moveTo>
                  <a:lnTo>
                    <a:pt x="1369" y="257"/>
                  </a:lnTo>
                  <a:lnTo>
                    <a:pt x="1801"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6" name="Freeform 5"/>
            <p:cNvSpPr>
              <a:spLocks/>
            </p:cNvSpPr>
            <p:nvPr/>
          </p:nvSpPr>
          <p:spPr bwMode="auto">
            <a:xfrm>
              <a:off x="3171" y="2051"/>
              <a:ext cx="139" cy="112"/>
            </a:xfrm>
            <a:custGeom>
              <a:avLst/>
              <a:gdLst>
                <a:gd name="T0" fmla="+- 0 3310 3172"/>
                <a:gd name="T1" fmla="*/ T0 w 139"/>
                <a:gd name="T2" fmla="+- 0 2052 2052"/>
                <a:gd name="T3" fmla="*/ 2052 h 112"/>
                <a:gd name="T4" fmla="+- 0 3172 3172"/>
                <a:gd name="T5" fmla="*/ T4 w 139"/>
                <a:gd name="T6" fmla="+- 0 2072 2052"/>
                <a:gd name="T7" fmla="*/ 2072 h 112"/>
                <a:gd name="T8" fmla="+- 0 3225 3172"/>
                <a:gd name="T9" fmla="*/ T8 w 139"/>
                <a:gd name="T10" fmla="+- 0 2102 2052"/>
                <a:gd name="T11" fmla="*/ 2102 h 112"/>
                <a:gd name="T12" fmla="+- 0 3226 3172"/>
                <a:gd name="T13" fmla="*/ T12 w 139"/>
                <a:gd name="T14" fmla="+- 0 2163 2052"/>
                <a:gd name="T15" fmla="*/ 2163 h 112"/>
                <a:gd name="T16" fmla="+- 0 3310 3172"/>
                <a:gd name="T17" fmla="*/ T16 w 139"/>
                <a:gd name="T18" fmla="+- 0 2052 2052"/>
                <a:gd name="T19" fmla="*/ 2052 h 112"/>
              </a:gdLst>
              <a:ahLst/>
              <a:cxnLst>
                <a:cxn ang="0">
                  <a:pos x="T1" y="T3"/>
                </a:cxn>
                <a:cxn ang="0">
                  <a:pos x="T5" y="T7"/>
                </a:cxn>
                <a:cxn ang="0">
                  <a:pos x="T9" y="T11"/>
                </a:cxn>
                <a:cxn ang="0">
                  <a:pos x="T13" y="T15"/>
                </a:cxn>
                <a:cxn ang="0">
                  <a:pos x="T17" y="T19"/>
                </a:cxn>
              </a:cxnLst>
              <a:rect l="0" t="0" r="r" b="b"/>
              <a:pathLst>
                <a:path w="139" h="112">
                  <a:moveTo>
                    <a:pt x="138" y="0"/>
                  </a:moveTo>
                  <a:lnTo>
                    <a:pt x="0" y="20"/>
                  </a:lnTo>
                  <a:lnTo>
                    <a:pt x="53" y="50"/>
                  </a:lnTo>
                  <a:lnTo>
                    <a:pt x="54" y="111"/>
                  </a:lnTo>
                  <a:lnTo>
                    <a:pt x="138"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7" name="Freeform 6"/>
            <p:cNvSpPr>
              <a:spLocks/>
            </p:cNvSpPr>
            <p:nvPr/>
          </p:nvSpPr>
          <p:spPr bwMode="auto">
            <a:xfrm>
              <a:off x="8186" y="1440"/>
              <a:ext cx="1235" cy="351"/>
            </a:xfrm>
            <a:custGeom>
              <a:avLst/>
              <a:gdLst>
                <a:gd name="T0" fmla="+- 0 9421 8186"/>
                <a:gd name="T1" fmla="*/ T0 w 1235"/>
                <a:gd name="T2" fmla="+- 0 1791 1441"/>
                <a:gd name="T3" fmla="*/ 1791 h 351"/>
                <a:gd name="T4" fmla="+- 0 8603 8186"/>
                <a:gd name="T5" fmla="*/ T4 w 1235"/>
                <a:gd name="T6" fmla="+- 0 1791 1441"/>
                <a:gd name="T7" fmla="*/ 1791 h 351"/>
                <a:gd name="T8" fmla="+- 0 8186 8186"/>
                <a:gd name="T9" fmla="*/ T8 w 1235"/>
                <a:gd name="T10" fmla="+- 0 1441 1441"/>
                <a:gd name="T11" fmla="*/ 1441 h 351"/>
              </a:gdLst>
              <a:ahLst/>
              <a:cxnLst>
                <a:cxn ang="0">
                  <a:pos x="T1" y="T3"/>
                </a:cxn>
                <a:cxn ang="0">
                  <a:pos x="T5" y="T7"/>
                </a:cxn>
                <a:cxn ang="0">
                  <a:pos x="T9" y="T11"/>
                </a:cxn>
              </a:cxnLst>
              <a:rect l="0" t="0" r="r" b="b"/>
              <a:pathLst>
                <a:path w="1235" h="351">
                  <a:moveTo>
                    <a:pt x="1235" y="350"/>
                  </a:moveTo>
                  <a:lnTo>
                    <a:pt x="417" y="350"/>
                  </a:lnTo>
                  <a:lnTo>
                    <a:pt x="0"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8" name="Freeform 7"/>
            <p:cNvSpPr>
              <a:spLocks/>
            </p:cNvSpPr>
            <p:nvPr/>
          </p:nvSpPr>
          <p:spPr bwMode="auto">
            <a:xfrm>
              <a:off x="8115" y="1381"/>
              <a:ext cx="134" cy="124"/>
            </a:xfrm>
            <a:custGeom>
              <a:avLst/>
              <a:gdLst>
                <a:gd name="T0" fmla="+- 0 8116 8116"/>
                <a:gd name="T1" fmla="*/ T0 w 134"/>
                <a:gd name="T2" fmla="+- 0 1382 1382"/>
                <a:gd name="T3" fmla="*/ 1382 h 124"/>
                <a:gd name="T4" fmla="+- 0 8181 8116"/>
                <a:gd name="T5" fmla="*/ T4 w 134"/>
                <a:gd name="T6" fmla="+- 0 1505 1382"/>
                <a:gd name="T7" fmla="*/ 1505 h 124"/>
                <a:gd name="T8" fmla="+- 0 8191 8116"/>
                <a:gd name="T9" fmla="*/ T8 w 134"/>
                <a:gd name="T10" fmla="+- 0 1445 1382"/>
                <a:gd name="T11" fmla="*/ 1445 h 124"/>
                <a:gd name="T12" fmla="+- 0 8249 8116"/>
                <a:gd name="T13" fmla="*/ T12 w 134"/>
                <a:gd name="T14" fmla="+- 0 1424 1382"/>
                <a:gd name="T15" fmla="*/ 1424 h 124"/>
                <a:gd name="T16" fmla="+- 0 8116 8116"/>
                <a:gd name="T17" fmla="*/ T16 w 134"/>
                <a:gd name="T18" fmla="+- 0 1382 1382"/>
                <a:gd name="T19" fmla="*/ 1382 h 124"/>
              </a:gdLst>
              <a:ahLst/>
              <a:cxnLst>
                <a:cxn ang="0">
                  <a:pos x="T1" y="T3"/>
                </a:cxn>
                <a:cxn ang="0">
                  <a:pos x="T5" y="T7"/>
                </a:cxn>
                <a:cxn ang="0">
                  <a:pos x="T9" y="T11"/>
                </a:cxn>
                <a:cxn ang="0">
                  <a:pos x="T13" y="T15"/>
                </a:cxn>
                <a:cxn ang="0">
                  <a:pos x="T17" y="T19"/>
                </a:cxn>
              </a:cxnLst>
              <a:rect l="0" t="0" r="r" b="b"/>
              <a:pathLst>
                <a:path w="134" h="124">
                  <a:moveTo>
                    <a:pt x="0" y="0"/>
                  </a:moveTo>
                  <a:lnTo>
                    <a:pt x="65" y="123"/>
                  </a:lnTo>
                  <a:lnTo>
                    <a:pt x="75" y="63"/>
                  </a:lnTo>
                  <a:lnTo>
                    <a:pt x="133" y="42"/>
                  </a:lnTo>
                  <a:lnTo>
                    <a:pt x="0"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9" name="Freeform 8"/>
            <p:cNvSpPr>
              <a:spLocks/>
            </p:cNvSpPr>
            <p:nvPr/>
          </p:nvSpPr>
          <p:spPr bwMode="auto">
            <a:xfrm>
              <a:off x="8515" y="2798"/>
              <a:ext cx="912" cy="155"/>
            </a:xfrm>
            <a:custGeom>
              <a:avLst/>
              <a:gdLst>
                <a:gd name="T0" fmla="+- 0 9427 8516"/>
                <a:gd name="T1" fmla="*/ T0 w 912"/>
                <a:gd name="T2" fmla="+- 0 2799 2799"/>
                <a:gd name="T3" fmla="*/ 2799 h 155"/>
                <a:gd name="T4" fmla="+- 0 8607 8516"/>
                <a:gd name="T5" fmla="*/ T4 w 912"/>
                <a:gd name="T6" fmla="+- 0 2799 2799"/>
                <a:gd name="T7" fmla="*/ 2799 h 155"/>
                <a:gd name="T8" fmla="+- 0 8516 8516"/>
                <a:gd name="T9" fmla="*/ T8 w 912"/>
                <a:gd name="T10" fmla="+- 0 2953 2799"/>
                <a:gd name="T11" fmla="*/ 2953 h 155"/>
              </a:gdLst>
              <a:ahLst/>
              <a:cxnLst>
                <a:cxn ang="0">
                  <a:pos x="T1" y="T3"/>
                </a:cxn>
                <a:cxn ang="0">
                  <a:pos x="T5" y="T7"/>
                </a:cxn>
                <a:cxn ang="0">
                  <a:pos x="T9" y="T11"/>
                </a:cxn>
              </a:cxnLst>
              <a:rect l="0" t="0" r="r" b="b"/>
              <a:pathLst>
                <a:path w="912" h="155">
                  <a:moveTo>
                    <a:pt x="911" y="0"/>
                  </a:moveTo>
                  <a:lnTo>
                    <a:pt x="91" y="0"/>
                  </a:lnTo>
                  <a:lnTo>
                    <a:pt x="0" y="154"/>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0" name="Freeform 9"/>
            <p:cNvSpPr>
              <a:spLocks/>
            </p:cNvSpPr>
            <p:nvPr/>
          </p:nvSpPr>
          <p:spPr bwMode="auto">
            <a:xfrm>
              <a:off x="8469" y="2893"/>
              <a:ext cx="112" cy="139"/>
            </a:xfrm>
            <a:custGeom>
              <a:avLst/>
              <a:gdLst>
                <a:gd name="T0" fmla="+- 0 8489 8469"/>
                <a:gd name="T1" fmla="*/ T0 w 112"/>
                <a:gd name="T2" fmla="+- 0 2894 2894"/>
                <a:gd name="T3" fmla="*/ 2894 h 139"/>
                <a:gd name="T4" fmla="+- 0 8469 8469"/>
                <a:gd name="T5" fmla="*/ T4 w 112"/>
                <a:gd name="T6" fmla="+- 0 3032 2894"/>
                <a:gd name="T7" fmla="*/ 3032 h 139"/>
                <a:gd name="T8" fmla="+- 0 8580 8469"/>
                <a:gd name="T9" fmla="*/ T8 w 112"/>
                <a:gd name="T10" fmla="+- 0 2947 2894"/>
                <a:gd name="T11" fmla="*/ 2947 h 139"/>
                <a:gd name="T12" fmla="+- 0 8519 8469"/>
                <a:gd name="T13" fmla="*/ T12 w 112"/>
                <a:gd name="T14" fmla="+- 0 2947 2894"/>
                <a:gd name="T15" fmla="*/ 2947 h 139"/>
                <a:gd name="T16" fmla="+- 0 8489 8469"/>
                <a:gd name="T17" fmla="*/ T16 w 112"/>
                <a:gd name="T18" fmla="+- 0 2894 2894"/>
                <a:gd name="T19" fmla="*/ 2894 h 139"/>
              </a:gdLst>
              <a:ahLst/>
              <a:cxnLst>
                <a:cxn ang="0">
                  <a:pos x="T1" y="T3"/>
                </a:cxn>
                <a:cxn ang="0">
                  <a:pos x="T5" y="T7"/>
                </a:cxn>
                <a:cxn ang="0">
                  <a:pos x="T9" y="T11"/>
                </a:cxn>
                <a:cxn ang="0">
                  <a:pos x="T13" y="T15"/>
                </a:cxn>
                <a:cxn ang="0">
                  <a:pos x="T17" y="T19"/>
                </a:cxn>
              </a:cxnLst>
              <a:rect l="0" t="0" r="r" b="b"/>
              <a:pathLst>
                <a:path w="112" h="139">
                  <a:moveTo>
                    <a:pt x="20" y="0"/>
                  </a:moveTo>
                  <a:lnTo>
                    <a:pt x="0" y="138"/>
                  </a:lnTo>
                  <a:lnTo>
                    <a:pt x="111" y="53"/>
                  </a:lnTo>
                  <a:lnTo>
                    <a:pt x="50" y="53"/>
                  </a:lnTo>
                  <a:lnTo>
                    <a:pt x="20"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1" name="Freeform 10"/>
            <p:cNvSpPr>
              <a:spLocks/>
            </p:cNvSpPr>
            <p:nvPr/>
          </p:nvSpPr>
          <p:spPr bwMode="auto">
            <a:xfrm>
              <a:off x="1783" y="3068"/>
              <a:ext cx="1232" cy="204"/>
            </a:xfrm>
            <a:custGeom>
              <a:avLst/>
              <a:gdLst>
                <a:gd name="T0" fmla="+- 0 1784 1784"/>
                <a:gd name="T1" fmla="*/ T0 w 1232"/>
                <a:gd name="T2" fmla="+- 0 3272 3069"/>
                <a:gd name="T3" fmla="*/ 3272 h 204"/>
                <a:gd name="T4" fmla="+- 0 2799 1784"/>
                <a:gd name="T5" fmla="*/ T4 w 1232"/>
                <a:gd name="T6" fmla="+- 0 3272 3069"/>
                <a:gd name="T7" fmla="*/ 3272 h 204"/>
                <a:gd name="T8" fmla="+- 0 3016 1784"/>
                <a:gd name="T9" fmla="*/ T8 w 1232"/>
                <a:gd name="T10" fmla="+- 0 3069 3069"/>
                <a:gd name="T11" fmla="*/ 3069 h 204"/>
              </a:gdLst>
              <a:ahLst/>
              <a:cxnLst>
                <a:cxn ang="0">
                  <a:pos x="T1" y="T3"/>
                </a:cxn>
                <a:cxn ang="0">
                  <a:pos x="T5" y="T7"/>
                </a:cxn>
                <a:cxn ang="0">
                  <a:pos x="T9" y="T11"/>
                </a:cxn>
              </a:cxnLst>
              <a:rect l="0" t="0" r="r" b="b"/>
              <a:pathLst>
                <a:path w="1232" h="204">
                  <a:moveTo>
                    <a:pt x="0" y="203"/>
                  </a:moveTo>
                  <a:lnTo>
                    <a:pt x="1015" y="203"/>
                  </a:lnTo>
                  <a:lnTo>
                    <a:pt x="1232"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2" name="Freeform 11"/>
            <p:cNvSpPr>
              <a:spLocks/>
            </p:cNvSpPr>
            <p:nvPr/>
          </p:nvSpPr>
          <p:spPr bwMode="auto">
            <a:xfrm>
              <a:off x="2952" y="3006"/>
              <a:ext cx="131" cy="127"/>
            </a:xfrm>
            <a:custGeom>
              <a:avLst/>
              <a:gdLst>
                <a:gd name="T0" fmla="+- 0 3083 2952"/>
                <a:gd name="T1" fmla="*/ T0 w 131"/>
                <a:gd name="T2" fmla="+- 0 3006 3006"/>
                <a:gd name="T3" fmla="*/ 3006 h 127"/>
                <a:gd name="T4" fmla="+- 0 2952 2952"/>
                <a:gd name="T5" fmla="*/ T4 w 131"/>
                <a:gd name="T6" fmla="+- 0 3056 3006"/>
                <a:gd name="T7" fmla="*/ 3056 h 127"/>
                <a:gd name="T8" fmla="+- 0 3011 2952"/>
                <a:gd name="T9" fmla="*/ T8 w 131"/>
                <a:gd name="T10" fmla="+- 0 3074 3006"/>
                <a:gd name="T11" fmla="*/ 3074 h 127"/>
                <a:gd name="T12" fmla="+- 0 3025 2952"/>
                <a:gd name="T13" fmla="*/ T12 w 131"/>
                <a:gd name="T14" fmla="+- 0 3133 3006"/>
                <a:gd name="T15" fmla="*/ 3133 h 127"/>
                <a:gd name="T16" fmla="+- 0 3083 2952"/>
                <a:gd name="T17" fmla="*/ T16 w 131"/>
                <a:gd name="T18" fmla="+- 0 3006 3006"/>
                <a:gd name="T19" fmla="*/ 3006 h 127"/>
              </a:gdLst>
              <a:ahLst/>
              <a:cxnLst>
                <a:cxn ang="0">
                  <a:pos x="T1" y="T3"/>
                </a:cxn>
                <a:cxn ang="0">
                  <a:pos x="T5" y="T7"/>
                </a:cxn>
                <a:cxn ang="0">
                  <a:pos x="T9" y="T11"/>
                </a:cxn>
                <a:cxn ang="0">
                  <a:pos x="T13" y="T15"/>
                </a:cxn>
                <a:cxn ang="0">
                  <a:pos x="T17" y="T19"/>
                </a:cxn>
              </a:cxnLst>
              <a:rect l="0" t="0" r="r" b="b"/>
              <a:pathLst>
                <a:path w="131" h="127">
                  <a:moveTo>
                    <a:pt x="131" y="0"/>
                  </a:moveTo>
                  <a:lnTo>
                    <a:pt x="0" y="50"/>
                  </a:lnTo>
                  <a:lnTo>
                    <a:pt x="59" y="68"/>
                  </a:lnTo>
                  <a:lnTo>
                    <a:pt x="73" y="127"/>
                  </a:lnTo>
                  <a:lnTo>
                    <a:pt x="131"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8684" y="1072"/>
              <a:ext cx="228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3810">
                <a:lnSpc>
                  <a:spcPct val="107000"/>
                </a:lnSpc>
                <a:spcAft>
                  <a:spcPts val="800"/>
                </a:spcAft>
              </a:pP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bàn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Text Box 13"/>
            <p:cNvSpPr txBox="1">
              <a:spLocks noChangeArrowheads="1"/>
            </p:cNvSpPr>
            <p:nvPr/>
          </p:nvSpPr>
          <p:spPr bwMode="auto">
            <a:xfrm>
              <a:off x="1470" y="2112"/>
              <a:ext cx="128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r>
                <a:rPr lang="en-US" sz="2000" spc="-25">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Laptop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 Box 14"/>
            <p:cNvSpPr txBox="1">
              <a:spLocks noChangeArrowheads="1"/>
            </p:cNvSpPr>
            <p:nvPr/>
          </p:nvSpPr>
          <p:spPr bwMode="auto">
            <a:xfrm>
              <a:off x="8662" y="2335"/>
              <a:ext cx="160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3810">
                <a:lnSpc>
                  <a:spcPct val="107000"/>
                </a:lnSpc>
                <a:spcAft>
                  <a:spcPts val="800"/>
                </a:spcAft>
              </a:pPr>
              <a:r>
                <a:rPr lang="en-US" sz="2000" spc="-4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máy tính bảng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15"/>
            <p:cNvSpPr txBox="1">
              <a:spLocks noChangeArrowheads="1"/>
            </p:cNvSpPr>
            <p:nvPr/>
          </p:nvSpPr>
          <p:spPr bwMode="auto">
            <a:xfrm>
              <a:off x="1430" y="3068"/>
              <a:ext cx="197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r>
                <a:rPr lang="en-US" sz="2000" spc="-25"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Smartphone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0" name="Rectangle 4"/>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p:nvPr/>
        </p:nvSpPr>
        <p:spPr>
          <a:xfrm>
            <a:off x="4431807" y="6431680"/>
            <a:ext cx="3929281" cy="369332"/>
          </a:xfrm>
          <a:prstGeom prst="rect">
            <a:avLst/>
          </a:prstGeom>
          <a:solidFill>
            <a:srgbClr val="00B0F0"/>
          </a:solidFill>
        </p:spPr>
        <p:txBody>
          <a:bodyPr wrap="none">
            <a:spAutoFit/>
          </a:bodyPr>
          <a:lstStyle/>
          <a:p>
            <a:pPr algn="just"/>
            <a:r>
              <a:rPr lang="vi-VN" altLang="en-US" dirty="0"/>
              <a:t>Màn hình LCD trên nhiều loại thiết bị</a:t>
            </a:r>
            <a:endParaRPr lang="en-US" dirty="0"/>
          </a:p>
        </p:txBody>
      </p:sp>
    </p:spTree>
    <p:extLst>
      <p:ext uri="{BB962C8B-B14F-4D97-AF65-F5344CB8AC3E}">
        <p14:creationId xmlns:p14="http://schemas.microsoft.com/office/powerpoint/2010/main" val="16691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0" lvl="0" indent="0" algn="l" eaLnBrk="0" fontAlgn="base" hangingPunct="0">
              <a:lnSpc>
                <a:spcPct val="100000"/>
              </a:lnSpc>
              <a:spcBef>
                <a:spcPct val="0"/>
              </a:spcBef>
              <a:spcAft>
                <a:spcPct val="0"/>
              </a:spcAft>
              <a:buNone/>
            </a:pPr>
            <a:r>
              <a:rPr lang="en-US" altLang="en-US" sz="3600" b="1" dirty="0" err="1" smtClean="0"/>
              <a:t>Em</a:t>
            </a:r>
            <a:r>
              <a:rPr lang="en-US" altLang="en-US" sz="3600" b="1" dirty="0" smtClean="0"/>
              <a:t> </a:t>
            </a:r>
            <a:r>
              <a:rPr lang="en-US" altLang="en-US" sz="3600" b="1" dirty="0" err="1" smtClean="0"/>
              <a:t>có</a:t>
            </a:r>
            <a:r>
              <a:rPr lang="en-US" altLang="en-US" sz="3600" b="1" dirty="0" smtClean="0"/>
              <a:t> </a:t>
            </a:r>
            <a:r>
              <a:rPr lang="en-US" altLang="en-US" sz="3600" b="1" dirty="0" err="1" smtClean="0"/>
              <a:t>biết</a:t>
            </a:r>
            <a:r>
              <a:rPr lang="en-US" altLang="en-US" sz="3600" b="1" dirty="0" smtClean="0"/>
              <a:t>? </a:t>
            </a:r>
          </a:p>
          <a:p>
            <a:pPr lvl="0" algn="just" eaLnBrk="0" fontAlgn="base" hangingPunct="0">
              <a:lnSpc>
                <a:spcPct val="100000"/>
              </a:lnSpc>
              <a:spcBef>
                <a:spcPct val="0"/>
              </a:spcBef>
              <a:spcAft>
                <a:spcPct val="0"/>
              </a:spcAft>
              <a:buFontTx/>
              <a:buChar char="-"/>
            </a:pPr>
            <a:r>
              <a:rPr lang="vi-VN" altLang="en-US" sz="3600" dirty="0" smtClean="0"/>
              <a:t>Màn </a:t>
            </a:r>
            <a:r>
              <a:rPr lang="vi-VN" altLang="en-US" sz="3600" dirty="0"/>
              <a:t>hình LCD được chiếu sáng từ phía sau của màn hình, </a:t>
            </a:r>
            <a:r>
              <a:rPr lang="vi-VN" altLang="en-US" sz="3600" dirty="0" smtClean="0"/>
              <a:t>được </a:t>
            </a:r>
            <a:r>
              <a:rPr lang="vi-VN" altLang="en-US" sz="3600" dirty="0"/>
              <a:t>gọi là chiếu sáng nền. </a:t>
            </a:r>
            <a:endParaRPr lang="en-US" altLang="en-US" sz="3600" dirty="0" smtClean="0"/>
          </a:p>
          <a:p>
            <a:pPr lvl="0" algn="just" eaLnBrk="0" fontAlgn="base" hangingPunct="0">
              <a:lnSpc>
                <a:spcPct val="100000"/>
              </a:lnSpc>
              <a:spcBef>
                <a:spcPct val="0"/>
              </a:spcBef>
              <a:spcAft>
                <a:spcPct val="0"/>
              </a:spcAft>
              <a:buFontTx/>
              <a:buChar char="-"/>
            </a:pPr>
            <a:r>
              <a:rPr lang="vi-VN" altLang="en-US" sz="3600" dirty="0" smtClean="0"/>
              <a:t>Màn </a:t>
            </a:r>
            <a:r>
              <a:rPr lang="vi-VN" altLang="en-US" sz="3600" dirty="0"/>
              <a:t>hình LCD tiêu chuẩn sử dụng đèn nền huỳnh quang, không thân thiện với môi trường. Công nghệ đó đang được thay thế bằng công nghệ điốt phát quang (LED), tạo ra độ tương phản cao hơn và tiêu thụ ít năng lượng hơn so với đèn nền huỳnh quang. </a:t>
            </a:r>
          </a:p>
        </p:txBody>
      </p:sp>
    </p:spTree>
    <p:extLst>
      <p:ext uri="{BB962C8B-B14F-4D97-AF65-F5344CB8AC3E}">
        <p14:creationId xmlns:p14="http://schemas.microsoft.com/office/powerpoint/2010/main" val="34607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1338" y="1986322"/>
            <a:ext cx="11438626" cy="4871678"/>
          </a:xfrm>
          <a:solidFill>
            <a:schemeClr val="bg1">
              <a:lumMod val="95000"/>
            </a:schemeClr>
          </a:solidFill>
        </p:spPr>
        <p:txBody>
          <a:bodyPr/>
          <a:lstStyle/>
          <a:p>
            <a:pPr algn="just" eaLnBrk="0" fontAlgn="base" hangingPunct="0">
              <a:lnSpc>
                <a:spcPct val="100000"/>
              </a:lnSpc>
              <a:spcBef>
                <a:spcPct val="0"/>
              </a:spcBef>
              <a:spcAft>
                <a:spcPct val="0"/>
              </a:spcAft>
            </a:pPr>
            <a:r>
              <a:rPr lang="vi-VN" altLang="en-US" dirty="0" smtClean="0">
                <a:latin typeface="+mj-lt"/>
              </a:rPr>
              <a:t>Màn </a:t>
            </a:r>
            <a:r>
              <a:rPr lang="vi-VN" altLang="en-US" dirty="0">
                <a:latin typeface="+mj-lt"/>
              </a:rPr>
              <a:t>hình hiển thị hình thành hình ảnh bằng cách kết hợp các pixel màu. </a:t>
            </a:r>
            <a:endParaRPr lang="en-US" altLang="en-US" dirty="0" smtClean="0">
              <a:latin typeface="+mj-lt"/>
            </a:endParaRPr>
          </a:p>
          <a:p>
            <a:pPr lvl="0" algn="just" eaLnBrk="0" fontAlgn="base" hangingPunct="0">
              <a:lnSpc>
                <a:spcPct val="100000"/>
              </a:lnSpc>
              <a:spcBef>
                <a:spcPct val="0"/>
              </a:spcBef>
              <a:spcAft>
                <a:spcPct val="0"/>
              </a:spcAft>
            </a:pPr>
            <a:r>
              <a:rPr lang="vi-VN" altLang="en-US" dirty="0" smtClean="0">
                <a:latin typeface="+mj-lt"/>
              </a:rPr>
              <a:t>Pixel </a:t>
            </a:r>
            <a:r>
              <a:rPr lang="vi-VN" altLang="en-US" dirty="0">
                <a:latin typeface="+mj-lt"/>
              </a:rPr>
              <a:t>(viết tắt của phần tử ảnh) là diện tích bề mặt nhỏ nhất có thể chứa màu trên thiết bị hiển thị</a:t>
            </a:r>
            <a:r>
              <a:rPr lang="vi-VN" altLang="en-US" dirty="0" smtClean="0">
                <a:latin typeface="+mj-lt"/>
              </a:rPr>
              <a:t>.</a:t>
            </a:r>
            <a:endParaRPr lang="en-US" altLang="en-US" dirty="0" smtClean="0">
              <a:latin typeface="+mj-lt"/>
            </a:endParaRPr>
          </a:p>
          <a:p>
            <a:pPr lvl="0" algn="just" eaLnBrk="0" fontAlgn="base" hangingPunct="0">
              <a:lnSpc>
                <a:spcPct val="100000"/>
              </a:lnSpc>
              <a:spcBef>
                <a:spcPct val="0"/>
              </a:spcBef>
              <a:spcAft>
                <a:spcPct val="0"/>
              </a:spcAft>
            </a:pPr>
            <a:r>
              <a:rPr lang="vi-VN" altLang="en-US" b="1" dirty="0" smtClean="0">
                <a:latin typeface="+mj-lt"/>
              </a:rPr>
              <a:t>Số </a:t>
            </a:r>
            <a:r>
              <a:rPr lang="vi-VN" altLang="en-US" b="1" dirty="0">
                <a:latin typeface="+mj-lt"/>
              </a:rPr>
              <a:t>lượng pixel </a:t>
            </a:r>
            <a:r>
              <a:rPr lang="vi-VN" altLang="en-US" dirty="0">
                <a:latin typeface="+mj-lt"/>
              </a:rPr>
              <a:t>hiển thị trên màn hình được gọi là </a:t>
            </a:r>
            <a:r>
              <a:rPr lang="vi-VN" altLang="en-US" b="1" dirty="0">
                <a:latin typeface="+mj-lt"/>
              </a:rPr>
              <a:t>độ phân giải màn hình</a:t>
            </a:r>
            <a:r>
              <a:rPr lang="vi-VN" altLang="en-US" dirty="0">
                <a:latin typeface="+mj-lt"/>
              </a:rPr>
              <a:t>, xác định lượng thông tin có thể được hiển thị cùng một lúc. Độ phân giải màn hình được biểu thị bằng số pixel ngang </a:t>
            </a:r>
            <a:r>
              <a:rPr lang="en-US" altLang="en-US" dirty="0" smtClean="0">
                <a:latin typeface="+mj-lt"/>
              </a:rPr>
              <a:t>x</a:t>
            </a:r>
            <a:r>
              <a:rPr lang="vi-VN" altLang="en-US" dirty="0" smtClean="0">
                <a:latin typeface="+mj-lt"/>
              </a:rPr>
              <a:t> </a:t>
            </a:r>
            <a:r>
              <a:rPr lang="vi-VN" altLang="en-US" dirty="0">
                <a:latin typeface="+mj-lt"/>
              </a:rPr>
              <a:t>số pixel </a:t>
            </a:r>
            <a:r>
              <a:rPr lang="vi-VN" altLang="en-US" dirty="0" smtClean="0">
                <a:latin typeface="+mj-lt"/>
              </a:rPr>
              <a:t>dọc</a:t>
            </a:r>
            <a:r>
              <a:rPr lang="en-US" altLang="en-US" dirty="0" smtClean="0">
                <a:latin typeface="+mj-lt"/>
              </a:rPr>
              <a:t>. </a:t>
            </a:r>
            <a:r>
              <a:rPr lang="en-US" altLang="en-US" dirty="0" err="1" smtClean="0">
                <a:latin typeface="+mj-lt"/>
              </a:rPr>
              <a:t>Ví</a:t>
            </a:r>
            <a:r>
              <a:rPr lang="en-US" altLang="en-US" dirty="0" smtClean="0">
                <a:latin typeface="+mj-lt"/>
              </a:rPr>
              <a:t> </a:t>
            </a:r>
            <a:r>
              <a:rPr lang="en-US" altLang="en-US" dirty="0" err="1" smtClean="0">
                <a:latin typeface="+mj-lt"/>
              </a:rPr>
              <a:t>dụ</a:t>
            </a:r>
            <a:r>
              <a:rPr lang="en-US" altLang="en-US" dirty="0" smtClean="0">
                <a:latin typeface="+mj-lt"/>
              </a:rPr>
              <a:t>:</a:t>
            </a:r>
            <a:r>
              <a:rPr lang="vi-VN" altLang="en-US" dirty="0" smtClean="0">
                <a:latin typeface="+mj-lt"/>
              </a:rPr>
              <a:t> 1366 x 768.</a:t>
            </a:r>
            <a:endParaRPr lang="en-US" altLang="en-US" dirty="0" smtClean="0">
              <a:latin typeface="+mj-lt"/>
            </a:endParaRPr>
          </a:p>
        </p:txBody>
      </p:sp>
      <p:sp>
        <p:nvSpPr>
          <p:cNvPr id="2" name="TextBox 1"/>
          <p:cNvSpPr txBox="1"/>
          <p:nvPr/>
        </p:nvSpPr>
        <p:spPr>
          <a:xfrm flipH="1">
            <a:off x="1064621" y="988552"/>
            <a:ext cx="10419166" cy="769441"/>
          </a:xfrm>
          <a:prstGeom prst="rect">
            <a:avLst/>
          </a:prstGeom>
          <a:noFill/>
        </p:spPr>
        <p:txBody>
          <a:bodyPr wrap="square" rtlCol="0">
            <a:spAutoFit/>
          </a:bodyPr>
          <a:lstStyle/>
          <a:p>
            <a:pPr algn="ctr"/>
            <a:r>
              <a:rPr lang="en-US" sz="4400" b="1" dirty="0" smtClean="0">
                <a:solidFill>
                  <a:srgbClr val="FF0000"/>
                </a:solidFill>
              </a:rPr>
              <a:t>b. </a:t>
            </a:r>
            <a:r>
              <a:rPr lang="en-US" sz="4400" b="1" dirty="0" smtClean="0">
                <a:solidFill>
                  <a:srgbClr val="FF0000"/>
                </a:solidFill>
              </a:rPr>
              <a:t>ĐỘ PHÂN GIẢI MÀN HÌNH</a:t>
            </a:r>
            <a:endParaRPr lang="en-US" sz="4400" b="1" dirty="0">
              <a:solidFill>
                <a:srgbClr val="FF0000"/>
              </a:solidFill>
            </a:endParaRPr>
          </a:p>
        </p:txBody>
      </p:sp>
    </p:spTree>
    <p:extLst>
      <p:ext uri="{BB962C8B-B14F-4D97-AF65-F5344CB8AC3E}">
        <p14:creationId xmlns:p14="http://schemas.microsoft.com/office/powerpoint/2010/main" val="23033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7035" y="723823"/>
            <a:ext cx="10190019" cy="4572000"/>
          </a:xfrm>
        </p:spPr>
        <p:txBody>
          <a:bodyPr/>
          <a:lstStyle/>
          <a:p>
            <a:pPr algn="just" eaLnBrk="0" fontAlgn="base" hangingPunct="0">
              <a:lnSpc>
                <a:spcPct val="100000"/>
              </a:lnSpc>
              <a:spcBef>
                <a:spcPct val="0"/>
              </a:spcBef>
              <a:spcAft>
                <a:spcPct val="0"/>
              </a:spcAft>
            </a:pPr>
            <a:r>
              <a:rPr lang="vi-VN" altLang="en-US" dirty="0"/>
              <a:t>Khi mua máy tính, màn hình hiển thị hầu như luôn được đặt ở độ phân giải gốc. </a:t>
            </a:r>
            <a:endParaRPr lang="en-US" altLang="en-US" dirty="0"/>
          </a:p>
          <a:p>
            <a:pPr algn="just" eaLnBrk="0" fontAlgn="base" hangingPunct="0">
              <a:lnSpc>
                <a:spcPct val="100000"/>
              </a:lnSpc>
              <a:spcBef>
                <a:spcPct val="0"/>
              </a:spcBef>
              <a:spcAft>
                <a:spcPct val="0"/>
              </a:spcAft>
            </a:pPr>
            <a:r>
              <a:rPr lang="en-US" altLang="en-US" b="1" dirty="0" err="1">
                <a:solidFill>
                  <a:srgbClr val="FF0000"/>
                </a:solidFill>
              </a:rPr>
              <a:t>Em</a:t>
            </a:r>
            <a:r>
              <a:rPr lang="en-US" altLang="en-US" b="1" dirty="0">
                <a:solidFill>
                  <a:srgbClr val="FF0000"/>
                </a:solidFill>
              </a:rPr>
              <a:t> </a:t>
            </a:r>
            <a:r>
              <a:rPr lang="en-US" altLang="en-US" b="1" dirty="0" err="1">
                <a:solidFill>
                  <a:srgbClr val="FF0000"/>
                </a:solidFill>
              </a:rPr>
              <a:t>có</a:t>
            </a:r>
            <a:r>
              <a:rPr lang="en-US" altLang="en-US" b="1" dirty="0">
                <a:solidFill>
                  <a:srgbClr val="FF0000"/>
                </a:solidFill>
              </a:rPr>
              <a:t> </a:t>
            </a:r>
            <a:r>
              <a:rPr lang="en-US" altLang="en-US" b="1" dirty="0" err="1">
                <a:solidFill>
                  <a:srgbClr val="FF0000"/>
                </a:solidFill>
              </a:rPr>
              <a:t>biết</a:t>
            </a:r>
            <a:r>
              <a:rPr lang="en-US" altLang="en-US" b="1" dirty="0">
                <a:solidFill>
                  <a:srgbClr val="FF0000"/>
                </a:solidFill>
              </a:rPr>
              <a:t> ? </a:t>
            </a:r>
          </a:p>
          <a:p>
            <a:pPr lvl="3" algn="just" eaLnBrk="0" fontAlgn="base" hangingPunct="0">
              <a:lnSpc>
                <a:spcPct val="105000"/>
              </a:lnSpc>
              <a:spcBef>
                <a:spcPct val="0"/>
              </a:spcBef>
              <a:spcAft>
                <a:spcPct val="0"/>
              </a:spcAft>
              <a:buFont typeface="Wingdings" panose="05000000000000000000" pitchFamily="2" charset="2"/>
              <a:buChar char="§"/>
            </a:pPr>
            <a:r>
              <a:rPr lang="vi-VN" altLang="en-US" sz="2800" dirty="0"/>
              <a:t>Nếu mua màn hình hoặc máy tính di động, màn hình hiển thị được đo theo đường chéo từ góc này sang góc khác. </a:t>
            </a:r>
            <a:endParaRPr lang="en-US" altLang="en-US" sz="2800" dirty="0"/>
          </a:p>
        </p:txBody>
      </p:sp>
      <p:pic>
        <p:nvPicPr>
          <p:cNvPr id="8194" name="Picture 2" descr="Cách kiểm tra màn hình máy tính bao nhiêu inch, độ phân giải – Laptop5te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497782" y="3113172"/>
            <a:ext cx="3325091" cy="25366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7035" y="3113172"/>
            <a:ext cx="7933468" cy="3555589"/>
          </a:xfrm>
          <a:prstGeom prst="rect">
            <a:avLst/>
          </a:prstGeom>
        </p:spPr>
        <p:txBody>
          <a:bodyPr wrap="square" lIns="45720" rIns="45720">
            <a:spAutoFit/>
          </a:bodyPr>
          <a:lstStyle/>
          <a:p>
            <a:pPr marL="1714500" lvl="3" indent="-342900" algn="just" eaLnBrk="0" fontAlgn="base" hangingPunct="0">
              <a:lnSpc>
                <a:spcPct val="105000"/>
              </a:lnSpc>
              <a:spcBef>
                <a:spcPct val="0"/>
              </a:spcBef>
              <a:spcAft>
                <a:spcPct val="0"/>
              </a:spcAft>
              <a:buFont typeface="Arial" panose="020B0604020202020204" pitchFamily="34" charset="0"/>
              <a:buChar char="•"/>
            </a:pPr>
            <a:r>
              <a:rPr lang="en-US" altLang="en-US" sz="2400" dirty="0" smtClean="0">
                <a:solidFill>
                  <a:srgbClr val="2005C3"/>
                </a:solidFill>
              </a:rPr>
              <a:t> </a:t>
            </a:r>
            <a:r>
              <a:rPr lang="vi-VN" altLang="en-US" sz="2400" dirty="0" smtClean="0">
                <a:solidFill>
                  <a:srgbClr val="2005C3"/>
                </a:solidFill>
              </a:rPr>
              <a:t>Màn </a:t>
            </a:r>
            <a:r>
              <a:rPr lang="vi-VN" altLang="en-US" sz="2400" dirty="0">
                <a:solidFill>
                  <a:srgbClr val="2005C3"/>
                </a:solidFill>
              </a:rPr>
              <a:t>hình máy tính để bàn có kích thước từ 17 đến 30 inch</a:t>
            </a:r>
            <a:r>
              <a:rPr lang="en-US" altLang="en-US" sz="2400" dirty="0">
                <a:solidFill>
                  <a:srgbClr val="2005C3"/>
                </a:solidFill>
              </a:rPr>
              <a:t>.</a:t>
            </a:r>
            <a:r>
              <a:rPr lang="vi-VN" altLang="en-US" sz="2400" dirty="0">
                <a:solidFill>
                  <a:srgbClr val="2005C3"/>
                </a:solidFill>
              </a:rPr>
              <a:t> Màn hình máy tính xách tay thường từ 14 đến 17 inch, trong khi màn hình máy tính bảng là từ 7 đến 10 inch. </a:t>
            </a:r>
            <a:endParaRPr lang="en-US" altLang="en-US" sz="2400" dirty="0">
              <a:solidFill>
                <a:srgbClr val="2005C3"/>
              </a:solidFill>
            </a:endParaRPr>
          </a:p>
          <a:p>
            <a:pPr marL="1714500" lvl="3" indent="-342900" algn="just" eaLnBrk="0" fontAlgn="base" hangingPunct="0">
              <a:lnSpc>
                <a:spcPct val="105000"/>
              </a:lnSpc>
              <a:spcBef>
                <a:spcPct val="0"/>
              </a:spcBef>
              <a:spcAft>
                <a:spcPct val="0"/>
              </a:spcAft>
              <a:buFont typeface="Arial" panose="020B0604020202020204" pitchFamily="34" charset="0"/>
              <a:buChar char="•"/>
            </a:pPr>
            <a:r>
              <a:rPr lang="en-US" altLang="en-US" sz="2400" dirty="0" smtClean="0">
                <a:solidFill>
                  <a:srgbClr val="2005C3"/>
                </a:solidFill>
              </a:rPr>
              <a:t> </a:t>
            </a:r>
            <a:r>
              <a:rPr lang="vi-VN" altLang="en-US" sz="2400" dirty="0" smtClean="0">
                <a:solidFill>
                  <a:srgbClr val="2005C3"/>
                </a:solidFill>
              </a:rPr>
              <a:t>Hầu </a:t>
            </a:r>
            <a:r>
              <a:rPr lang="vi-VN" altLang="en-US" sz="2400" dirty="0">
                <a:solidFill>
                  <a:srgbClr val="2005C3"/>
                </a:solidFill>
              </a:rPr>
              <a:t>hết các màn hình hiện nay là màn hình rộng, có nghĩa là chúng sử dụng tỷ lệ khung hình </a:t>
            </a:r>
            <a:r>
              <a:rPr lang="en-US" altLang="en-US" sz="2400" dirty="0">
                <a:solidFill>
                  <a:srgbClr val="2005C3"/>
                </a:solidFill>
              </a:rPr>
              <a:t>(</a:t>
            </a:r>
            <a:r>
              <a:rPr lang="vi-VN" altLang="en-US" sz="2400" dirty="0">
                <a:solidFill>
                  <a:srgbClr val="2005C3"/>
                </a:solidFill>
              </a:rPr>
              <a:t>tỷ lệ giữa chiều rộng và chiều cao</a:t>
            </a:r>
            <a:r>
              <a:rPr lang="en-US" altLang="en-US" sz="2400" dirty="0">
                <a:solidFill>
                  <a:srgbClr val="2005C3"/>
                </a:solidFill>
              </a:rPr>
              <a:t>) 1</a:t>
            </a:r>
            <a:r>
              <a:rPr lang="vi-VN" altLang="en-US" sz="2400" dirty="0">
                <a:solidFill>
                  <a:srgbClr val="2005C3"/>
                </a:solidFill>
              </a:rPr>
              <a:t>6:9 hoặc 16:10 tương tự như T</a:t>
            </a:r>
            <a:r>
              <a:rPr lang="en-US" altLang="en-US" sz="2400" dirty="0" err="1">
                <a:solidFill>
                  <a:srgbClr val="2005C3"/>
                </a:solidFill>
              </a:rPr>
              <a:t>i</a:t>
            </a:r>
            <a:r>
              <a:rPr lang="en-US" altLang="en-US" sz="2400" dirty="0">
                <a:solidFill>
                  <a:srgbClr val="2005C3"/>
                </a:solidFill>
              </a:rPr>
              <a:t> vi</a:t>
            </a:r>
            <a:r>
              <a:rPr lang="vi-VN" altLang="en-US" sz="2400" dirty="0">
                <a:solidFill>
                  <a:srgbClr val="2005C3"/>
                </a:solidFill>
              </a:rPr>
              <a:t> màn hình rộng</a:t>
            </a:r>
            <a:r>
              <a:rPr lang="en-US" altLang="en-US" sz="2400" dirty="0">
                <a:solidFill>
                  <a:srgbClr val="2005C3"/>
                </a:solidFill>
              </a:rPr>
              <a:t>.</a:t>
            </a:r>
            <a:endParaRPr lang="vi-VN" altLang="en-US" sz="2400" dirty="0">
              <a:solidFill>
                <a:srgbClr val="2005C3"/>
              </a:solidFill>
            </a:endParaRPr>
          </a:p>
        </p:txBody>
      </p:sp>
      <p:sp>
        <p:nvSpPr>
          <p:cNvPr id="3" name="TextBox 2"/>
          <p:cNvSpPr txBox="1"/>
          <p:nvPr/>
        </p:nvSpPr>
        <p:spPr>
          <a:xfrm>
            <a:off x="10160327" y="4150641"/>
            <a:ext cx="825500" cy="461665"/>
          </a:xfrm>
          <a:prstGeom prst="rect">
            <a:avLst/>
          </a:prstGeom>
          <a:noFill/>
        </p:spPr>
        <p:txBody>
          <a:bodyPr wrap="square" rtlCol="0">
            <a:spAutoFit/>
          </a:bodyPr>
          <a:lstStyle/>
          <a:p>
            <a:r>
              <a:rPr lang="en-US" sz="2400" b="1" dirty="0" smtClean="0">
                <a:solidFill>
                  <a:srgbClr val="FF0000"/>
                </a:solidFill>
              </a:rPr>
              <a:t>inch</a:t>
            </a:r>
            <a:endParaRPr lang="en-US" sz="2400" b="1" dirty="0">
              <a:solidFill>
                <a:srgbClr val="FF0000"/>
              </a:solidFill>
            </a:endParaRPr>
          </a:p>
        </p:txBody>
      </p:sp>
    </p:spTree>
    <p:extLst>
      <p:ext uri="{BB962C8B-B14F-4D97-AF65-F5344CB8AC3E}">
        <p14:creationId xmlns:p14="http://schemas.microsoft.com/office/powerpoint/2010/main" val="38175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500"/>
                                        <p:tgtEl>
                                          <p:spTgt spid="819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144" y="745596"/>
            <a:ext cx="7039428" cy="6112404"/>
          </a:xfrm>
          <a:solidFill>
            <a:schemeClr val="bg1"/>
          </a:solidFill>
        </p:spPr>
        <p:txBody>
          <a:bodyPr/>
          <a:lstStyle/>
          <a:p>
            <a:pPr marL="0" indent="0">
              <a:buNone/>
            </a:pPr>
            <a:r>
              <a:rPr lang="en-US" b="1" dirty="0" smtClean="0">
                <a:solidFill>
                  <a:srgbClr val="FF0000"/>
                </a:solidFill>
              </a:rPr>
              <a:t>c. </a:t>
            </a:r>
            <a:r>
              <a:rPr lang="en-US" b="1" dirty="0" smtClean="0">
                <a:solidFill>
                  <a:srgbClr val="FF0000"/>
                </a:solidFill>
              </a:rPr>
              <a:t>MÀN HÌNH CẢM ỨNG LÀ GÌ?</a:t>
            </a:r>
            <a:r>
              <a:rPr lang="en-US" dirty="0" smtClean="0">
                <a:solidFill>
                  <a:srgbClr val="FF0000"/>
                </a:solidFill>
              </a:rPr>
              <a:t> </a:t>
            </a:r>
          </a:p>
          <a:p>
            <a:pPr algn="just"/>
            <a:r>
              <a:rPr lang="en-US" dirty="0" err="1" smtClean="0"/>
              <a:t>Là</a:t>
            </a:r>
            <a:r>
              <a:rPr lang="en-US" dirty="0" smtClean="0"/>
              <a:t> </a:t>
            </a:r>
            <a:r>
              <a:rPr lang="en-US" dirty="0" err="1"/>
              <a:t>loại</a:t>
            </a:r>
            <a:r>
              <a:rPr lang="en-US" dirty="0"/>
              <a:t> </a:t>
            </a:r>
            <a:r>
              <a:rPr lang="en-US" dirty="0" err="1"/>
              <a:t>màn</a:t>
            </a:r>
            <a:r>
              <a:rPr lang="en-US" dirty="0"/>
              <a:t> </a:t>
            </a:r>
            <a:r>
              <a:rPr lang="en-US" dirty="0" err="1"/>
              <a:t>hình</a:t>
            </a:r>
            <a:r>
              <a:rPr lang="en-US" dirty="0"/>
              <a:t> </a:t>
            </a:r>
            <a:r>
              <a:rPr lang="en-US" dirty="0" err="1"/>
              <a:t>có</a:t>
            </a:r>
            <a:r>
              <a:rPr lang="en-US" dirty="0"/>
              <a:t> </a:t>
            </a:r>
            <a:r>
              <a:rPr lang="en-US" dirty="0" err="1"/>
              <a:t>thể</a:t>
            </a:r>
            <a:r>
              <a:rPr lang="en-US" dirty="0"/>
              <a:t> </a:t>
            </a:r>
            <a:r>
              <a:rPr lang="en-US" dirty="0" err="1"/>
              <a:t>hỗ</a:t>
            </a:r>
            <a:r>
              <a:rPr lang="en-US" dirty="0"/>
              <a:t> </a:t>
            </a:r>
            <a:r>
              <a:rPr lang="en-US" dirty="0" err="1"/>
              <a:t>trợ</a:t>
            </a:r>
            <a:r>
              <a:rPr lang="en-US" dirty="0"/>
              <a:t> </a:t>
            </a:r>
            <a:r>
              <a:rPr lang="en-US" dirty="0" err="1"/>
              <a:t>người</a:t>
            </a:r>
            <a:r>
              <a:rPr lang="en-US" dirty="0"/>
              <a:t> </a:t>
            </a:r>
            <a:r>
              <a:rPr lang="en-US" dirty="0" err="1"/>
              <a:t>dùng</a:t>
            </a:r>
            <a:r>
              <a:rPr lang="en-US" dirty="0"/>
              <a:t> </a:t>
            </a:r>
            <a:r>
              <a:rPr lang="en-US" dirty="0" err="1"/>
              <a:t>điều</a:t>
            </a:r>
            <a:r>
              <a:rPr lang="en-US" dirty="0"/>
              <a:t> </a:t>
            </a:r>
            <a:r>
              <a:rPr lang="en-US" dirty="0" err="1"/>
              <a:t>khiển</a:t>
            </a:r>
            <a:r>
              <a:rPr lang="en-US" dirty="0"/>
              <a:t> qua </a:t>
            </a:r>
            <a:r>
              <a:rPr lang="en-US" dirty="0" err="1"/>
              <a:t>các</a:t>
            </a:r>
            <a:r>
              <a:rPr lang="en-US" dirty="0"/>
              <a:t> </a:t>
            </a:r>
            <a:r>
              <a:rPr lang="en-US" dirty="0" err="1"/>
              <a:t>thao</a:t>
            </a:r>
            <a:r>
              <a:rPr lang="en-US" dirty="0"/>
              <a:t> </a:t>
            </a:r>
            <a:r>
              <a:rPr lang="en-US" dirty="0" err="1"/>
              <a:t>tác</a:t>
            </a:r>
            <a:r>
              <a:rPr lang="en-US" dirty="0"/>
              <a:t> </a:t>
            </a:r>
            <a:r>
              <a:rPr lang="en-US" dirty="0" err="1"/>
              <a:t>chạm</a:t>
            </a:r>
            <a:r>
              <a:rPr lang="en-US" dirty="0"/>
              <a:t> </a:t>
            </a:r>
            <a:r>
              <a:rPr lang="en-US" dirty="0" err="1"/>
              <a:t>bằng</a:t>
            </a:r>
            <a:r>
              <a:rPr lang="en-US" dirty="0"/>
              <a:t> </a:t>
            </a:r>
            <a:r>
              <a:rPr lang="en-US" dirty="0" err="1"/>
              <a:t>tay</a:t>
            </a:r>
            <a:r>
              <a:rPr lang="en-US" dirty="0"/>
              <a:t> </a:t>
            </a:r>
            <a:r>
              <a:rPr lang="en-US" dirty="0" err="1"/>
              <a:t>hoặc</a:t>
            </a:r>
            <a:r>
              <a:rPr lang="en-US" dirty="0"/>
              <a:t> </a:t>
            </a:r>
            <a:r>
              <a:rPr lang="en-US" dirty="0" err="1" smtClean="0"/>
              <a:t>bút</a:t>
            </a:r>
            <a:r>
              <a:rPr lang="en-US" dirty="0" smtClean="0"/>
              <a:t> </a:t>
            </a:r>
            <a:r>
              <a:rPr lang="en-US" dirty="0" err="1"/>
              <a:t>cảm</a:t>
            </a:r>
            <a:r>
              <a:rPr lang="en-US" dirty="0"/>
              <a:t> </a:t>
            </a:r>
            <a:r>
              <a:rPr lang="en-US" dirty="0" err="1" smtClean="0"/>
              <a:t>ứng</a:t>
            </a:r>
            <a:r>
              <a:rPr lang="en-US" dirty="0" smtClean="0"/>
              <a:t>.</a:t>
            </a:r>
            <a:endParaRPr lang="en-US" dirty="0"/>
          </a:p>
          <a:p>
            <a:pPr algn="just"/>
            <a:r>
              <a:rPr lang="en-US" dirty="0" err="1" smtClean="0"/>
              <a:t>Lợi</a:t>
            </a:r>
            <a:r>
              <a:rPr lang="en-US" dirty="0" smtClean="0"/>
              <a:t> </a:t>
            </a:r>
            <a:r>
              <a:rPr lang="en-US" dirty="0" err="1" smtClean="0"/>
              <a:t>ích</a:t>
            </a:r>
            <a:r>
              <a:rPr lang="en-US" dirty="0" smtClean="0"/>
              <a:t>: </a:t>
            </a:r>
          </a:p>
          <a:p>
            <a:pPr lvl="3" algn="just">
              <a:buFont typeface="Wingdings" panose="05000000000000000000" pitchFamily="2" charset="2"/>
              <a:buChar char="§"/>
            </a:pPr>
            <a:r>
              <a:rPr lang="en-US" sz="2800" dirty="0" err="1" smtClean="0"/>
              <a:t>Giúp</a:t>
            </a:r>
            <a:r>
              <a:rPr lang="en-US" sz="2800" dirty="0" smtClean="0"/>
              <a:t> </a:t>
            </a:r>
            <a:r>
              <a:rPr lang="en-US" sz="2800" dirty="0" err="1"/>
              <a:t>các</a:t>
            </a:r>
            <a:r>
              <a:rPr lang="en-US" sz="2800" dirty="0"/>
              <a:t> </a:t>
            </a:r>
            <a:r>
              <a:rPr lang="en-US" sz="2800" dirty="0" err="1"/>
              <a:t>thao</a:t>
            </a:r>
            <a:r>
              <a:rPr lang="en-US" sz="2800" dirty="0"/>
              <a:t> </a:t>
            </a:r>
            <a:r>
              <a:rPr lang="en-US" sz="2800" dirty="0" err="1"/>
              <a:t>tác</a:t>
            </a:r>
            <a:r>
              <a:rPr lang="en-US" sz="2800" dirty="0"/>
              <a:t> </a:t>
            </a:r>
            <a:r>
              <a:rPr lang="en-US" sz="2800" dirty="0" err="1"/>
              <a:t>trở</a:t>
            </a:r>
            <a:r>
              <a:rPr lang="en-US" sz="2800" dirty="0"/>
              <a:t> </a:t>
            </a:r>
            <a:r>
              <a:rPr lang="en-US" sz="2800" dirty="0" err="1"/>
              <a:t>nên</a:t>
            </a:r>
            <a:r>
              <a:rPr lang="en-US" sz="2800" dirty="0"/>
              <a:t> </a:t>
            </a:r>
            <a:r>
              <a:rPr lang="en-US" sz="2800" dirty="0" err="1"/>
              <a:t>trực</a:t>
            </a:r>
            <a:r>
              <a:rPr lang="en-US" sz="2800" dirty="0"/>
              <a:t> </a:t>
            </a:r>
            <a:r>
              <a:rPr lang="en-US" sz="2800" dirty="0" err="1" smtClean="0"/>
              <a:t>quan</a:t>
            </a:r>
            <a:r>
              <a:rPr lang="en-US" sz="2800" dirty="0" smtClean="0"/>
              <a:t>.</a:t>
            </a:r>
            <a:endParaRPr lang="en-US" sz="2800" dirty="0"/>
          </a:p>
          <a:p>
            <a:pPr lvl="3" algn="just">
              <a:buFont typeface="Wingdings" panose="05000000000000000000" pitchFamily="2" charset="2"/>
              <a:buChar char="§"/>
            </a:pPr>
            <a:r>
              <a:rPr lang="en-US" sz="2800" dirty="0" err="1" smtClean="0"/>
              <a:t>Tăng</a:t>
            </a:r>
            <a:r>
              <a:rPr lang="en-US" sz="2800" dirty="0" smtClean="0"/>
              <a:t> </a:t>
            </a:r>
            <a:r>
              <a:rPr lang="en-US" sz="2800" dirty="0" err="1"/>
              <a:t>diện</a:t>
            </a:r>
            <a:r>
              <a:rPr lang="en-US" sz="2800" dirty="0"/>
              <a:t> </a:t>
            </a:r>
            <a:r>
              <a:rPr lang="en-US" sz="2800" dirty="0" err="1"/>
              <a:t>tích</a:t>
            </a:r>
            <a:r>
              <a:rPr lang="en-US" sz="2800" dirty="0"/>
              <a:t> </a:t>
            </a:r>
            <a:r>
              <a:rPr lang="en-US" sz="2800" dirty="0" err="1"/>
              <a:t>hiển</a:t>
            </a:r>
            <a:r>
              <a:rPr lang="en-US" sz="2800" dirty="0"/>
              <a:t> </a:t>
            </a:r>
            <a:r>
              <a:rPr lang="en-US" sz="2800" dirty="0" err="1"/>
              <a:t>thị</a:t>
            </a:r>
            <a:r>
              <a:rPr lang="en-US" sz="2800" dirty="0"/>
              <a:t> </a:t>
            </a:r>
            <a:r>
              <a:rPr lang="en-US" sz="2800" dirty="0" err="1"/>
              <a:t>của</a:t>
            </a:r>
            <a:r>
              <a:rPr lang="en-US" sz="2800" dirty="0"/>
              <a:t> </a:t>
            </a:r>
            <a:r>
              <a:rPr lang="en-US" sz="2800" dirty="0" err="1"/>
              <a:t>thông</a:t>
            </a:r>
            <a:r>
              <a:rPr lang="en-US" sz="2800" dirty="0"/>
              <a:t> </a:t>
            </a:r>
            <a:r>
              <a:rPr lang="en-US" sz="2800" dirty="0" smtClean="0"/>
              <a:t>tin.</a:t>
            </a:r>
          </a:p>
          <a:p>
            <a:pPr lvl="3" algn="just">
              <a:buFont typeface="Wingdings" panose="05000000000000000000" pitchFamily="2" charset="2"/>
              <a:buChar char="§"/>
            </a:pPr>
            <a:r>
              <a:rPr lang="en-US" sz="2800" dirty="0" err="1"/>
              <a:t>R</a:t>
            </a:r>
            <a:r>
              <a:rPr lang="en-US" sz="2800" dirty="0" err="1" smtClean="0"/>
              <a:t>út</a:t>
            </a:r>
            <a:r>
              <a:rPr lang="en-US" sz="2800" dirty="0" smtClean="0"/>
              <a:t> </a:t>
            </a:r>
            <a:r>
              <a:rPr lang="en-US" sz="2800" dirty="0" err="1"/>
              <a:t>ngắn</a:t>
            </a:r>
            <a:r>
              <a:rPr lang="en-US" sz="2800" dirty="0"/>
              <a:t> </a:t>
            </a:r>
            <a:r>
              <a:rPr lang="en-US" sz="2800" dirty="0" err="1"/>
              <a:t>thời</a:t>
            </a:r>
            <a:r>
              <a:rPr lang="en-US" sz="2800" dirty="0"/>
              <a:t> </a:t>
            </a:r>
            <a:r>
              <a:rPr lang="en-US" sz="2800" dirty="0" err="1"/>
              <a:t>gian</a:t>
            </a:r>
            <a:r>
              <a:rPr lang="en-US" sz="2800" dirty="0"/>
              <a:t> </a:t>
            </a:r>
            <a:r>
              <a:rPr lang="en-US" sz="2800" dirty="0" err="1"/>
              <a:t>tương</a:t>
            </a:r>
            <a:r>
              <a:rPr lang="en-US" sz="2800" dirty="0"/>
              <a:t> </a:t>
            </a:r>
            <a:r>
              <a:rPr lang="en-US" sz="2800" dirty="0" err="1"/>
              <a:t>tác</a:t>
            </a:r>
            <a:r>
              <a:rPr lang="en-US" sz="2800" dirty="0"/>
              <a:t> </a:t>
            </a:r>
            <a:r>
              <a:rPr lang="en-US" sz="2800" dirty="0" err="1"/>
              <a:t>nhiều</a:t>
            </a:r>
            <a:r>
              <a:rPr lang="en-US" sz="2800" dirty="0"/>
              <a:t> </a:t>
            </a:r>
            <a:r>
              <a:rPr lang="en-US" sz="2800" dirty="0" err="1" smtClean="0"/>
              <a:t>lần</a:t>
            </a:r>
            <a:r>
              <a:rPr lang="en-US" sz="2800" dirty="0"/>
              <a:t>.</a:t>
            </a:r>
            <a:endParaRPr lang="en-US" sz="2800" dirty="0" smtClean="0"/>
          </a:p>
          <a:p>
            <a:pPr lvl="3" algn="just">
              <a:buFont typeface="Wingdings" panose="05000000000000000000" pitchFamily="2" charset="2"/>
              <a:buChar char="§"/>
            </a:pPr>
            <a:r>
              <a:rPr lang="en-US" sz="2800" dirty="0" err="1" smtClean="0"/>
              <a:t>Thay</a:t>
            </a:r>
            <a:r>
              <a:rPr lang="en-US" sz="2800" dirty="0" smtClean="0"/>
              <a:t> </a:t>
            </a:r>
            <a:r>
              <a:rPr lang="en-US" sz="2800" dirty="0" err="1"/>
              <a:t>đổi</a:t>
            </a:r>
            <a:r>
              <a:rPr lang="en-US" sz="2800" dirty="0"/>
              <a:t> </a:t>
            </a:r>
            <a:r>
              <a:rPr lang="en-US" sz="2800" dirty="0" err="1"/>
              <a:t>cách</a:t>
            </a:r>
            <a:r>
              <a:rPr lang="en-US" sz="2800" dirty="0"/>
              <a:t> </a:t>
            </a:r>
            <a:r>
              <a:rPr lang="en-US" sz="2800" dirty="0" err="1"/>
              <a:t>nhập</a:t>
            </a:r>
            <a:r>
              <a:rPr lang="en-US" sz="2800" dirty="0"/>
              <a:t> </a:t>
            </a:r>
            <a:r>
              <a:rPr lang="en-US" sz="2800" dirty="0" err="1"/>
              <a:t>liệu</a:t>
            </a:r>
            <a:r>
              <a:rPr lang="en-US" sz="2800" dirty="0"/>
              <a:t> </a:t>
            </a:r>
            <a:r>
              <a:rPr lang="en-US" sz="2800" dirty="0" err="1"/>
              <a:t>truyền</a:t>
            </a:r>
            <a:r>
              <a:rPr lang="en-US" sz="2800" dirty="0"/>
              <a:t> </a:t>
            </a:r>
            <a:r>
              <a:rPr lang="en-US" sz="2800" dirty="0" err="1" smtClean="0"/>
              <a:t>thống</a:t>
            </a:r>
            <a:r>
              <a:rPr lang="en-US" sz="2800" dirty="0" smtClean="0"/>
              <a:t>.</a:t>
            </a:r>
          </a:p>
          <a:p>
            <a:pPr marL="0" indent="0">
              <a:buNone/>
            </a:pPr>
            <a:r>
              <a:rPr lang="en-US" b="1" dirty="0" smtClean="0"/>
              <a:t>? </a:t>
            </a:r>
            <a:r>
              <a:rPr lang="en-US" b="1" dirty="0" err="1" smtClean="0"/>
              <a:t>Gia</a:t>
            </a:r>
            <a:r>
              <a:rPr lang="en-US" b="1" dirty="0" smtClean="0"/>
              <a:t> </a:t>
            </a:r>
            <a:r>
              <a:rPr lang="en-US" b="1" dirty="0" err="1" smtClean="0"/>
              <a:t>đình</a:t>
            </a:r>
            <a:r>
              <a:rPr lang="en-US" b="1" dirty="0" smtClean="0"/>
              <a:t> </a:t>
            </a:r>
            <a:r>
              <a:rPr lang="en-US" b="1" dirty="0" err="1" smtClean="0"/>
              <a:t>Em</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thiết</a:t>
            </a:r>
            <a:r>
              <a:rPr lang="en-US" b="1" dirty="0" smtClean="0"/>
              <a:t> </a:t>
            </a:r>
            <a:r>
              <a:rPr lang="en-US" b="1" dirty="0" err="1" smtClean="0"/>
              <a:t>bị</a:t>
            </a:r>
            <a:r>
              <a:rPr lang="en-US" b="1" dirty="0" smtClean="0"/>
              <a:t> </a:t>
            </a:r>
            <a:r>
              <a:rPr lang="en-US" b="1" dirty="0" err="1" smtClean="0"/>
              <a:t>nào</a:t>
            </a:r>
            <a:r>
              <a:rPr lang="en-US" b="1" dirty="0" smtClean="0"/>
              <a:t> </a:t>
            </a:r>
            <a:r>
              <a:rPr lang="en-US" b="1" dirty="0" err="1" smtClean="0"/>
              <a:t>có</a:t>
            </a:r>
            <a:r>
              <a:rPr lang="en-US" b="1" dirty="0" smtClean="0"/>
              <a:t> </a:t>
            </a:r>
            <a:r>
              <a:rPr lang="en-US" b="1" dirty="0" err="1" smtClean="0"/>
              <a:t>màn</a:t>
            </a:r>
            <a:r>
              <a:rPr lang="en-US" b="1" dirty="0" smtClean="0"/>
              <a:t> </a:t>
            </a:r>
            <a:r>
              <a:rPr lang="en-US" b="1" dirty="0" err="1" smtClean="0"/>
              <a:t>hình</a:t>
            </a:r>
            <a:r>
              <a:rPr lang="en-US" b="1" dirty="0" smtClean="0"/>
              <a:t> </a:t>
            </a:r>
            <a:r>
              <a:rPr lang="en-US" b="1" dirty="0" err="1" smtClean="0"/>
              <a:t>cảm</a:t>
            </a:r>
            <a:r>
              <a:rPr lang="en-US" b="1" dirty="0" smtClean="0"/>
              <a:t> </a:t>
            </a:r>
            <a:r>
              <a:rPr lang="en-US" b="1" dirty="0" err="1" smtClean="0"/>
              <a:t>ứng</a:t>
            </a:r>
            <a:r>
              <a:rPr lang="en-US" b="1" dirty="0" smtClean="0"/>
              <a:t>? </a:t>
            </a:r>
            <a:endParaRPr lang="en-US" b="1" dirty="0"/>
          </a:p>
        </p:txBody>
      </p:sp>
      <p:pic>
        <p:nvPicPr>
          <p:cNvPr id="3" name="Picture 2" descr="Screen Clipping"/>
          <p:cNvPicPr/>
          <p:nvPr/>
        </p:nvPicPr>
        <p:blipFill>
          <a:blip r:embed="rId2">
            <a:clrChange>
              <a:clrFrom>
                <a:srgbClr val="D6D5D5"/>
              </a:clrFrom>
              <a:clrTo>
                <a:srgbClr val="D6D5D5">
                  <a:alpha val="0"/>
                </a:srgbClr>
              </a:clrTo>
            </a:clrChange>
            <a:extLst>
              <a:ext uri="{28A0092B-C50C-407E-A947-70E740481C1C}">
                <a14:useLocalDpi xmlns:a14="http://schemas.microsoft.com/office/drawing/2010/main" val="0"/>
              </a:ext>
            </a:extLst>
          </a:blip>
          <a:stretch>
            <a:fillRect/>
          </a:stretch>
        </p:blipFill>
        <p:spPr>
          <a:xfrm>
            <a:off x="7621468" y="745596"/>
            <a:ext cx="3876783" cy="2619374"/>
          </a:xfrm>
          <a:prstGeom prst="rect">
            <a:avLst/>
          </a:prstGeom>
        </p:spPr>
      </p:pic>
      <p:pic>
        <p:nvPicPr>
          <p:cNvPr id="1030" name="Picture 6" descr="Thay màn hình iPhone 12 giá cực ưu đãi - Viettop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2" y="3435671"/>
            <a:ext cx="2606748" cy="1852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9859" y="4864435"/>
            <a:ext cx="2767824" cy="1993565"/>
          </a:xfrm>
          <a:prstGeom prst="rect">
            <a:avLst/>
          </a:prstGeom>
        </p:spPr>
      </p:pic>
    </p:spTree>
    <p:extLst>
      <p:ext uri="{BB962C8B-B14F-4D97-AF65-F5344CB8AC3E}">
        <p14:creationId xmlns:p14="http://schemas.microsoft.com/office/powerpoint/2010/main" val="4687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0</TotalTime>
  <Words>1174</Words>
  <Application>Microsoft Office PowerPoint</Application>
  <PresentationFormat>Widescreen</PresentationFormat>
  <Paragraphs>87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TÌM HIỂU VỀ MÀN HÌNH - SỬ DỤNG MÁY IN (SGK/21)</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2022-02-04T10:22:05Z</dcterms:created>
  <dcterms:modified xsi:type="dcterms:W3CDTF">2022-02-04T10:22:12Z</dcterms:modified>
</cp:coreProperties>
</file>