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63" r:id="rId2"/>
    <p:sldId id="283" r:id="rId3"/>
    <p:sldId id="284" r:id="rId4"/>
    <p:sldId id="292" r:id="rId5"/>
    <p:sldId id="290" r:id="rId6"/>
    <p:sldId id="293" r:id="rId7"/>
    <p:sldId id="294" r:id="rId8"/>
    <p:sldId id="291" r:id="rId9"/>
    <p:sldId id="299" r:id="rId10"/>
    <p:sldId id="282" r:id="rId11"/>
    <p:sldId id="295" r:id="rId12"/>
    <p:sldId id="296" r:id="rId13"/>
    <p:sldId id="298" r:id="rId14"/>
    <p:sldId id="297" r:id="rId15"/>
    <p:sldId id="300" r:id="rId16"/>
  </p:sldIdLst>
  <p:sldSz cx="12192000" cy="6858000"/>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hần 3 - Cuộc sống trực tuyến" id="{62BBD8A1-93A1-4716-890A-20E78BCDF832}">
          <p14:sldIdLst>
            <p14:sldId id="263"/>
            <p14:sldId id="283"/>
            <p14:sldId id="284"/>
            <p14:sldId id="292"/>
            <p14:sldId id="290"/>
            <p14:sldId id="293"/>
            <p14:sldId id="294"/>
          </p14:sldIdLst>
        </p14:section>
        <p14:section name="Bài 2 - Tớ liên lạc được với mọi người ở khắp mọi nơi trên thế giới" id="{D1D9E427-2120-4517-8DB7-DFE776FAF026}">
          <p14:sldIdLst>
            <p14:sldId id="291"/>
            <p14:sldId id="299"/>
            <p14:sldId id="282"/>
            <p14:sldId id="295"/>
            <p14:sldId id="296"/>
            <p14:sldId id="298"/>
            <p14:sldId id="297"/>
            <p14:sldId id="300"/>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A3DC"/>
    <a:srgbClr val="EA7E7E"/>
    <a:srgbClr val="41B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434" autoAdjust="0"/>
  </p:normalViewPr>
  <p:slideViewPr>
    <p:cSldViewPr snapToGrid="0">
      <p:cViewPr varScale="1">
        <p:scale>
          <a:sx n="64" d="100"/>
          <a:sy n="64" d="100"/>
        </p:scale>
        <p:origin x="66" y="78"/>
      </p:cViewPr>
      <p:guideLst>
        <p:guide orient="horz" pos="2160"/>
        <p:guide pos="384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03/10/2022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vi.wikipedia.org/wiki/VoIP"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vi.wikipedia.org/wiki/Nh%E1%BA%AFn_tin_nhanh"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B92DDC-5723-4348-B74C-D46FE223E68B}" type="slidenum">
              <a:rPr lang="en-US" smtClean="0"/>
              <a:t>5</a:t>
            </a:fld>
            <a:endParaRPr lang="en-US"/>
          </a:p>
        </p:txBody>
      </p:sp>
    </p:spTree>
    <p:extLst>
      <p:ext uri="{BB962C8B-B14F-4D97-AF65-F5344CB8AC3E}">
        <p14:creationId xmlns:p14="http://schemas.microsoft.com/office/powerpoint/2010/main" val="1177357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B92DDC-5723-4348-B74C-D46FE223E68B}" type="slidenum">
              <a:rPr lang="en-US" smtClean="0"/>
              <a:t>8</a:t>
            </a:fld>
            <a:endParaRPr lang="en-US"/>
          </a:p>
        </p:txBody>
      </p:sp>
    </p:spTree>
    <p:extLst>
      <p:ext uri="{BB962C8B-B14F-4D97-AF65-F5344CB8AC3E}">
        <p14:creationId xmlns:p14="http://schemas.microsoft.com/office/powerpoint/2010/main" val="2761182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err="1" smtClean="0">
                <a:solidFill>
                  <a:srgbClr val="0070C0"/>
                </a:solidFill>
              </a:rPr>
              <a:t>Truyền</a:t>
            </a:r>
            <a:r>
              <a:rPr lang="en-US" sz="1200" dirty="0" smtClean="0">
                <a:solidFill>
                  <a:srgbClr val="0070C0"/>
                </a:solidFill>
              </a:rPr>
              <a:t> </a:t>
            </a:r>
            <a:r>
              <a:rPr lang="en-US" sz="1200" dirty="0" err="1" smtClean="0">
                <a:solidFill>
                  <a:srgbClr val="0070C0"/>
                </a:solidFill>
              </a:rPr>
              <a:t>thông</a:t>
            </a:r>
            <a:r>
              <a:rPr lang="en-US" sz="1200" dirty="0" smtClean="0">
                <a:solidFill>
                  <a:srgbClr val="0070C0"/>
                </a:solidFill>
              </a:rPr>
              <a:t> </a:t>
            </a:r>
            <a:r>
              <a:rPr lang="en-US" sz="1200" dirty="0" err="1" smtClean="0">
                <a:solidFill>
                  <a:srgbClr val="0070C0"/>
                </a:solidFill>
              </a:rPr>
              <a:t>là</a:t>
            </a:r>
            <a:r>
              <a:rPr lang="en-US" sz="1200" dirty="0" smtClean="0">
                <a:solidFill>
                  <a:srgbClr val="0070C0"/>
                </a:solidFill>
              </a:rPr>
              <a:t> </a:t>
            </a:r>
            <a:r>
              <a:rPr lang="en-US" sz="1200" dirty="0" err="1" smtClean="0">
                <a:solidFill>
                  <a:srgbClr val="0070C0"/>
                </a:solidFill>
              </a:rPr>
              <a:t>quá</a:t>
            </a:r>
            <a:r>
              <a:rPr lang="en-US" sz="1200" dirty="0" smtClean="0">
                <a:solidFill>
                  <a:srgbClr val="0070C0"/>
                </a:solidFill>
              </a:rPr>
              <a:t> </a:t>
            </a:r>
            <a:r>
              <a:rPr lang="en-US" sz="1200" dirty="0" err="1" smtClean="0">
                <a:solidFill>
                  <a:srgbClr val="0070C0"/>
                </a:solidFill>
              </a:rPr>
              <a:t>trình</a:t>
            </a:r>
            <a:r>
              <a:rPr lang="en-US" sz="1200" dirty="0" smtClean="0">
                <a:solidFill>
                  <a:srgbClr val="0070C0"/>
                </a:solidFill>
              </a:rPr>
              <a:t> chia </a:t>
            </a:r>
            <a:r>
              <a:rPr lang="en-US" sz="1200" dirty="0" err="1" smtClean="0">
                <a:solidFill>
                  <a:srgbClr val="0070C0"/>
                </a:solidFill>
              </a:rPr>
              <a:t>sẻ</a:t>
            </a:r>
            <a:r>
              <a:rPr lang="en-US" sz="1200" dirty="0" smtClean="0">
                <a:solidFill>
                  <a:srgbClr val="0070C0"/>
                </a:solidFill>
              </a:rPr>
              <a:t> </a:t>
            </a:r>
            <a:r>
              <a:rPr lang="en-US" sz="1200" dirty="0" err="1" smtClean="0">
                <a:solidFill>
                  <a:srgbClr val="0070C0"/>
                </a:solidFill>
              </a:rPr>
              <a:t>thông</a:t>
            </a:r>
            <a:r>
              <a:rPr lang="en-US" sz="1200" dirty="0" smtClean="0">
                <a:solidFill>
                  <a:srgbClr val="0070C0"/>
                </a:solidFill>
              </a:rPr>
              <a:t> tin, </a:t>
            </a:r>
            <a:r>
              <a:rPr lang="en-US" sz="1200" dirty="0" err="1" smtClean="0">
                <a:solidFill>
                  <a:srgbClr val="0070C0"/>
                </a:solidFill>
              </a:rPr>
              <a:t>nó</a:t>
            </a:r>
            <a:r>
              <a:rPr lang="en-US" sz="1200" dirty="0" smtClean="0">
                <a:solidFill>
                  <a:srgbClr val="0070C0"/>
                </a:solidFill>
              </a:rPr>
              <a:t> </a:t>
            </a:r>
            <a:r>
              <a:rPr lang="en-US" sz="1200" dirty="0" err="1" smtClean="0">
                <a:solidFill>
                  <a:srgbClr val="0070C0"/>
                </a:solidFill>
              </a:rPr>
              <a:t>cũng</a:t>
            </a:r>
            <a:r>
              <a:rPr lang="en-US" sz="1200" dirty="0" smtClean="0">
                <a:solidFill>
                  <a:srgbClr val="0070C0"/>
                </a:solidFill>
              </a:rPr>
              <a:t> </a:t>
            </a:r>
            <a:r>
              <a:rPr lang="en-US" sz="1200" dirty="0" err="1" smtClean="0">
                <a:solidFill>
                  <a:srgbClr val="0070C0"/>
                </a:solidFill>
              </a:rPr>
              <a:t>được</a:t>
            </a:r>
            <a:r>
              <a:rPr lang="en-US" sz="1200" dirty="0" smtClean="0">
                <a:solidFill>
                  <a:srgbClr val="0070C0"/>
                </a:solidFill>
              </a:rPr>
              <a:t> </a:t>
            </a:r>
            <a:r>
              <a:rPr lang="en-US" sz="1200" dirty="0" err="1" smtClean="0">
                <a:solidFill>
                  <a:srgbClr val="0070C0"/>
                </a:solidFill>
              </a:rPr>
              <a:t>xem</a:t>
            </a:r>
            <a:r>
              <a:rPr lang="en-US" sz="1200" dirty="0" smtClean="0">
                <a:solidFill>
                  <a:srgbClr val="0070C0"/>
                </a:solidFill>
              </a:rPr>
              <a:t> </a:t>
            </a:r>
            <a:r>
              <a:rPr lang="en-US" sz="1200" dirty="0" err="1" smtClean="0">
                <a:solidFill>
                  <a:srgbClr val="0070C0"/>
                </a:solidFill>
              </a:rPr>
              <a:t>là</a:t>
            </a:r>
            <a:r>
              <a:rPr lang="en-US" sz="1200" dirty="0" smtClean="0">
                <a:solidFill>
                  <a:srgbClr val="0070C0"/>
                </a:solidFill>
              </a:rPr>
              <a:t> </a:t>
            </a:r>
            <a:r>
              <a:rPr lang="en-US" sz="1200" dirty="0" err="1" smtClean="0">
                <a:solidFill>
                  <a:srgbClr val="0070C0"/>
                </a:solidFill>
              </a:rPr>
              <a:t>một</a:t>
            </a:r>
            <a:r>
              <a:rPr lang="en-US" sz="1200" dirty="0" smtClean="0">
                <a:solidFill>
                  <a:srgbClr val="0070C0"/>
                </a:solidFill>
              </a:rPr>
              <a:t> </a:t>
            </a:r>
            <a:r>
              <a:rPr lang="en-US" sz="1200" dirty="0" err="1" smtClean="0">
                <a:solidFill>
                  <a:srgbClr val="0070C0"/>
                </a:solidFill>
              </a:rPr>
              <a:t>kiểu</a:t>
            </a:r>
            <a:r>
              <a:rPr lang="en-US" sz="1200" dirty="0" smtClean="0">
                <a:solidFill>
                  <a:srgbClr val="0070C0"/>
                </a:solidFill>
              </a:rPr>
              <a:t> </a:t>
            </a:r>
            <a:r>
              <a:rPr lang="en-US" sz="1200" dirty="0" err="1" smtClean="0">
                <a:solidFill>
                  <a:srgbClr val="0070C0"/>
                </a:solidFill>
              </a:rPr>
              <a:t>tương</a:t>
            </a:r>
            <a:r>
              <a:rPr lang="en-US" sz="1200" dirty="0" smtClean="0">
                <a:solidFill>
                  <a:srgbClr val="0070C0"/>
                </a:solidFill>
              </a:rPr>
              <a:t> </a:t>
            </a:r>
            <a:r>
              <a:rPr lang="en-US" sz="1200" dirty="0" err="1" smtClean="0">
                <a:solidFill>
                  <a:srgbClr val="0070C0"/>
                </a:solidFill>
              </a:rPr>
              <a:t>tác</a:t>
            </a:r>
            <a:r>
              <a:rPr lang="en-US" sz="1200" dirty="0" smtClean="0">
                <a:solidFill>
                  <a:srgbClr val="0070C0"/>
                </a:solidFill>
              </a:rPr>
              <a:t> </a:t>
            </a:r>
            <a:r>
              <a:rPr lang="en-US" sz="1200" dirty="0" err="1" smtClean="0">
                <a:solidFill>
                  <a:srgbClr val="0070C0"/>
                </a:solidFill>
              </a:rPr>
              <a:t>xã</a:t>
            </a:r>
            <a:r>
              <a:rPr lang="en-US" sz="1200" dirty="0" smtClean="0">
                <a:solidFill>
                  <a:srgbClr val="0070C0"/>
                </a:solidFill>
              </a:rPr>
              <a:t> </a:t>
            </a:r>
            <a:r>
              <a:rPr lang="en-US" sz="1200" dirty="0" err="1" smtClean="0">
                <a:solidFill>
                  <a:srgbClr val="0070C0"/>
                </a:solidFill>
              </a:rPr>
              <a:t>hội</a:t>
            </a:r>
            <a:r>
              <a:rPr lang="en-US" sz="1200" dirty="0" smtClean="0">
                <a:solidFill>
                  <a:srgbClr val="0070C0"/>
                </a:solidFill>
              </a:rPr>
              <a:t> </a:t>
            </a:r>
            <a:r>
              <a:rPr lang="en-US" sz="1200" dirty="0" err="1" smtClean="0">
                <a:solidFill>
                  <a:srgbClr val="0070C0"/>
                </a:solidFill>
              </a:rPr>
              <a:t>mà</a:t>
            </a:r>
            <a:r>
              <a:rPr lang="en-US" sz="1200" dirty="0" smtClean="0">
                <a:solidFill>
                  <a:srgbClr val="0070C0"/>
                </a:solidFill>
              </a:rPr>
              <a:t> </a:t>
            </a:r>
            <a:r>
              <a:rPr lang="en-US" sz="1200" dirty="0" err="1" smtClean="0">
                <a:solidFill>
                  <a:srgbClr val="0070C0"/>
                </a:solidFill>
              </a:rPr>
              <a:t>trong</a:t>
            </a:r>
            <a:r>
              <a:rPr lang="en-US" sz="1200" dirty="0" smtClean="0">
                <a:solidFill>
                  <a:srgbClr val="0070C0"/>
                </a:solidFill>
              </a:rPr>
              <a:t> </a:t>
            </a:r>
            <a:r>
              <a:rPr lang="en-US" sz="1200" dirty="0" err="1" smtClean="0">
                <a:solidFill>
                  <a:srgbClr val="0070C0"/>
                </a:solidFill>
              </a:rPr>
              <a:t>đó</a:t>
            </a:r>
            <a:r>
              <a:rPr lang="en-US" sz="1200" dirty="0" smtClean="0">
                <a:solidFill>
                  <a:srgbClr val="0070C0"/>
                </a:solidFill>
              </a:rPr>
              <a:t> </a:t>
            </a:r>
            <a:r>
              <a:rPr lang="en-US" sz="1200" dirty="0" err="1" smtClean="0">
                <a:solidFill>
                  <a:srgbClr val="0070C0"/>
                </a:solidFill>
              </a:rPr>
              <a:t>có</a:t>
            </a:r>
            <a:r>
              <a:rPr lang="en-US" sz="1200" dirty="0" smtClean="0">
                <a:solidFill>
                  <a:srgbClr val="0070C0"/>
                </a:solidFill>
              </a:rPr>
              <a:t> </a:t>
            </a:r>
            <a:r>
              <a:rPr lang="en-US" sz="1200" dirty="0" err="1" smtClean="0">
                <a:solidFill>
                  <a:srgbClr val="0070C0"/>
                </a:solidFill>
              </a:rPr>
              <a:t>tối</a:t>
            </a:r>
            <a:r>
              <a:rPr lang="en-US" sz="1200" dirty="0" smtClean="0">
                <a:solidFill>
                  <a:srgbClr val="0070C0"/>
                </a:solidFill>
              </a:rPr>
              <a:t> </a:t>
            </a:r>
            <a:r>
              <a:rPr lang="en-US" sz="1200" dirty="0" err="1" smtClean="0">
                <a:solidFill>
                  <a:srgbClr val="0070C0"/>
                </a:solidFill>
              </a:rPr>
              <a:t>thiểu</a:t>
            </a:r>
            <a:r>
              <a:rPr lang="en-US" sz="1200" dirty="0" smtClean="0">
                <a:solidFill>
                  <a:srgbClr val="0070C0"/>
                </a:solidFill>
              </a:rPr>
              <a:t> </a:t>
            </a:r>
            <a:r>
              <a:rPr lang="en-US" sz="1200" dirty="0" err="1" smtClean="0">
                <a:solidFill>
                  <a:srgbClr val="0070C0"/>
                </a:solidFill>
              </a:rPr>
              <a:t>hai</a:t>
            </a:r>
            <a:r>
              <a:rPr lang="en-US" sz="1200" dirty="0" smtClean="0">
                <a:solidFill>
                  <a:srgbClr val="0070C0"/>
                </a:solidFill>
              </a:rPr>
              <a:t> </a:t>
            </a:r>
            <a:r>
              <a:rPr lang="en-US" sz="1200" dirty="0" err="1" smtClean="0">
                <a:solidFill>
                  <a:srgbClr val="0070C0"/>
                </a:solidFill>
              </a:rPr>
              <a:t>tác</a:t>
            </a:r>
            <a:r>
              <a:rPr lang="en-US" sz="1200" dirty="0" smtClean="0">
                <a:solidFill>
                  <a:srgbClr val="0070C0"/>
                </a:solidFill>
              </a:rPr>
              <a:t> </a:t>
            </a:r>
            <a:r>
              <a:rPr lang="en-US" sz="1200" dirty="0" err="1" smtClean="0">
                <a:solidFill>
                  <a:srgbClr val="0070C0"/>
                </a:solidFill>
              </a:rPr>
              <a:t>nhân</a:t>
            </a:r>
            <a:r>
              <a:rPr lang="en-US" sz="1200" dirty="0" smtClean="0">
                <a:solidFill>
                  <a:srgbClr val="0070C0"/>
                </a:solidFill>
              </a:rPr>
              <a:t> </a:t>
            </a:r>
            <a:r>
              <a:rPr lang="en-US" sz="1200" dirty="0" err="1" smtClean="0">
                <a:solidFill>
                  <a:srgbClr val="0070C0"/>
                </a:solidFill>
              </a:rPr>
              <a:t>tương</a:t>
            </a:r>
            <a:r>
              <a:rPr lang="en-US" sz="1200" dirty="0" smtClean="0">
                <a:solidFill>
                  <a:srgbClr val="0070C0"/>
                </a:solidFill>
              </a:rPr>
              <a:t> </a:t>
            </a:r>
            <a:r>
              <a:rPr lang="en-US" sz="1200" dirty="0" err="1" smtClean="0">
                <a:solidFill>
                  <a:srgbClr val="0070C0"/>
                </a:solidFill>
              </a:rPr>
              <a:t>tác</a:t>
            </a:r>
            <a:r>
              <a:rPr lang="en-US" sz="1200" dirty="0" smtClean="0">
                <a:solidFill>
                  <a:srgbClr val="0070C0"/>
                </a:solidFill>
              </a:rPr>
              <a:t> </a:t>
            </a:r>
            <a:r>
              <a:rPr lang="en-US" sz="1200" dirty="0" err="1" smtClean="0">
                <a:solidFill>
                  <a:srgbClr val="0070C0"/>
                </a:solidFill>
              </a:rPr>
              <a:t>với</a:t>
            </a:r>
            <a:r>
              <a:rPr lang="en-US" sz="1200" dirty="0" smtClean="0">
                <a:solidFill>
                  <a:srgbClr val="0070C0"/>
                </a:solidFill>
              </a:rPr>
              <a:t> </a:t>
            </a:r>
            <a:r>
              <a:rPr lang="en-US" sz="1200" dirty="0" err="1" smtClean="0">
                <a:solidFill>
                  <a:srgbClr val="0070C0"/>
                </a:solidFill>
              </a:rPr>
              <a:t>nhau</a:t>
            </a:r>
            <a:r>
              <a:rPr lang="en-US" sz="1200" dirty="0" smtClean="0">
                <a:solidFill>
                  <a:srgbClr val="0070C0"/>
                </a:solidFill>
              </a:rPr>
              <a:t>. </a:t>
            </a:r>
          </a:p>
          <a:p>
            <a:r>
              <a:rPr lang="en-US" sz="1200" dirty="0" err="1" smtClean="0">
                <a:solidFill>
                  <a:srgbClr val="0070C0"/>
                </a:solidFill>
              </a:rPr>
              <a:t>Nó</a:t>
            </a:r>
            <a:r>
              <a:rPr lang="en-US" sz="1200" dirty="0" smtClean="0">
                <a:solidFill>
                  <a:srgbClr val="0070C0"/>
                </a:solidFill>
              </a:rPr>
              <a:t> </a:t>
            </a:r>
            <a:r>
              <a:rPr lang="en-US" sz="1200" dirty="0" err="1" smtClean="0">
                <a:solidFill>
                  <a:srgbClr val="0070C0"/>
                </a:solidFill>
              </a:rPr>
              <a:t>giúp</a:t>
            </a:r>
            <a:r>
              <a:rPr lang="en-US" sz="1200" dirty="0" smtClean="0">
                <a:solidFill>
                  <a:srgbClr val="0070C0"/>
                </a:solidFill>
              </a:rPr>
              <a:t> chia </a:t>
            </a:r>
            <a:r>
              <a:rPr lang="en-US" sz="1200" dirty="0" err="1" smtClean="0">
                <a:solidFill>
                  <a:srgbClr val="0070C0"/>
                </a:solidFill>
              </a:rPr>
              <a:t>sẻ</a:t>
            </a:r>
            <a:r>
              <a:rPr lang="en-US" sz="1200" dirty="0" smtClean="0">
                <a:solidFill>
                  <a:srgbClr val="0070C0"/>
                </a:solidFill>
              </a:rPr>
              <a:t> </a:t>
            </a:r>
            <a:r>
              <a:rPr lang="en-US" sz="1200" dirty="0" err="1" smtClean="0">
                <a:solidFill>
                  <a:srgbClr val="0070C0"/>
                </a:solidFill>
              </a:rPr>
              <a:t>quy</a:t>
            </a:r>
            <a:r>
              <a:rPr lang="en-US" sz="1200" dirty="0" smtClean="0">
                <a:solidFill>
                  <a:srgbClr val="0070C0"/>
                </a:solidFill>
              </a:rPr>
              <a:t> </a:t>
            </a:r>
            <a:r>
              <a:rPr lang="en-US" sz="1200" dirty="0" err="1" smtClean="0">
                <a:solidFill>
                  <a:srgbClr val="0070C0"/>
                </a:solidFill>
              </a:rPr>
              <a:t>tắc</a:t>
            </a:r>
            <a:r>
              <a:rPr lang="en-US" sz="1200" dirty="0" smtClean="0">
                <a:solidFill>
                  <a:srgbClr val="0070C0"/>
                </a:solidFill>
              </a:rPr>
              <a:t> </a:t>
            </a:r>
            <a:r>
              <a:rPr lang="en-US" sz="1200" dirty="0" err="1" smtClean="0">
                <a:solidFill>
                  <a:srgbClr val="0070C0"/>
                </a:solidFill>
              </a:rPr>
              <a:t>và</a:t>
            </a:r>
            <a:r>
              <a:rPr lang="en-US" sz="1200" dirty="0" smtClean="0">
                <a:solidFill>
                  <a:srgbClr val="0070C0"/>
                </a:solidFill>
              </a:rPr>
              <a:t> </a:t>
            </a:r>
            <a:r>
              <a:rPr lang="en-US" sz="1200" dirty="0" err="1" smtClean="0">
                <a:solidFill>
                  <a:srgbClr val="0070C0"/>
                </a:solidFill>
              </a:rPr>
              <a:t>tín</a:t>
            </a:r>
            <a:r>
              <a:rPr lang="en-US" sz="1200" dirty="0" smtClean="0">
                <a:solidFill>
                  <a:srgbClr val="0070C0"/>
                </a:solidFill>
              </a:rPr>
              <a:t> </a:t>
            </a:r>
            <a:r>
              <a:rPr lang="en-US" sz="1200" dirty="0" err="1" smtClean="0">
                <a:solidFill>
                  <a:srgbClr val="0070C0"/>
                </a:solidFill>
              </a:rPr>
              <a:t>hiệu</a:t>
            </a:r>
            <a:r>
              <a:rPr lang="en-US" sz="1200" dirty="0" smtClean="0">
                <a:solidFill>
                  <a:srgbClr val="0070C0"/>
                </a:solidFill>
              </a:rPr>
              <a:t> ở </a:t>
            </a:r>
            <a:r>
              <a:rPr lang="en-US" sz="1200" dirty="0" err="1" smtClean="0">
                <a:solidFill>
                  <a:srgbClr val="0070C0"/>
                </a:solidFill>
              </a:rPr>
              <a:t>dạng</a:t>
            </a:r>
            <a:r>
              <a:rPr lang="en-US" sz="1200" dirty="0" smtClean="0">
                <a:solidFill>
                  <a:srgbClr val="0070C0"/>
                </a:solidFill>
              </a:rPr>
              <a:t> </a:t>
            </a:r>
            <a:r>
              <a:rPr lang="en-US" sz="1200" dirty="0" err="1" smtClean="0">
                <a:solidFill>
                  <a:srgbClr val="0070C0"/>
                </a:solidFill>
              </a:rPr>
              <a:t>đơn</a:t>
            </a:r>
            <a:r>
              <a:rPr lang="en-US" sz="1200" dirty="0" smtClean="0">
                <a:solidFill>
                  <a:srgbClr val="0070C0"/>
                </a:solidFill>
              </a:rPr>
              <a:t> </a:t>
            </a:r>
            <a:r>
              <a:rPr lang="en-US" sz="1200" dirty="0" err="1" smtClean="0">
                <a:solidFill>
                  <a:srgbClr val="0070C0"/>
                </a:solidFill>
              </a:rPr>
              <a:t>giản</a:t>
            </a:r>
            <a:r>
              <a:rPr lang="en-US" sz="1200" dirty="0" smtClean="0">
                <a:solidFill>
                  <a:srgbClr val="0070C0"/>
                </a:solidFill>
              </a:rPr>
              <a:t>, </a:t>
            </a:r>
            <a:r>
              <a:rPr lang="en-US" sz="1200" dirty="0" err="1" smtClean="0">
                <a:solidFill>
                  <a:srgbClr val="0070C0"/>
                </a:solidFill>
              </a:rPr>
              <a:t>thông</a:t>
            </a:r>
            <a:r>
              <a:rPr lang="en-US" sz="1200" dirty="0" smtClean="0">
                <a:solidFill>
                  <a:srgbClr val="0070C0"/>
                </a:solidFill>
              </a:rPr>
              <a:t> tin </a:t>
            </a:r>
            <a:r>
              <a:rPr lang="en-US" sz="1200" dirty="0" err="1" smtClean="0">
                <a:solidFill>
                  <a:srgbClr val="0070C0"/>
                </a:solidFill>
              </a:rPr>
              <a:t>sẽ</a:t>
            </a:r>
            <a:r>
              <a:rPr lang="en-US" sz="1200" dirty="0" smtClean="0">
                <a:solidFill>
                  <a:srgbClr val="0070C0"/>
                </a:solidFill>
              </a:rPr>
              <a:t> </a:t>
            </a:r>
            <a:r>
              <a:rPr lang="en-US" sz="1200" dirty="0" err="1" smtClean="0">
                <a:solidFill>
                  <a:srgbClr val="0070C0"/>
                </a:solidFill>
              </a:rPr>
              <a:t>được</a:t>
            </a:r>
            <a:r>
              <a:rPr lang="en-US" sz="1200" dirty="0" smtClean="0">
                <a:solidFill>
                  <a:srgbClr val="0070C0"/>
                </a:solidFill>
              </a:rPr>
              <a:t> </a:t>
            </a:r>
            <a:r>
              <a:rPr lang="en-US" sz="1200" dirty="0" err="1" smtClean="0">
                <a:solidFill>
                  <a:srgbClr val="0070C0"/>
                </a:solidFill>
              </a:rPr>
              <a:t>truyền</a:t>
            </a:r>
            <a:r>
              <a:rPr lang="en-US" sz="1200" dirty="0" smtClean="0">
                <a:solidFill>
                  <a:srgbClr val="0070C0"/>
                </a:solidFill>
              </a:rPr>
              <a:t> </a:t>
            </a:r>
            <a:r>
              <a:rPr lang="en-US" sz="1200" dirty="0" err="1" smtClean="0">
                <a:solidFill>
                  <a:srgbClr val="0070C0"/>
                </a:solidFill>
              </a:rPr>
              <a:t>từ</a:t>
            </a:r>
            <a:r>
              <a:rPr lang="en-US" sz="1200" dirty="0" smtClean="0">
                <a:solidFill>
                  <a:srgbClr val="0070C0"/>
                </a:solidFill>
              </a:rPr>
              <a:t> </a:t>
            </a:r>
            <a:r>
              <a:rPr lang="en-US" sz="1200" dirty="0" err="1" smtClean="0">
                <a:solidFill>
                  <a:srgbClr val="0070C0"/>
                </a:solidFill>
              </a:rPr>
              <a:t>người</a:t>
            </a:r>
            <a:r>
              <a:rPr lang="en-US" sz="1200" dirty="0" smtClean="0">
                <a:solidFill>
                  <a:srgbClr val="0070C0"/>
                </a:solidFill>
              </a:rPr>
              <a:t> </a:t>
            </a:r>
            <a:r>
              <a:rPr lang="en-US" sz="1200" dirty="0" err="1" smtClean="0">
                <a:solidFill>
                  <a:srgbClr val="0070C0"/>
                </a:solidFill>
              </a:rPr>
              <a:t>gửi</a:t>
            </a:r>
            <a:r>
              <a:rPr lang="en-US" sz="1200" dirty="0" smtClean="0">
                <a:solidFill>
                  <a:srgbClr val="0070C0"/>
                </a:solidFill>
              </a:rPr>
              <a:t> </a:t>
            </a:r>
            <a:r>
              <a:rPr lang="en-US" sz="1200" dirty="0" err="1" smtClean="0">
                <a:solidFill>
                  <a:srgbClr val="0070C0"/>
                </a:solidFill>
              </a:rPr>
              <a:t>tới</a:t>
            </a:r>
            <a:r>
              <a:rPr lang="en-US" sz="1200" dirty="0" smtClean="0">
                <a:solidFill>
                  <a:srgbClr val="0070C0"/>
                </a:solidFill>
              </a:rPr>
              <a:t> </a:t>
            </a:r>
            <a:r>
              <a:rPr lang="en-US" sz="1200" dirty="0" err="1" smtClean="0">
                <a:solidFill>
                  <a:srgbClr val="0070C0"/>
                </a:solidFill>
              </a:rPr>
              <a:t>người</a:t>
            </a:r>
            <a:r>
              <a:rPr lang="en-US" sz="1200" dirty="0" smtClean="0">
                <a:solidFill>
                  <a:srgbClr val="0070C0"/>
                </a:solidFill>
              </a:rPr>
              <a:t> </a:t>
            </a:r>
            <a:r>
              <a:rPr lang="en-US" sz="1200" dirty="0" err="1" smtClean="0">
                <a:solidFill>
                  <a:srgbClr val="0070C0"/>
                </a:solidFill>
              </a:rPr>
              <a:t>nhận</a:t>
            </a:r>
            <a:r>
              <a:rPr lang="en-US" sz="1200" dirty="0" smtClean="0">
                <a:solidFill>
                  <a:srgbClr val="0070C0"/>
                </a:solidFill>
              </a:rPr>
              <a:t>. </a:t>
            </a:r>
          </a:p>
        </p:txBody>
      </p:sp>
      <p:sp>
        <p:nvSpPr>
          <p:cNvPr id="4" name="Slide Number Placeholder 3"/>
          <p:cNvSpPr>
            <a:spLocks noGrp="1"/>
          </p:cNvSpPr>
          <p:nvPr>
            <p:ph type="sldNum" sz="quarter" idx="10"/>
          </p:nvPr>
        </p:nvSpPr>
        <p:spPr/>
        <p:txBody>
          <a:bodyPr/>
          <a:lstStyle/>
          <a:p>
            <a:fld id="{8AB92DDC-5723-4348-B74C-D46FE223E68B}" type="slidenum">
              <a:rPr lang="en-US" smtClean="0"/>
              <a:t>10</a:t>
            </a:fld>
            <a:endParaRPr lang="en-US"/>
          </a:p>
        </p:txBody>
      </p:sp>
    </p:spTree>
    <p:extLst>
      <p:ext uri="{BB962C8B-B14F-4D97-AF65-F5344CB8AC3E}">
        <p14:creationId xmlns:p14="http://schemas.microsoft.com/office/powerpoint/2010/main" val="3598465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sz="1200" b="1" i="0" kern="1200" dirty="0" smtClean="0">
                <a:solidFill>
                  <a:schemeClr val="tx1"/>
                </a:solidFill>
                <a:effectLst/>
                <a:latin typeface="+mn-lt"/>
                <a:ea typeface="+mn-ea"/>
                <a:cs typeface="+mn-cs"/>
              </a:rPr>
              <a:t>Lync </a:t>
            </a:r>
            <a:r>
              <a:rPr lang="vi-VN" sz="1200" b="0" i="0" kern="1200" dirty="0" smtClean="0">
                <a:solidFill>
                  <a:schemeClr val="tx1"/>
                </a:solidFill>
                <a:effectLst/>
                <a:latin typeface="+mn-lt"/>
                <a:ea typeface="+mn-ea"/>
                <a:cs typeface="+mn-cs"/>
              </a:rPr>
              <a:t>là một phần mềm ứng dụng giao tiếp của </a:t>
            </a:r>
            <a:r>
              <a:rPr lang="vi-VN" sz="1200" b="1" i="0" kern="1200" dirty="0" smtClean="0">
                <a:solidFill>
                  <a:schemeClr val="tx1"/>
                </a:solidFill>
                <a:effectLst/>
                <a:latin typeface="+mn-lt"/>
                <a:ea typeface="+mn-ea"/>
                <a:cs typeface="+mn-cs"/>
              </a:rPr>
              <a:t>Microsoft </a:t>
            </a:r>
            <a:r>
              <a:rPr lang="vi-VN" sz="1200" b="0" i="0" kern="1200" dirty="0" smtClean="0">
                <a:solidFill>
                  <a:schemeClr val="tx1"/>
                </a:solidFill>
                <a:effectLst/>
                <a:latin typeface="+mn-lt"/>
                <a:ea typeface="+mn-ea"/>
                <a:cs typeface="+mn-cs"/>
              </a:rPr>
              <a:t>được các tổ chức doanh nghiệp sử dụng nhiều, ứng dụng giúp các cá nhân trong tổ chức giao tiếp với nhau thông qua chat nhắn tin, gửi file, hình ảnh, chia sẻ màn hình, hay gọi điện, video thậm chí là hội thảo, họp trực tuyến…</a:t>
            </a:r>
            <a:endParaRPr lang="en-US" sz="1200" b="0" i="0" kern="1200" dirty="0" smtClean="0">
              <a:solidFill>
                <a:schemeClr val="tx1"/>
              </a:solidFill>
              <a:effectLst/>
              <a:latin typeface="+mn-lt"/>
              <a:ea typeface="+mn-ea"/>
              <a:cs typeface="+mn-cs"/>
            </a:endParaRPr>
          </a:p>
          <a:p>
            <a:r>
              <a:rPr lang="vi-VN" sz="1200" b="1" i="0" kern="1200" dirty="0" smtClean="0">
                <a:solidFill>
                  <a:schemeClr val="tx1"/>
                </a:solidFill>
                <a:effectLst/>
                <a:latin typeface="+mn-lt"/>
                <a:ea typeface="+mn-ea"/>
                <a:cs typeface="+mn-cs"/>
              </a:rPr>
              <a:t>Google Talk</a:t>
            </a:r>
            <a:r>
              <a:rPr lang="vi-VN" sz="1200" b="0" i="0" kern="1200" dirty="0" smtClean="0">
                <a:solidFill>
                  <a:schemeClr val="tx1"/>
                </a:solidFill>
                <a:effectLst/>
                <a:latin typeface="+mn-lt"/>
                <a:ea typeface="+mn-ea"/>
                <a:cs typeface="+mn-cs"/>
              </a:rPr>
              <a:t> là một ứng dụng máy tính dành cho </a:t>
            </a:r>
            <a:r>
              <a:rPr lang="vi-VN" sz="1200" b="0" i="0" u="none" strike="noStrike" kern="1200" dirty="0" smtClean="0">
                <a:solidFill>
                  <a:schemeClr val="tx1"/>
                </a:solidFill>
                <a:effectLst/>
                <a:latin typeface="+mn-lt"/>
                <a:ea typeface="+mn-ea"/>
                <a:cs typeface="+mn-cs"/>
                <a:hlinkClick r:id="rId3" tooltip="VoIP"/>
              </a:rPr>
              <a:t>VoIP</a:t>
            </a:r>
            <a:r>
              <a:rPr lang="vi-VN" sz="1200" b="0" i="0" kern="1200" dirty="0" smtClean="0">
                <a:solidFill>
                  <a:schemeClr val="tx1"/>
                </a:solidFill>
                <a:effectLst/>
                <a:latin typeface="+mn-lt"/>
                <a:ea typeface="+mn-ea"/>
                <a:cs typeface="+mn-cs"/>
              </a:rPr>
              <a:t> và </a:t>
            </a:r>
            <a:r>
              <a:rPr lang="vi-VN" sz="1200" b="0" i="0" u="none" strike="noStrike" kern="1200" dirty="0" smtClean="0">
                <a:solidFill>
                  <a:schemeClr val="tx1"/>
                </a:solidFill>
                <a:effectLst/>
                <a:latin typeface="+mn-lt"/>
                <a:ea typeface="+mn-ea"/>
                <a:cs typeface="+mn-cs"/>
                <a:hlinkClick r:id="rId4" tooltip="Nhắn tin nhanh"/>
              </a:rPr>
              <a:t>tin nhắn nhanh</a:t>
            </a:r>
            <a:r>
              <a:rPr lang="vi-VN" sz="1200" b="0" i="0" kern="1200" dirty="0" smtClean="0">
                <a:solidFill>
                  <a:schemeClr val="tx1"/>
                </a:solidFill>
                <a:effectLst/>
                <a:latin typeface="+mn-lt"/>
                <a:ea typeface="+mn-ea"/>
                <a:cs typeface="+mn-cs"/>
              </a:rPr>
              <a:t>, do Google cung cấp. Phiên bản beta đầu tiên của chương trình được phát hành vào ngày 24 tháng 8 năm 2005.</a:t>
            </a:r>
            <a:endParaRPr lang="en-US" sz="1200" b="0" i="0" kern="1200" dirty="0" smtClean="0">
              <a:solidFill>
                <a:schemeClr val="tx1"/>
              </a:solidFill>
              <a:effectLst/>
              <a:latin typeface="+mn-lt"/>
              <a:ea typeface="+mn-ea"/>
              <a:cs typeface="+mn-cs"/>
            </a:endParaRPr>
          </a:p>
          <a:p>
            <a:r>
              <a:rPr lang="en-US" dirty="0" smtClean="0"/>
              <a:t>Skype </a:t>
            </a:r>
            <a:r>
              <a:rPr lang="en-US" dirty="0" err="1" smtClean="0"/>
              <a:t>giúp</a:t>
            </a:r>
            <a:r>
              <a:rPr lang="en-US" dirty="0" smtClean="0"/>
              <a:t> </a:t>
            </a:r>
            <a:r>
              <a:rPr lang="en-US" dirty="0" err="1" smtClean="0"/>
              <a:t>kết</a:t>
            </a:r>
            <a:r>
              <a:rPr lang="en-US" dirty="0" smtClean="0"/>
              <a:t> </a:t>
            </a:r>
            <a:r>
              <a:rPr lang="en-US" dirty="0" err="1" smtClean="0"/>
              <a:t>nối</a:t>
            </a:r>
            <a:r>
              <a:rPr lang="en-US" dirty="0" smtClean="0"/>
              <a:t> </a:t>
            </a:r>
            <a:r>
              <a:rPr lang="en-US" dirty="0" err="1" smtClean="0"/>
              <a:t>thế</a:t>
            </a:r>
            <a:r>
              <a:rPr lang="en-US" dirty="0" smtClean="0"/>
              <a:t> </a:t>
            </a:r>
            <a:r>
              <a:rPr lang="en-US" dirty="0" err="1" smtClean="0"/>
              <a:t>giới</a:t>
            </a:r>
            <a:r>
              <a:rPr lang="en-US" dirty="0" smtClean="0"/>
              <a:t>. </a:t>
            </a:r>
            <a:r>
              <a:rPr lang="en-US" dirty="0" err="1" smtClean="0"/>
              <a:t>Hãy</a:t>
            </a:r>
            <a:r>
              <a:rPr lang="en-US" dirty="0" smtClean="0"/>
              <a:t> </a:t>
            </a:r>
            <a:r>
              <a:rPr lang="en-US" dirty="0" err="1" smtClean="0"/>
              <a:t>nói</a:t>
            </a:r>
            <a:r>
              <a:rPr lang="en-US" dirty="0" smtClean="0"/>
              <a:t> “</a:t>
            </a:r>
            <a:r>
              <a:rPr lang="en-US" dirty="0" err="1" smtClean="0"/>
              <a:t>xin</a:t>
            </a:r>
            <a:r>
              <a:rPr lang="en-US" dirty="0" smtClean="0"/>
              <a:t> </a:t>
            </a:r>
            <a:r>
              <a:rPr lang="en-US" dirty="0" err="1" smtClean="0"/>
              <a:t>chào</a:t>
            </a:r>
            <a:r>
              <a:rPr lang="en-US" dirty="0" smtClean="0"/>
              <a:t>” </a:t>
            </a:r>
            <a:r>
              <a:rPr lang="en-US" dirty="0" err="1" smtClean="0"/>
              <a:t>bằng</a:t>
            </a:r>
            <a:r>
              <a:rPr lang="en-US" dirty="0" smtClean="0"/>
              <a:t> tin </a:t>
            </a:r>
            <a:r>
              <a:rPr lang="en-US" dirty="0" err="1" smtClean="0"/>
              <a:t>nhắn</a:t>
            </a:r>
            <a:r>
              <a:rPr lang="en-US" dirty="0" smtClean="0"/>
              <a:t> </a:t>
            </a:r>
            <a:r>
              <a:rPr lang="en-US" dirty="0" err="1" smtClean="0"/>
              <a:t>tức</a:t>
            </a:r>
            <a:r>
              <a:rPr lang="en-US" dirty="0" smtClean="0"/>
              <a:t> </a:t>
            </a:r>
            <a:r>
              <a:rPr lang="en-US" dirty="0" err="1" smtClean="0"/>
              <a:t>thời</a:t>
            </a:r>
            <a:r>
              <a:rPr lang="en-US" dirty="0" smtClean="0"/>
              <a:t>, </a:t>
            </a:r>
            <a:r>
              <a:rPr lang="en-US" dirty="0" err="1" smtClean="0"/>
              <a:t>cuộc</a:t>
            </a:r>
            <a:r>
              <a:rPr lang="en-US" dirty="0" smtClean="0"/>
              <a:t> </a:t>
            </a:r>
            <a:r>
              <a:rPr lang="en-US" dirty="0" err="1" smtClean="0"/>
              <a:t>gọi</a:t>
            </a:r>
            <a:r>
              <a:rPr lang="en-US" dirty="0" smtClean="0"/>
              <a:t> video </a:t>
            </a:r>
            <a:r>
              <a:rPr lang="en-US" dirty="0" err="1" smtClean="0"/>
              <a:t>hoặc</a:t>
            </a:r>
            <a:r>
              <a:rPr lang="en-US" dirty="0" smtClean="0"/>
              <a:t> </a:t>
            </a:r>
            <a:r>
              <a:rPr lang="en-US" dirty="0" err="1" smtClean="0"/>
              <a:t>cuộc</a:t>
            </a:r>
            <a:r>
              <a:rPr lang="en-US" dirty="0" smtClean="0"/>
              <a:t> </a:t>
            </a:r>
            <a:r>
              <a:rPr lang="en-US" dirty="0" err="1" smtClean="0"/>
              <a:t>gọi</a:t>
            </a:r>
            <a:r>
              <a:rPr lang="en-US" dirty="0" smtClean="0"/>
              <a:t> </a:t>
            </a:r>
            <a:r>
              <a:rPr lang="en-US" dirty="0" err="1" smtClean="0"/>
              <a:t>thoại</a:t>
            </a:r>
            <a:r>
              <a:rPr lang="en-US" dirty="0" smtClean="0"/>
              <a:t> – </a:t>
            </a:r>
            <a:r>
              <a:rPr lang="en-US" dirty="0" err="1" smtClean="0"/>
              <a:t>tất</a:t>
            </a:r>
            <a:r>
              <a:rPr lang="en-US" dirty="0" smtClean="0"/>
              <a:t> </a:t>
            </a:r>
            <a:r>
              <a:rPr lang="en-US" dirty="0" err="1" smtClean="0"/>
              <a:t>cả</a:t>
            </a:r>
            <a:r>
              <a:rPr lang="en-US" dirty="0" smtClean="0"/>
              <a:t> </a:t>
            </a:r>
            <a:r>
              <a:rPr lang="en-US" dirty="0" err="1" smtClean="0"/>
              <a:t>hoàn</a:t>
            </a:r>
            <a:r>
              <a:rPr lang="en-US" dirty="0" smtClean="0"/>
              <a:t> </a:t>
            </a:r>
            <a:r>
              <a:rPr lang="en-US" dirty="0" err="1" smtClean="0"/>
              <a:t>toàn</a:t>
            </a:r>
            <a:r>
              <a:rPr lang="en-US" dirty="0" smtClean="0"/>
              <a:t> </a:t>
            </a:r>
            <a:r>
              <a:rPr lang="en-US" dirty="0" err="1" smtClean="0"/>
              <a:t>miễn</a:t>
            </a:r>
            <a:r>
              <a:rPr lang="en-US" dirty="0" smtClean="0"/>
              <a:t> </a:t>
            </a:r>
            <a:r>
              <a:rPr lang="en-US" dirty="0" err="1" smtClean="0"/>
              <a:t>phí</a:t>
            </a:r>
            <a:r>
              <a:rPr lang="en-US" dirty="0" smtClean="0"/>
              <a:t>, </a:t>
            </a:r>
            <a:r>
              <a:rPr lang="en-US" dirty="0" err="1" smtClean="0"/>
              <a:t>cho</a:t>
            </a:r>
            <a:r>
              <a:rPr lang="en-US" dirty="0" smtClean="0"/>
              <a:t> </a:t>
            </a:r>
            <a:r>
              <a:rPr lang="en-US" dirty="0" err="1" smtClean="0"/>
              <a:t>dù</a:t>
            </a:r>
            <a:r>
              <a:rPr lang="en-US" dirty="0" smtClean="0"/>
              <a:t> </a:t>
            </a:r>
            <a:r>
              <a:rPr lang="en-US" dirty="0" err="1" smtClean="0"/>
              <a:t>bạn</a:t>
            </a:r>
            <a:r>
              <a:rPr lang="en-US" dirty="0" smtClean="0"/>
              <a:t> </a:t>
            </a:r>
            <a:r>
              <a:rPr lang="en-US" dirty="0" err="1" smtClean="0"/>
              <a:t>sử</a:t>
            </a:r>
            <a:r>
              <a:rPr lang="en-US" dirty="0" smtClean="0"/>
              <a:t> </a:t>
            </a:r>
            <a:r>
              <a:rPr lang="en-US" dirty="0" err="1" smtClean="0"/>
              <a:t>dụng</a:t>
            </a:r>
            <a:r>
              <a:rPr lang="en-US" dirty="0" smtClean="0"/>
              <a:t> Skype </a:t>
            </a:r>
            <a:r>
              <a:rPr lang="en-US" dirty="0" err="1" smtClean="0"/>
              <a:t>trên</a:t>
            </a:r>
            <a:r>
              <a:rPr lang="en-US" dirty="0" smtClean="0"/>
              <a:t> </a:t>
            </a:r>
            <a:r>
              <a:rPr lang="en-US" dirty="0" err="1" smtClean="0"/>
              <a:t>bất</a:t>
            </a:r>
            <a:r>
              <a:rPr lang="en-US" dirty="0" smtClean="0"/>
              <a:t> </a:t>
            </a:r>
            <a:r>
              <a:rPr lang="en-US" dirty="0" err="1" smtClean="0"/>
              <a:t>kỳ</a:t>
            </a:r>
            <a:r>
              <a:rPr lang="en-US" dirty="0" smtClean="0"/>
              <a:t> </a:t>
            </a:r>
            <a:r>
              <a:rPr lang="en-US" dirty="0" err="1" smtClean="0"/>
              <a:t>thiết</a:t>
            </a:r>
            <a:r>
              <a:rPr lang="en-US" dirty="0" smtClean="0"/>
              <a:t> </a:t>
            </a:r>
            <a:r>
              <a:rPr lang="en-US" dirty="0" err="1" smtClean="0"/>
              <a:t>bị</a:t>
            </a:r>
            <a:r>
              <a:rPr lang="en-US" dirty="0" smtClean="0"/>
              <a:t> </a:t>
            </a:r>
            <a:r>
              <a:rPr lang="en-US" dirty="0" err="1" smtClean="0"/>
              <a:t>nào</a:t>
            </a:r>
            <a:r>
              <a:rPr lang="en-US" dirty="0" smtClean="0"/>
              <a:t>. </a:t>
            </a:r>
            <a:r>
              <a:rPr lang="en-US" dirty="0" err="1" smtClean="0"/>
              <a:t>Bạn</a:t>
            </a:r>
            <a:r>
              <a:rPr lang="en-US" dirty="0" smtClean="0"/>
              <a:t> </a:t>
            </a:r>
            <a:r>
              <a:rPr lang="en-US" dirty="0" err="1" smtClean="0"/>
              <a:t>có</a:t>
            </a:r>
            <a:r>
              <a:rPr lang="en-US" dirty="0" smtClean="0"/>
              <a:t> </a:t>
            </a:r>
            <a:r>
              <a:rPr lang="en-US" dirty="0" err="1" smtClean="0"/>
              <a:t>thể</a:t>
            </a:r>
            <a:r>
              <a:rPr lang="en-US" dirty="0" smtClean="0"/>
              <a:t> </a:t>
            </a:r>
            <a:r>
              <a:rPr lang="en-US" dirty="0" err="1" smtClean="0"/>
              <a:t>sử</a:t>
            </a:r>
            <a:r>
              <a:rPr lang="en-US" dirty="0" smtClean="0"/>
              <a:t> </a:t>
            </a:r>
            <a:r>
              <a:rPr lang="en-US" dirty="0" err="1" smtClean="0"/>
              <a:t>dụng</a:t>
            </a:r>
            <a:r>
              <a:rPr lang="en-US" dirty="0" smtClean="0"/>
              <a:t> Skype </a:t>
            </a:r>
            <a:r>
              <a:rPr lang="en-US" dirty="0" err="1" smtClean="0"/>
              <a:t>trên</a:t>
            </a:r>
            <a:r>
              <a:rPr lang="en-US" dirty="0" smtClean="0"/>
              <a:t> </a:t>
            </a:r>
            <a:r>
              <a:rPr lang="en-US" dirty="0" err="1" smtClean="0"/>
              <a:t>điện</a:t>
            </a:r>
            <a:r>
              <a:rPr lang="en-US" dirty="0" smtClean="0"/>
              <a:t> </a:t>
            </a:r>
            <a:r>
              <a:rPr lang="en-US" dirty="0" err="1" smtClean="0"/>
              <a:t>thoại</a:t>
            </a:r>
            <a:r>
              <a:rPr lang="en-US" dirty="0" smtClean="0"/>
              <a:t>, </a:t>
            </a:r>
            <a:r>
              <a:rPr lang="en-US" dirty="0" err="1" smtClean="0"/>
              <a:t>máy</a:t>
            </a:r>
            <a:r>
              <a:rPr lang="en-US" dirty="0" smtClean="0"/>
              <a:t> </a:t>
            </a:r>
            <a:r>
              <a:rPr lang="en-US" dirty="0" err="1" smtClean="0"/>
              <a:t>tính</a:t>
            </a:r>
            <a:r>
              <a:rPr lang="en-US" dirty="0" smtClean="0"/>
              <a:t> </a:t>
            </a:r>
            <a:r>
              <a:rPr lang="en-US" dirty="0" err="1" smtClean="0"/>
              <a:t>bảng</a:t>
            </a:r>
            <a:r>
              <a:rPr lang="en-US" dirty="0" smtClean="0"/>
              <a:t>, PC </a:t>
            </a:r>
            <a:r>
              <a:rPr lang="en-US" dirty="0" err="1" smtClean="0"/>
              <a:t>và</a:t>
            </a:r>
            <a:r>
              <a:rPr lang="en-US" dirty="0" smtClean="0"/>
              <a:t> </a:t>
            </a:r>
            <a:r>
              <a:rPr lang="en-US" dirty="0" err="1" smtClean="0"/>
              <a:t>máy</a:t>
            </a:r>
            <a:r>
              <a:rPr lang="en-US" dirty="0" smtClean="0"/>
              <a:t> Mac.</a:t>
            </a:r>
            <a:endParaRPr lang="en-US" dirty="0"/>
          </a:p>
        </p:txBody>
      </p:sp>
      <p:sp>
        <p:nvSpPr>
          <p:cNvPr id="4" name="Slide Number Placeholder 3"/>
          <p:cNvSpPr>
            <a:spLocks noGrp="1"/>
          </p:cNvSpPr>
          <p:nvPr>
            <p:ph type="sldNum" sz="quarter" idx="10"/>
          </p:nvPr>
        </p:nvSpPr>
        <p:spPr/>
        <p:txBody>
          <a:bodyPr/>
          <a:lstStyle/>
          <a:p>
            <a:fld id="{8AB92DDC-5723-4348-B74C-D46FE223E68B}" type="slidenum">
              <a:rPr lang="en-US" smtClean="0"/>
              <a:t>14</a:t>
            </a:fld>
            <a:endParaRPr lang="en-US"/>
          </a:p>
        </p:txBody>
      </p:sp>
    </p:spTree>
    <p:extLst>
      <p:ext uri="{BB962C8B-B14F-4D97-AF65-F5344CB8AC3E}">
        <p14:creationId xmlns:p14="http://schemas.microsoft.com/office/powerpoint/2010/main" val="11278906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03/10/2022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03/10/2022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36065747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03/10/2022</a:t>
            </a:fld>
            <a:endParaRPr lang="en-US"/>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latin typeface="Times New Roman" panose="02020603050405020304" pitchFamily="18" charset="0"/>
              <a:cs typeface="Times New Roman" panose="02020603050405020304" pitchFamily="18" charset="0"/>
            </a:endParaRPr>
          </a:p>
        </p:txBody>
      </p:sp>
      <p:sp>
        <p:nvSpPr>
          <p:cNvPr id="8" name="TextBox 7"/>
          <p:cNvSpPr txBox="1"/>
          <p:nvPr userDrawn="1"/>
        </p:nvSpPr>
        <p:spPr>
          <a:xfrm>
            <a:off x="510139" y="161842"/>
            <a:ext cx="3660041" cy="369332"/>
          </a:xfrm>
          <a:prstGeom prst="rect">
            <a:avLst/>
          </a:prstGeom>
          <a:noFill/>
        </p:spPr>
        <p:txBody>
          <a:bodyPr wrap="none" rtlCol="0">
            <a:spAutoFit/>
          </a:bodyPr>
          <a:lstStyle/>
          <a:p>
            <a:r>
              <a:rPr lang="en-US" dirty="0" err="1" smtClean="0">
                <a:latin typeface="Times New Roman" panose="02020603050405020304" pitchFamily="18" charset="0"/>
                <a:cs typeface="Times New Roman" panose="02020603050405020304" pitchFamily="18" charset="0"/>
              </a:rPr>
              <a:t>Chủ</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đề</a:t>
            </a:r>
            <a:r>
              <a:rPr lang="en-US" baseline="0" dirty="0" smtClean="0">
                <a:latin typeface="Times New Roman" panose="02020603050405020304" pitchFamily="18" charset="0"/>
                <a:cs typeface="Times New Roman" panose="02020603050405020304" pitchFamily="18" charset="0"/>
              </a:rPr>
              <a:t> A</a:t>
            </a:r>
            <a:r>
              <a:rPr lang="en-US" dirty="0" smtClean="0">
                <a:latin typeface="Times New Roman" panose="02020603050405020304" pitchFamily="18" charset="0"/>
                <a:cs typeface="Times New Roman" panose="02020603050405020304" pitchFamily="18" charset="0"/>
              </a:rPr>
              <a:t>. Internet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truyền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thông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a:t>
            </a:r>
            <a:endParaRPr lang="en-US" dirty="0" smtClean="0">
              <a:latin typeface="Times New Roman" panose="02020603050405020304" pitchFamily="18" charset="0"/>
              <a:cs typeface="Times New Roman" panose="02020603050405020304" pitchFamily="18" charset="0"/>
            </a:endParaRPr>
          </a:p>
        </p:txBody>
      </p:sp>
      <p:sp>
        <p:nvSpPr>
          <p:cNvPr id="9" name="TextBox 8"/>
          <p:cNvSpPr txBox="1"/>
          <p:nvPr userDrawn="1"/>
        </p:nvSpPr>
        <p:spPr>
          <a:xfrm>
            <a:off x="7394104" y="178503"/>
            <a:ext cx="3816109"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smtClean="0">
                <a:latin typeface="Times New Roman" panose="02020603050405020304" pitchFamily="18" charset="0"/>
                <a:cs typeface="Times New Roman" panose="02020603050405020304" pitchFamily="18" charset="0"/>
              </a:rPr>
              <a:t>Bài 1</a:t>
            </a:r>
            <a:r>
              <a:rPr lang="vi-VN" smtClean="0">
                <a:latin typeface="Times New Roman" panose="02020603050405020304" pitchFamily="18" charset="0"/>
                <a:cs typeface="Times New Roman" panose="02020603050405020304" pitchFamily="18" charset="0"/>
              </a:rPr>
              <a:t>. Thế giới Internet thật là rộng lớn</a:t>
            </a:r>
          </a:p>
        </p:txBody>
      </p:sp>
      <p:sp>
        <p:nvSpPr>
          <p:cNvPr id="11" name="Text Placeholder 10"/>
          <p:cNvSpPr>
            <a:spLocks noGrp="1"/>
          </p:cNvSpPr>
          <p:nvPr>
            <p:ph type="body" sz="quarter" idx="13"/>
          </p:nvPr>
        </p:nvSpPr>
        <p:spPr>
          <a:xfrm>
            <a:off x="1275744" y="795485"/>
            <a:ext cx="9784733" cy="777996"/>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3811873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03/10/2022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smtClean="0">
                <a:latin typeface="UTM Duepuntozero" panose="02040603050506020204" pitchFamily="18" charset="0"/>
              </a:rPr>
              <a:t>Chủ</a:t>
            </a:r>
            <a:r>
              <a:rPr lang="en-US" baseline="0" smtClean="0">
                <a:latin typeface="UTM Duepuntozero" panose="02040603050506020204" pitchFamily="18" charset="0"/>
              </a:rPr>
              <a:t> đề A</a:t>
            </a:r>
            <a:r>
              <a:rPr lang="en-US" smtClean="0">
                <a:latin typeface="UTM Duepuntozero" panose="02040603050506020204" pitchFamily="18" charset="0"/>
              </a:rPr>
              <a:t>. Internet và truyền thông số</a:t>
            </a:r>
          </a:p>
        </p:txBody>
      </p:sp>
      <p:sp>
        <p:nvSpPr>
          <p:cNvPr id="9" name="TextBox 8"/>
          <p:cNvSpPr txBox="1"/>
          <p:nvPr userDrawn="1"/>
        </p:nvSpPr>
        <p:spPr>
          <a:xfrm>
            <a:off x="6162675" y="161842"/>
            <a:ext cx="540244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smtClean="0"/>
              <a:t>Bài</a:t>
            </a:r>
            <a:r>
              <a:rPr lang="en-US" baseline="0" smtClean="0"/>
              <a:t> 2</a:t>
            </a:r>
            <a:r>
              <a:rPr lang="vi-VN" smtClean="0"/>
              <a:t>. Tớ liên lạc được với mọi người ở khắp mọi nơi trên thế giới</a:t>
            </a:r>
          </a:p>
        </p:txBody>
      </p:sp>
      <p:sp>
        <p:nvSpPr>
          <p:cNvPr id="11" name="Text Placeholder 10"/>
          <p:cNvSpPr>
            <a:spLocks noGrp="1"/>
          </p:cNvSpPr>
          <p:nvPr>
            <p:ph type="body" sz="quarter" idx="13"/>
          </p:nvPr>
        </p:nvSpPr>
        <p:spPr>
          <a:xfrm>
            <a:off x="1275744" y="795485"/>
            <a:ext cx="9784733" cy="77799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211732" y="5558611"/>
            <a:ext cx="1945036" cy="1266412"/>
          </a:xfrm>
          <a:prstGeom prst="rect">
            <a:avLst/>
          </a:prstGeom>
        </p:spPr>
      </p:pic>
      <p:pic>
        <p:nvPicPr>
          <p:cNvPr id="13" name="Picture 12"/>
          <p:cNvPicPr>
            <a:picLocks noChangeAspect="1"/>
          </p:cNvPicPr>
          <p:nvPr userDrawn="1"/>
        </p:nvPicPr>
        <p:blipFill>
          <a:blip r:embed="rId3"/>
          <a:stretch>
            <a:fillRect/>
          </a:stretch>
        </p:blipFill>
        <p:spPr>
          <a:xfrm>
            <a:off x="10821656" y="6130976"/>
            <a:ext cx="1370343" cy="727023"/>
          </a:xfrm>
          <a:prstGeom prst="rect">
            <a:avLst/>
          </a:prstGeom>
        </p:spPr>
      </p:pic>
    </p:spTree>
    <p:extLst>
      <p:ext uri="{BB962C8B-B14F-4D97-AF65-F5344CB8AC3E}">
        <p14:creationId xmlns:p14="http://schemas.microsoft.com/office/powerpoint/2010/main" val="23092358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03/10/2022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702" r:id="rId2"/>
    <p:sldLayoutId id="2147483719" r:id="rId3"/>
    <p:sldLayoutId id="2147483720" r:id="rId4"/>
  </p:sldLayoutIdLst>
  <p:timing>
    <p:tnLst>
      <p:par>
        <p:cTn id="1" dur="indefinite" restart="never" nodeType="tmRoot"/>
      </p:par>
    </p:tnLst>
  </p:timing>
  <p:txStyles>
    <p:titleStyle>
      <a:lvl1pPr algn="l"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imes New Roman" panose="02020603050405020304" pitchFamily="18" charset="0"/>
          <a:ea typeface="+mn-ea"/>
          <a:cs typeface="Times New Roman" panose="02020603050405020304" pitchFamily="18" charset="0"/>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imes New Roman" panose="02020603050405020304" pitchFamily="18" charset="0"/>
          <a:ea typeface="+mn-ea"/>
          <a:cs typeface="Times New Roman" panose="02020603050405020304" pitchFamily="18" charset="0"/>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image" Target="../media/image17.emf"/><Relationship Id="rId7" Type="http://schemas.openxmlformats.org/officeDocument/2006/relationships/image" Target="../media/image21.emf"/><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20.emf"/><Relationship Id="rId5" Type="http://schemas.openxmlformats.org/officeDocument/2006/relationships/image" Target="../media/image19.emf"/><Relationship Id="rId10" Type="http://schemas.openxmlformats.org/officeDocument/2006/relationships/image" Target="../media/image24.jpeg"/><Relationship Id="rId4" Type="http://schemas.openxmlformats.org/officeDocument/2006/relationships/image" Target="../media/image18.emf"/><Relationship Id="rId9" Type="http://schemas.openxmlformats.org/officeDocument/2006/relationships/image" Target="../media/image2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4.png"/><Relationship Id="rId1" Type="http://schemas.openxmlformats.org/officeDocument/2006/relationships/slideLayout" Target="../slideLayouts/slideLayout3.xml"/><Relationship Id="rId5" Type="http://schemas.microsoft.com/office/2007/relationships/hdphoto" Target="../media/hdphoto2.wdp"/><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solidFill>
                  <a:srgbClr val="099BDD"/>
                </a:solidFill>
                <a:latin typeface="UTM Duepuntozero"/>
              </a:rPr>
              <a:t>CUỘC </a:t>
            </a:r>
            <a:r>
              <a:rPr lang="en-US" sz="4000">
                <a:solidFill>
                  <a:srgbClr val="099BDD"/>
                </a:solidFill>
                <a:latin typeface="UTM Duepuntozero"/>
              </a:rPr>
              <a:t>SỐNG TRỰC TUYẾN</a:t>
            </a:r>
            <a:endParaRPr lang="en-US" sz="4000">
              <a:latin typeface="UTM Duepuntozero" panose="02040603050506020204" pitchFamily="18" charset="0"/>
            </a:endParaRPr>
          </a:p>
        </p:txBody>
      </p:sp>
      <p:sp>
        <p:nvSpPr>
          <p:cNvPr id="2" name="Subtitle 1"/>
          <p:cNvSpPr>
            <a:spLocks noGrp="1"/>
          </p:cNvSpPr>
          <p:nvPr>
            <p:ph type="subTitle" idx="1"/>
          </p:nvPr>
        </p:nvSpPr>
        <p:spPr/>
        <p:txBody>
          <a:bodyPr>
            <a:normAutofit/>
          </a:bodyPr>
          <a:lstStyle/>
          <a:p>
            <a:r>
              <a:rPr lang="en-US" sz="3000" smtClean="0">
                <a:latin typeface="UTM Duepuntozero" panose="02040603050506020204" pitchFamily="18" charset="0"/>
              </a:rPr>
              <a:t>CHỦ ĐỀ A. INTERNET VÀ TRUYỀN THÔNG SỐ</a:t>
            </a:r>
            <a:endParaRPr lang="en-US" sz="3000">
              <a:latin typeface="UTM Duepuntozero" panose="02040603050506020204" pitchFamily="18" charset="0"/>
            </a:endParaRPr>
          </a:p>
        </p:txBody>
      </p:sp>
    </p:spTree>
    <p:extLst>
      <p:ext uri="{BB962C8B-B14F-4D97-AF65-F5344CB8AC3E}">
        <p14:creationId xmlns:p14="http://schemas.microsoft.com/office/powerpoint/2010/main" val="29819686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p:cNvSpPr txBox="1">
            <a:spLocks/>
          </p:cNvSpPr>
          <p:nvPr/>
        </p:nvSpPr>
        <p:spPr>
          <a:xfrm>
            <a:off x="1428144" y="867675"/>
            <a:ext cx="9784733" cy="777996"/>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a:lstStyle>
          <a:p>
            <a:pPr algn="ctr"/>
            <a:r>
              <a:rPr lang="vi-VN" sz="3200" b="1" dirty="0">
                <a:solidFill>
                  <a:schemeClr val="bg2"/>
                </a:solidFill>
                <a:latin typeface="UTM Duepuntozero" panose="02040603050506020204" pitchFamily="18" charset="0"/>
              </a:rPr>
              <a:t>Truyền thông</a:t>
            </a:r>
            <a:endParaRPr lang="en-US" b="1" dirty="0">
              <a:solidFill>
                <a:schemeClr val="bg2"/>
              </a:solidFill>
            </a:endParaRPr>
          </a:p>
        </p:txBody>
      </p:sp>
      <p:sp>
        <p:nvSpPr>
          <p:cNvPr id="2" name="Rectangle 1"/>
          <p:cNvSpPr/>
          <p:nvPr/>
        </p:nvSpPr>
        <p:spPr>
          <a:xfrm>
            <a:off x="805913" y="1381788"/>
            <a:ext cx="10755823" cy="1569660"/>
          </a:xfrm>
          <a:prstGeom prst="rect">
            <a:avLst/>
          </a:prstGeom>
        </p:spPr>
        <p:txBody>
          <a:bodyPr wrap="square">
            <a:spAutoFit/>
          </a:bodyPr>
          <a:lstStyle/>
          <a:p>
            <a:pPr indent="257810">
              <a:spcAft>
                <a:spcPts val="0"/>
              </a:spcAft>
            </a:pPr>
            <a:r>
              <a:rPr lang="en-US" sz="32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Khái</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niệm</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solidFill>
                <a:srgbClr val="0070C0"/>
              </a:solidFill>
              <a:latin typeface="Times New Roman" panose="02020603050405020304" pitchFamily="18" charset="0"/>
              <a:ea typeface="Times New Roman" panose="02020603050405020304" pitchFamily="18" charset="0"/>
              <a:cs typeface="Arial" panose="020B0604020202020204" pitchFamily="34" charset="0"/>
            </a:endParaRPr>
          </a:p>
          <a:p>
            <a:pPr algn="just">
              <a:spcAft>
                <a:spcPts val="0"/>
              </a:spcAft>
            </a:pPr>
            <a:r>
              <a:rPr lang="en-US" sz="32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32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cập</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qui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trình</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cho</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phép</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tương</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khác</a:t>
            </a:r>
            <a:endParaRPr lang="en-US" sz="3200" dirty="0">
              <a:solidFill>
                <a:srgbClr val="0070C0"/>
              </a:solidFill>
              <a:latin typeface="Times New Roman" panose="02020603050405020304" pitchFamily="18" charset="0"/>
              <a:ea typeface="Times New Roman" panose="02020603050405020304" pitchFamily="18" charset="0"/>
              <a:cs typeface="Arial" panose="020B0604020202020204" pitchFamily="34" charset="0"/>
            </a:endParaRPr>
          </a:p>
        </p:txBody>
      </p:sp>
      <p:pic>
        <p:nvPicPr>
          <p:cNvPr id="3078" name="Picture 6" descr="Truyền thông là gì? Định nghĩa và thông tin cần nắm rõ về truyền thô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3277" y="3214919"/>
            <a:ext cx="5715000" cy="3448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7563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9784733" cy="506373"/>
          </a:xfrm>
          <a:solidFill>
            <a:srgbClr val="FFC000"/>
          </a:solidFill>
        </p:spPr>
        <p:txBody>
          <a:bodyPr>
            <a:noAutofit/>
          </a:bodyPr>
          <a:lstStyle/>
          <a:p>
            <a:pPr marL="0" indent="0" algn="ctr">
              <a:buNone/>
            </a:pPr>
            <a:r>
              <a:rPr lang="en-US" sz="3200" b="1" dirty="0" smtClean="0">
                <a:solidFill>
                  <a:schemeClr val="bg1"/>
                </a:solidFill>
              </a:rPr>
              <a:t>THẢO LUẬN NHÓM 2 HS – 5 PHÚT</a:t>
            </a:r>
            <a:endParaRPr lang="en-US" sz="3200" b="1" dirty="0">
              <a:solidFill>
                <a:schemeClr val="bg1"/>
              </a:solidFill>
            </a:endParaRPr>
          </a:p>
        </p:txBody>
      </p:sp>
      <p:sp>
        <p:nvSpPr>
          <p:cNvPr id="3" name="TextBox 2"/>
          <p:cNvSpPr txBox="1"/>
          <p:nvPr/>
        </p:nvSpPr>
        <p:spPr>
          <a:xfrm>
            <a:off x="1275743" y="1952787"/>
            <a:ext cx="10363483" cy="2062103"/>
          </a:xfrm>
          <a:prstGeom prst="rect">
            <a:avLst/>
          </a:prstGeom>
          <a:noFill/>
        </p:spPr>
        <p:txBody>
          <a:bodyPr wrap="square" rtlCol="0">
            <a:spAutoFit/>
          </a:bodyPr>
          <a:lstStyle/>
          <a:p>
            <a:r>
              <a:rPr lang="en-US" sz="3200" b="1" dirty="0" err="1" smtClean="0">
                <a:solidFill>
                  <a:srgbClr val="0070C0"/>
                </a:solidFill>
                <a:latin typeface="Times New Roman" panose="02020603050405020304" pitchFamily="18" charset="0"/>
                <a:cs typeface="Times New Roman" panose="02020603050405020304" pitchFamily="18" charset="0"/>
              </a:rPr>
              <a:t>Em</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hãy</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đọc</a:t>
            </a:r>
            <a:r>
              <a:rPr lang="en-US" sz="3200" b="1" dirty="0" smtClean="0">
                <a:solidFill>
                  <a:srgbClr val="0070C0"/>
                </a:solidFill>
                <a:latin typeface="Times New Roman" panose="02020603050405020304" pitchFamily="18" charset="0"/>
                <a:cs typeface="Times New Roman" panose="02020603050405020304" pitchFamily="18" charset="0"/>
              </a:rPr>
              <a:t> SGK </a:t>
            </a:r>
            <a:r>
              <a:rPr lang="en-US" sz="3200" b="1" dirty="0" err="1" smtClean="0">
                <a:solidFill>
                  <a:srgbClr val="0070C0"/>
                </a:solidFill>
                <a:latin typeface="Times New Roman" panose="02020603050405020304" pitchFamily="18" charset="0"/>
                <a:cs typeface="Times New Roman" panose="02020603050405020304" pitchFamily="18" charset="0"/>
              </a:rPr>
              <a:t>và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trao</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đổi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với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bạn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trả</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các</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câu</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hỏi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sau</a:t>
            </a:r>
            <a:r>
              <a:rPr lang="en-US" sz="3200" b="1" dirty="0" smtClean="0">
                <a:solidFill>
                  <a:srgbClr val="0070C0"/>
                </a:solidFill>
                <a:latin typeface="Times New Roman" panose="02020603050405020304" pitchFamily="18" charset="0"/>
                <a:cs typeface="Times New Roman" panose="02020603050405020304" pitchFamily="18" charset="0"/>
              </a:rPr>
              <a:t>:</a:t>
            </a:r>
          </a:p>
          <a:p>
            <a:pPr marL="342900" indent="-342900" algn="just">
              <a:buFont typeface="+mj-lt"/>
              <a:buAutoNum type="arabicPeriod"/>
            </a:pPr>
            <a:r>
              <a:rPr lang="en-US" sz="3200" b="1" i="1" dirty="0" smtClean="0">
                <a:solidFill>
                  <a:srgbClr val="0070C0"/>
                </a:solidFill>
                <a:latin typeface="Times New Roman" panose="02020603050405020304" pitchFamily="18" charset="0"/>
                <a:cs typeface="Times New Roman" panose="02020603050405020304" pitchFamily="18" charset="0"/>
              </a:rPr>
              <a:t> </a:t>
            </a:r>
            <a:r>
              <a:rPr lang="en-US" sz="3200" b="1" i="1" dirty="0" err="1" smtClean="0">
                <a:solidFill>
                  <a:srgbClr val="0070C0"/>
                </a:solidFill>
                <a:latin typeface="Times New Roman" panose="02020603050405020304" pitchFamily="18" charset="0"/>
                <a:cs typeface="Times New Roman" panose="02020603050405020304" pitchFamily="18" charset="0"/>
              </a:rPr>
              <a:t>Truyền</a:t>
            </a:r>
            <a:r>
              <a:rPr lang="en-US" sz="3200" b="1" i="1" dirty="0" smtClean="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thông</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có</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sức</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mạnh</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lớn</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thế</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nào</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Ví</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smtClean="0">
                <a:solidFill>
                  <a:srgbClr val="0070C0"/>
                </a:solidFill>
                <a:latin typeface="Times New Roman" panose="02020603050405020304" pitchFamily="18" charset="0"/>
                <a:cs typeface="Times New Roman" panose="02020603050405020304" pitchFamily="18" charset="0"/>
              </a:rPr>
              <a:t>dụ</a:t>
            </a:r>
            <a:r>
              <a:rPr lang="en-US" sz="3200" b="1" i="1" dirty="0" smtClean="0">
                <a:solidFill>
                  <a:srgbClr val="0070C0"/>
                </a:solidFill>
                <a:latin typeface="Times New Roman" panose="02020603050405020304" pitchFamily="18" charset="0"/>
                <a:cs typeface="Times New Roman" panose="02020603050405020304" pitchFamily="18" charset="0"/>
              </a:rPr>
              <a:t>?</a:t>
            </a:r>
            <a:endParaRPr lang="en-US" sz="3200" b="1" dirty="0">
              <a:solidFill>
                <a:srgbClr val="0070C0"/>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US" sz="3200" b="1" i="1" dirty="0" smtClean="0">
                <a:solidFill>
                  <a:srgbClr val="0070C0"/>
                </a:solidFill>
                <a:latin typeface="Times New Roman" panose="02020603050405020304" pitchFamily="18" charset="0"/>
                <a:cs typeface="Times New Roman" panose="02020603050405020304" pitchFamily="18" charset="0"/>
              </a:rPr>
              <a:t> </a:t>
            </a:r>
            <a:r>
              <a:rPr lang="en-US" sz="3200" b="1" i="1" dirty="0" err="1" smtClean="0">
                <a:solidFill>
                  <a:srgbClr val="0070C0"/>
                </a:solidFill>
                <a:latin typeface="Times New Roman" panose="02020603050405020304" pitchFamily="18" charset="0"/>
                <a:cs typeface="Times New Roman" panose="02020603050405020304" pitchFamily="18" charset="0"/>
              </a:rPr>
              <a:t>Chúng</a:t>
            </a:r>
            <a:r>
              <a:rPr lang="en-US" sz="3200" b="1" i="1" dirty="0" smtClean="0">
                <a:solidFill>
                  <a:srgbClr val="0070C0"/>
                </a:solidFill>
                <a:latin typeface="Times New Roman" panose="02020603050405020304" pitchFamily="18" charset="0"/>
                <a:cs typeface="Times New Roman" panose="02020603050405020304" pitchFamily="18" charset="0"/>
              </a:rPr>
              <a:t> </a:t>
            </a:r>
            <a:r>
              <a:rPr lang="en-US" sz="3200" b="1" i="1" dirty="0">
                <a:solidFill>
                  <a:srgbClr val="0070C0"/>
                </a:solidFill>
                <a:latin typeface="Times New Roman" panose="02020603050405020304" pitchFamily="18" charset="0"/>
                <a:cs typeface="Times New Roman" panose="02020603050405020304" pitchFamily="18" charset="0"/>
              </a:rPr>
              <a:t>ta </a:t>
            </a:r>
            <a:r>
              <a:rPr lang="en-US" sz="3200" b="1" i="1" dirty="0" err="1">
                <a:solidFill>
                  <a:srgbClr val="0070C0"/>
                </a:solidFill>
                <a:latin typeface="Times New Roman" panose="02020603050405020304" pitchFamily="18" charset="0"/>
                <a:cs typeface="Times New Roman" panose="02020603050405020304" pitchFamily="18" charset="0"/>
              </a:rPr>
              <a:t>thường</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thấy</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truyền</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thông</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bằng</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phương</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tiện</a:t>
            </a:r>
            <a:r>
              <a:rPr lang="en-US" sz="3200" b="1" i="1" dirty="0">
                <a:solidFill>
                  <a:srgbClr val="0070C0"/>
                </a:solidFill>
                <a:latin typeface="Times New Roman" panose="02020603050405020304" pitchFamily="18" charset="0"/>
                <a:cs typeface="Times New Roman" panose="02020603050405020304" pitchFamily="18" charset="0"/>
              </a:rPr>
              <a:t> </a:t>
            </a:r>
            <a:r>
              <a:rPr lang="en-US" sz="3200" b="1" i="1" dirty="0" err="1">
                <a:solidFill>
                  <a:srgbClr val="0070C0"/>
                </a:solidFill>
                <a:latin typeface="Times New Roman" panose="02020603050405020304" pitchFamily="18" charset="0"/>
                <a:cs typeface="Times New Roman" panose="02020603050405020304" pitchFamily="18" charset="0"/>
              </a:rPr>
              <a:t>gì</a:t>
            </a:r>
            <a:r>
              <a:rPr lang="en-US" sz="3200" b="1" i="1" dirty="0" smtClean="0">
                <a:solidFill>
                  <a:srgbClr val="0070C0"/>
                </a:solidFill>
                <a:latin typeface="Times New Roman" panose="02020603050405020304" pitchFamily="18" charset="0"/>
                <a:cs typeface="Times New Roman" panose="02020603050405020304" pitchFamily="18" charset="0"/>
              </a:rPr>
              <a:t>?</a:t>
            </a:r>
            <a:endParaRPr lang="en-US" sz="32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011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9784733" cy="568366"/>
          </a:xfrm>
          <a:solidFill>
            <a:srgbClr val="FFC000"/>
          </a:solidFill>
        </p:spPr>
        <p:txBody>
          <a:bodyPr>
            <a:noAutofit/>
          </a:bodyPr>
          <a:lstStyle/>
          <a:p>
            <a:pPr marL="0" indent="0" algn="ctr">
              <a:buNone/>
            </a:pPr>
            <a:r>
              <a:rPr lang="en-US" sz="3200" b="1" dirty="0" smtClean="0">
                <a:solidFill>
                  <a:schemeClr val="bg1"/>
                </a:solidFill>
              </a:rPr>
              <a:t>BÁO CÁO KẾT QUẢ 10 PHÚT</a:t>
            </a:r>
            <a:endParaRPr lang="en-US" sz="3200" b="1" dirty="0">
              <a:solidFill>
                <a:schemeClr val="bg1"/>
              </a:solidFill>
            </a:endParaRPr>
          </a:p>
        </p:txBody>
      </p:sp>
      <p:sp>
        <p:nvSpPr>
          <p:cNvPr id="3" name="Rectangle 2"/>
          <p:cNvSpPr/>
          <p:nvPr/>
        </p:nvSpPr>
        <p:spPr>
          <a:xfrm>
            <a:off x="743920" y="1516407"/>
            <a:ext cx="10316558" cy="3539430"/>
          </a:xfrm>
          <a:prstGeom prst="rect">
            <a:avLst/>
          </a:prstGeom>
        </p:spPr>
        <p:txBody>
          <a:bodyPr wrap="square">
            <a:spAutoFit/>
          </a:bodyPr>
          <a:lstStyle/>
          <a:p>
            <a:pPr marL="457200" lvl="0" indent="-457200" algn="just">
              <a:spcAft>
                <a:spcPts val="0"/>
              </a:spcAft>
              <a:buSzPts val="1000"/>
              <a:buFont typeface="Wingdings" panose="05000000000000000000" pitchFamily="2" charset="2"/>
              <a:buChar char="Ø"/>
              <a:tabLst>
                <a:tab pos="162560" algn="l"/>
              </a:tabLst>
            </a:pP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lan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tỏa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mẽ</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nó</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ảnh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hưởng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đời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sống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tiện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gắn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rgbClr val="0070C0"/>
              </a:solidFill>
              <a:latin typeface="Times New Roman" panose="02020603050405020304" pitchFamily="18" charset="0"/>
              <a:ea typeface="Times New Roman" panose="02020603050405020304" pitchFamily="18" charset="0"/>
              <a:cs typeface="Arial" panose="020B0604020202020204" pitchFamily="34" charset="0"/>
            </a:endParaRPr>
          </a:p>
          <a:p>
            <a:pPr marL="457200" lvl="0" indent="-457200" algn="just">
              <a:spcAft>
                <a:spcPts val="0"/>
              </a:spcAft>
              <a:buSzPts val="1000"/>
              <a:buFont typeface="Wingdings" panose="05000000000000000000" pitchFamily="2" charset="2"/>
              <a:buChar char="Ø"/>
              <a:tabLst>
                <a:tab pos="162560" algn="l"/>
              </a:tabLst>
            </a:pP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đưa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sách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kinh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cải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thiện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nhanh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rgbClr val="0070C0"/>
              </a:solidFill>
              <a:latin typeface="Times New Roman" panose="02020603050405020304" pitchFamily="18" charset="0"/>
              <a:ea typeface="Times New Roman" panose="02020603050405020304" pitchFamily="18" charset="0"/>
              <a:cs typeface="Arial" panose="020B0604020202020204" pitchFamily="34" charset="0"/>
            </a:endParaRPr>
          </a:p>
          <a:p>
            <a:pPr marL="457200" lvl="0" indent="-457200" algn="just">
              <a:spcAft>
                <a:spcPts val="0"/>
              </a:spcAft>
              <a:buSzPts val="1000"/>
              <a:buFont typeface="Wingdings" panose="05000000000000000000" pitchFamily="2" charset="2"/>
              <a:buChar char="Ø"/>
              <a:tabLst>
                <a:tab pos="162560" algn="l"/>
              </a:tabLst>
            </a:pP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giúp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doanh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nghiệp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quảng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bá</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thương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hút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dùng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quảng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bá</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sản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doanh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nghiệp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rộng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rãi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hơn</a:t>
            </a:r>
            <a:r>
              <a:rPr lang="en-US" sz="28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4" name="Rectangle 3"/>
          <p:cNvSpPr/>
          <p:nvPr/>
        </p:nvSpPr>
        <p:spPr>
          <a:xfrm>
            <a:off x="2340245" y="5055837"/>
            <a:ext cx="8322590" cy="1384995"/>
          </a:xfrm>
          <a:prstGeom prst="rect">
            <a:avLst/>
          </a:prstGeom>
        </p:spPr>
        <p:txBody>
          <a:bodyPr wrap="square">
            <a:spAutoFit/>
          </a:bodyPr>
          <a:lstStyle/>
          <a:p>
            <a:pPr marL="457200" indent="-457200">
              <a:buFont typeface="Arial" panose="020B0604020202020204" pitchFamily="34" charset="0"/>
              <a:buChar char="•"/>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ta </a:t>
            </a: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thường</a:t>
            </a:r>
            <a:r>
              <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truyền</a:t>
            </a:r>
            <a:r>
              <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i="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a:solidFill>
                  <a:srgbClr val="0070C0"/>
                </a:solidFill>
                <a:latin typeface="Times New Roman" panose="02020603050405020304" pitchFamily="18" charset="0"/>
                <a:cs typeface="Times New Roman" panose="02020603050405020304" pitchFamily="18" charset="0"/>
              </a:rPr>
              <a:t>Internet, </a:t>
            </a:r>
            <a:r>
              <a:rPr lang="en-US" sz="2800" dirty="0" err="1">
                <a:solidFill>
                  <a:srgbClr val="0070C0"/>
                </a:solidFill>
                <a:latin typeface="Times New Roman" panose="02020603050405020304" pitchFamily="18" charset="0"/>
                <a:cs typeface="Times New Roman" panose="02020603050405020304" pitchFamily="18" charset="0"/>
              </a:rPr>
              <a:t>Tivi</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truyền</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hình</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Báo</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chí</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mạng</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xã</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hội</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điện</a:t>
            </a:r>
            <a:r>
              <a:rPr lang="en-US" sz="2800" dirty="0">
                <a:solidFill>
                  <a:srgbClr val="0070C0"/>
                </a:solidFill>
                <a:latin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cs typeface="Times New Roman" panose="02020603050405020304" pitchFamily="18" charset="0"/>
              </a:rPr>
              <a:t>thoại</a:t>
            </a:r>
            <a:r>
              <a:rPr lang="en-US" sz="2800" dirty="0">
                <a:solidFill>
                  <a:srgbClr val="0070C0"/>
                </a:solidFill>
                <a:latin typeface="Times New Roman" panose="02020603050405020304" pitchFamily="18" charset="0"/>
                <a:cs typeface="Times New Roman" panose="02020603050405020304" pitchFamily="18" charset="0"/>
              </a:rPr>
              <a:t> …</a:t>
            </a:r>
            <a:endParaRPr lang="en-US" sz="28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57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9784733" cy="506373"/>
          </a:xfrm>
          <a:solidFill>
            <a:srgbClr val="FFC000"/>
          </a:solidFill>
        </p:spPr>
        <p:txBody>
          <a:bodyPr>
            <a:noAutofit/>
          </a:bodyPr>
          <a:lstStyle/>
          <a:p>
            <a:pPr marL="0" indent="0" algn="ctr">
              <a:buNone/>
            </a:pPr>
            <a:r>
              <a:rPr lang="en-US" sz="3200" b="1" dirty="0" smtClean="0">
                <a:solidFill>
                  <a:schemeClr val="bg1"/>
                </a:solidFill>
              </a:rPr>
              <a:t>THẢO LUẬN NHÓM 2 HS – 5 PHÚT</a:t>
            </a:r>
            <a:endParaRPr lang="en-US" sz="3200" b="1" dirty="0">
              <a:solidFill>
                <a:schemeClr val="bg1"/>
              </a:solidFill>
            </a:endParaRPr>
          </a:p>
        </p:txBody>
      </p:sp>
      <p:sp>
        <p:nvSpPr>
          <p:cNvPr id="3" name="TextBox 2"/>
          <p:cNvSpPr txBox="1"/>
          <p:nvPr/>
        </p:nvSpPr>
        <p:spPr>
          <a:xfrm>
            <a:off x="1275743" y="1952787"/>
            <a:ext cx="10363483" cy="2000548"/>
          </a:xfrm>
          <a:prstGeom prst="rect">
            <a:avLst/>
          </a:prstGeom>
          <a:noFill/>
        </p:spPr>
        <p:txBody>
          <a:bodyPr wrap="square" rtlCol="0">
            <a:spAutoFit/>
          </a:bodyPr>
          <a:lstStyle/>
          <a:p>
            <a:r>
              <a:rPr lang="en-US" sz="3200" b="1" dirty="0" err="1" smtClean="0">
                <a:solidFill>
                  <a:srgbClr val="0070C0"/>
                </a:solidFill>
                <a:latin typeface="Times New Roman" panose="02020603050405020304" pitchFamily="18" charset="0"/>
                <a:cs typeface="Times New Roman" panose="02020603050405020304" pitchFamily="18" charset="0"/>
              </a:rPr>
              <a:t>Em</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hãy</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đọc</a:t>
            </a:r>
            <a:r>
              <a:rPr lang="en-US" sz="3200" b="1" dirty="0" smtClean="0">
                <a:solidFill>
                  <a:srgbClr val="0070C0"/>
                </a:solidFill>
                <a:latin typeface="Times New Roman" panose="02020603050405020304" pitchFamily="18" charset="0"/>
                <a:cs typeface="Times New Roman" panose="02020603050405020304" pitchFamily="18" charset="0"/>
              </a:rPr>
              <a:t> SGK </a:t>
            </a:r>
            <a:r>
              <a:rPr lang="en-US" sz="3200" b="1" dirty="0" err="1" smtClean="0">
                <a:solidFill>
                  <a:srgbClr val="0070C0"/>
                </a:solidFill>
                <a:latin typeface="Times New Roman" panose="02020603050405020304" pitchFamily="18" charset="0"/>
                <a:cs typeface="Times New Roman" panose="02020603050405020304" pitchFamily="18" charset="0"/>
              </a:rPr>
              <a:t>và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trao</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đổi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với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bạn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trả</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các</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câu</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hỏi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sau</a:t>
            </a:r>
            <a:r>
              <a:rPr lang="en-US" sz="3200" b="1" dirty="0" smtClean="0">
                <a:solidFill>
                  <a:srgbClr val="0070C0"/>
                </a:solidFill>
                <a:latin typeface="Times New Roman" panose="02020603050405020304" pitchFamily="18" charset="0"/>
                <a:cs typeface="Times New Roman" panose="02020603050405020304" pitchFamily="18" charset="0"/>
              </a:rPr>
              <a:t>:</a:t>
            </a:r>
          </a:p>
          <a:p>
            <a:pPr algn="just"/>
            <a:r>
              <a:rPr lang="en-US" sz="2800" b="1" dirty="0" err="1" smtClean="0">
                <a:solidFill>
                  <a:srgbClr val="0070C0"/>
                </a:solidFill>
                <a:latin typeface="Times New Roman" panose="02020603050405020304" pitchFamily="18" charset="0"/>
                <a:cs typeface="Times New Roman" panose="02020603050405020304" pitchFamily="18" charset="0"/>
              </a:rPr>
              <a:t>Thế</a:t>
            </a:r>
            <a:r>
              <a:rPr lang="en-US" sz="2800" b="1" dirty="0" smtClean="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là</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truyền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thông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tử</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Em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biết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những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kênh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truyền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thông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tử</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nào</a:t>
            </a:r>
            <a:r>
              <a:rPr lang="en-US" sz="2800" b="1" dirty="0">
                <a:solidFill>
                  <a:srgbClr val="0070C0"/>
                </a:solidFill>
                <a:latin typeface="Times New Roman" panose="02020603050405020304" pitchFamily="18" charset="0"/>
                <a:cs typeface="Times New Roman" panose="02020603050405020304" pitchFamily="18" charset="0"/>
              </a:rPr>
              <a:t>? Cho </a:t>
            </a:r>
            <a:r>
              <a:rPr lang="en-US" sz="2800" b="1" dirty="0" err="1">
                <a:solidFill>
                  <a:srgbClr val="0070C0"/>
                </a:solidFill>
                <a:latin typeface="Times New Roman" panose="02020603050405020304" pitchFamily="18" charset="0"/>
                <a:cs typeface="Times New Roman" panose="02020603050405020304" pitchFamily="18" charset="0"/>
              </a:rPr>
              <a:t>ví</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dụ</a:t>
            </a:r>
            <a:r>
              <a:rPr lang="en-US" sz="2800" b="1" dirty="0">
                <a:solidFill>
                  <a:srgbClr val="0070C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5508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0" y="772098"/>
            <a:ext cx="11871701" cy="2760537"/>
          </a:xfrm>
        </p:spPr>
        <p:txBody>
          <a:bodyPr>
            <a:noAutofit/>
          </a:bodyPr>
          <a:lstStyle/>
          <a:p>
            <a:pPr marL="228600" lvl="1" indent="0" algn="just">
              <a:buNone/>
            </a:pPr>
            <a:r>
              <a:rPr lang="en-US" sz="3000" b="1" dirty="0" err="1" smtClean="0">
                <a:solidFill>
                  <a:srgbClr val="0070C0"/>
                </a:solidFill>
              </a:rPr>
              <a:t>Những</a:t>
            </a:r>
            <a:r>
              <a:rPr lang="en-US" sz="3000" b="1" dirty="0" smtClean="0">
                <a:solidFill>
                  <a:srgbClr val="0070C0"/>
                </a:solidFill>
              </a:rPr>
              <a:t> </a:t>
            </a:r>
            <a:r>
              <a:rPr lang="en-US" sz="3000" b="1" dirty="0" err="1">
                <a:solidFill>
                  <a:srgbClr val="0070C0"/>
                </a:solidFill>
              </a:rPr>
              <a:t>kênh</a:t>
            </a:r>
            <a:r>
              <a:rPr lang="en-US" sz="3000" b="1" dirty="0">
                <a:solidFill>
                  <a:srgbClr val="0070C0"/>
                </a:solidFill>
              </a:rPr>
              <a:t> </a:t>
            </a:r>
            <a:r>
              <a:rPr lang="en-US" sz="3000" b="1" dirty="0" err="1">
                <a:solidFill>
                  <a:srgbClr val="0070C0"/>
                </a:solidFill>
              </a:rPr>
              <a:t>truyền</a:t>
            </a:r>
            <a:r>
              <a:rPr lang="en-US" sz="3000" b="1" dirty="0">
                <a:solidFill>
                  <a:srgbClr val="0070C0"/>
                </a:solidFill>
              </a:rPr>
              <a:t> </a:t>
            </a:r>
            <a:r>
              <a:rPr lang="en-US" sz="3000" b="1" dirty="0" err="1">
                <a:solidFill>
                  <a:srgbClr val="0070C0"/>
                </a:solidFill>
              </a:rPr>
              <a:t>thông</a:t>
            </a:r>
            <a:r>
              <a:rPr lang="en-US" sz="3000" b="1" dirty="0">
                <a:solidFill>
                  <a:srgbClr val="0070C0"/>
                </a:solidFill>
              </a:rPr>
              <a:t> </a:t>
            </a:r>
            <a:r>
              <a:rPr lang="en-US" sz="3000" b="1" dirty="0" err="1">
                <a:solidFill>
                  <a:srgbClr val="0070C0"/>
                </a:solidFill>
              </a:rPr>
              <a:t>điện</a:t>
            </a:r>
            <a:r>
              <a:rPr lang="en-US" sz="3000" b="1" dirty="0">
                <a:solidFill>
                  <a:srgbClr val="0070C0"/>
                </a:solidFill>
              </a:rPr>
              <a:t> </a:t>
            </a:r>
            <a:r>
              <a:rPr lang="en-US" sz="3000" b="1" dirty="0" err="1" smtClean="0">
                <a:solidFill>
                  <a:srgbClr val="0070C0"/>
                </a:solidFill>
              </a:rPr>
              <a:t>tử</a:t>
            </a:r>
            <a:r>
              <a:rPr lang="en-US" sz="3000" b="1" dirty="0" smtClean="0">
                <a:solidFill>
                  <a:srgbClr val="0070C0"/>
                </a:solidFill>
              </a:rPr>
              <a:t> </a:t>
            </a:r>
            <a:r>
              <a:rPr lang="en-US" sz="3000" b="1" dirty="0" err="1" smtClean="0">
                <a:solidFill>
                  <a:srgbClr val="0070C0"/>
                </a:solidFill>
              </a:rPr>
              <a:t>như</a:t>
            </a:r>
            <a:r>
              <a:rPr lang="en-US" sz="3000" b="1" dirty="0" smtClean="0">
                <a:solidFill>
                  <a:srgbClr val="0070C0"/>
                </a:solidFill>
              </a:rPr>
              <a:t>: </a:t>
            </a:r>
            <a:r>
              <a:rPr lang="en-US" sz="3000" dirty="0" smtClean="0">
                <a:solidFill>
                  <a:srgbClr val="0070C0"/>
                </a:solidFill>
              </a:rPr>
              <a:t>Email</a:t>
            </a:r>
            <a:r>
              <a:rPr lang="en-US" sz="3000" dirty="0">
                <a:solidFill>
                  <a:srgbClr val="0070C0"/>
                </a:solidFill>
              </a:rPr>
              <a:t>, </a:t>
            </a:r>
            <a:r>
              <a:rPr lang="en-US" sz="3000" dirty="0">
                <a:solidFill>
                  <a:srgbClr val="0070C0"/>
                </a:solidFill>
              </a:rPr>
              <a:t>W</a:t>
            </a:r>
            <a:r>
              <a:rPr lang="en-US" sz="3000" dirty="0" smtClean="0">
                <a:solidFill>
                  <a:srgbClr val="0070C0"/>
                </a:solidFill>
              </a:rPr>
              <a:t>ebsite</a:t>
            </a:r>
            <a:r>
              <a:rPr lang="en-US" sz="3000" dirty="0">
                <a:solidFill>
                  <a:srgbClr val="0070C0"/>
                </a:solidFill>
              </a:rPr>
              <a:t>, </a:t>
            </a:r>
            <a:r>
              <a:rPr lang="en-US" sz="3000" dirty="0" smtClean="0">
                <a:solidFill>
                  <a:srgbClr val="0070C0"/>
                </a:solidFill>
              </a:rPr>
              <a:t>Facebook</a:t>
            </a:r>
            <a:r>
              <a:rPr lang="en-US" sz="3000" dirty="0">
                <a:solidFill>
                  <a:srgbClr val="0070C0"/>
                </a:solidFill>
              </a:rPr>
              <a:t>, </a:t>
            </a:r>
            <a:r>
              <a:rPr lang="en-US" sz="3000" dirty="0" err="1">
                <a:solidFill>
                  <a:srgbClr val="0070C0"/>
                </a:solidFill>
              </a:rPr>
              <a:t>Zalo</a:t>
            </a:r>
            <a:r>
              <a:rPr lang="en-US" sz="3000" dirty="0">
                <a:solidFill>
                  <a:srgbClr val="0070C0"/>
                </a:solidFill>
              </a:rPr>
              <a:t>, Skype, </a:t>
            </a:r>
            <a:r>
              <a:rPr lang="en-US" sz="3000" dirty="0" smtClean="0">
                <a:solidFill>
                  <a:srgbClr val="0070C0"/>
                </a:solidFill>
              </a:rPr>
              <a:t>Message</a:t>
            </a:r>
            <a:r>
              <a:rPr lang="en-US" sz="3000" dirty="0">
                <a:solidFill>
                  <a:srgbClr val="0070C0"/>
                </a:solidFill>
              </a:rPr>
              <a:t>, Mocha, Viber, </a:t>
            </a:r>
            <a:r>
              <a:rPr lang="en-US" sz="3000" dirty="0" err="1" smtClean="0">
                <a:solidFill>
                  <a:srgbClr val="0070C0"/>
                </a:solidFill>
              </a:rPr>
              <a:t>Intagram</a:t>
            </a:r>
            <a:r>
              <a:rPr lang="en-US" sz="3000" dirty="0" smtClean="0">
                <a:solidFill>
                  <a:srgbClr val="0070C0"/>
                </a:solidFill>
              </a:rPr>
              <a:t>, Telegra</a:t>
            </a:r>
            <a:r>
              <a:rPr lang="en-US" sz="3000" dirty="0">
                <a:solidFill>
                  <a:srgbClr val="0070C0"/>
                </a:solidFill>
              </a:rPr>
              <a:t>m</a:t>
            </a:r>
            <a:r>
              <a:rPr lang="en-US" sz="3000" dirty="0" smtClean="0">
                <a:solidFill>
                  <a:srgbClr val="0070C0"/>
                </a:solidFill>
              </a:rPr>
              <a:t>…</a:t>
            </a:r>
            <a:endParaRPr lang="en-US" sz="3000" dirty="0">
              <a:solidFill>
                <a:srgbClr val="0070C0"/>
              </a:solidFill>
            </a:endParaRPr>
          </a:p>
          <a:p>
            <a:pPr algn="just"/>
            <a:r>
              <a:rPr lang="en-US" sz="3200" b="1" dirty="0" err="1">
                <a:solidFill>
                  <a:srgbClr val="0070C0"/>
                </a:solidFill>
              </a:rPr>
              <a:t>Khái</a:t>
            </a:r>
            <a:r>
              <a:rPr lang="en-US" sz="3200" b="1" dirty="0">
                <a:solidFill>
                  <a:srgbClr val="0070C0"/>
                </a:solidFill>
              </a:rPr>
              <a:t> </a:t>
            </a:r>
            <a:r>
              <a:rPr lang="en-US" sz="3200" b="1" dirty="0" err="1">
                <a:solidFill>
                  <a:srgbClr val="0070C0"/>
                </a:solidFill>
              </a:rPr>
              <a:t>niệm</a:t>
            </a:r>
            <a:r>
              <a:rPr lang="en-US" sz="3200" b="1" dirty="0">
                <a:solidFill>
                  <a:srgbClr val="0070C0"/>
                </a:solidFill>
              </a:rPr>
              <a:t>:</a:t>
            </a:r>
          </a:p>
          <a:p>
            <a:pPr marL="914400" lvl="1" indent="-182563" algn="just"/>
            <a:r>
              <a:rPr lang="en-US" sz="3000" b="1" dirty="0" err="1">
                <a:solidFill>
                  <a:srgbClr val="0070C0"/>
                </a:solidFill>
              </a:rPr>
              <a:t>Truyền</a:t>
            </a:r>
            <a:r>
              <a:rPr lang="en-US" sz="3000" b="1" dirty="0">
                <a:solidFill>
                  <a:srgbClr val="0070C0"/>
                </a:solidFill>
              </a:rPr>
              <a:t> </a:t>
            </a:r>
            <a:r>
              <a:rPr lang="en-US" sz="3000" b="1" dirty="0" err="1">
                <a:solidFill>
                  <a:srgbClr val="0070C0"/>
                </a:solidFill>
              </a:rPr>
              <a:t>thông</a:t>
            </a:r>
            <a:r>
              <a:rPr lang="en-US" sz="3000" b="1" dirty="0">
                <a:solidFill>
                  <a:srgbClr val="0070C0"/>
                </a:solidFill>
              </a:rPr>
              <a:t> </a:t>
            </a:r>
            <a:r>
              <a:rPr lang="en-US" sz="3000" b="1" dirty="0" err="1">
                <a:solidFill>
                  <a:srgbClr val="0070C0"/>
                </a:solidFill>
              </a:rPr>
              <a:t>điện</a:t>
            </a:r>
            <a:r>
              <a:rPr lang="en-US" sz="3000" b="1" dirty="0">
                <a:solidFill>
                  <a:srgbClr val="0070C0"/>
                </a:solidFill>
              </a:rPr>
              <a:t> </a:t>
            </a:r>
            <a:r>
              <a:rPr lang="en-US" sz="3000" b="1" dirty="0" err="1">
                <a:solidFill>
                  <a:srgbClr val="0070C0"/>
                </a:solidFill>
              </a:rPr>
              <a:t>tử</a:t>
            </a:r>
            <a:r>
              <a:rPr lang="en-US" sz="3000" b="1" dirty="0">
                <a:solidFill>
                  <a:srgbClr val="0070C0"/>
                </a:solidFill>
              </a:rPr>
              <a:t> </a:t>
            </a:r>
            <a:r>
              <a:rPr lang="en-US" sz="3000" dirty="0" err="1">
                <a:solidFill>
                  <a:srgbClr val="0070C0"/>
                </a:solidFill>
              </a:rPr>
              <a:t>đơn</a:t>
            </a:r>
            <a:r>
              <a:rPr lang="en-US" sz="3000" dirty="0">
                <a:solidFill>
                  <a:srgbClr val="0070C0"/>
                </a:solidFill>
              </a:rPr>
              <a:t> </a:t>
            </a:r>
            <a:r>
              <a:rPr lang="en-US" sz="3000" dirty="0" err="1">
                <a:solidFill>
                  <a:srgbClr val="0070C0"/>
                </a:solidFill>
              </a:rPr>
              <a:t>giản</a:t>
            </a:r>
            <a:r>
              <a:rPr lang="en-US" sz="3000" dirty="0">
                <a:solidFill>
                  <a:srgbClr val="0070C0"/>
                </a:solidFill>
              </a:rPr>
              <a:t> </a:t>
            </a:r>
            <a:r>
              <a:rPr lang="en-US" sz="3000" dirty="0" err="1">
                <a:solidFill>
                  <a:srgbClr val="0070C0"/>
                </a:solidFill>
              </a:rPr>
              <a:t>là</a:t>
            </a:r>
            <a:r>
              <a:rPr lang="en-US" sz="3000" dirty="0">
                <a:solidFill>
                  <a:srgbClr val="0070C0"/>
                </a:solidFill>
              </a:rPr>
              <a:t> </a:t>
            </a:r>
            <a:r>
              <a:rPr lang="en-US" sz="3000" dirty="0" err="1">
                <a:solidFill>
                  <a:srgbClr val="0070C0"/>
                </a:solidFill>
              </a:rPr>
              <a:t>hình</a:t>
            </a:r>
            <a:r>
              <a:rPr lang="en-US" sz="3000" dirty="0">
                <a:solidFill>
                  <a:srgbClr val="0070C0"/>
                </a:solidFill>
              </a:rPr>
              <a:t> </a:t>
            </a:r>
            <a:r>
              <a:rPr lang="en-US" sz="3000" dirty="0" err="1">
                <a:solidFill>
                  <a:srgbClr val="0070C0"/>
                </a:solidFill>
              </a:rPr>
              <a:t>thức</a:t>
            </a:r>
            <a:r>
              <a:rPr lang="en-US" sz="3000" dirty="0">
                <a:solidFill>
                  <a:srgbClr val="0070C0"/>
                </a:solidFill>
              </a:rPr>
              <a:t> </a:t>
            </a:r>
            <a:r>
              <a:rPr lang="en-US" sz="3000" dirty="0" err="1">
                <a:solidFill>
                  <a:srgbClr val="0070C0"/>
                </a:solidFill>
              </a:rPr>
              <a:t>truyền</a:t>
            </a:r>
            <a:r>
              <a:rPr lang="en-US" sz="3000" dirty="0">
                <a:solidFill>
                  <a:srgbClr val="0070C0"/>
                </a:solidFill>
              </a:rPr>
              <a:t> </a:t>
            </a:r>
            <a:r>
              <a:rPr lang="en-US" sz="3000" dirty="0" err="1">
                <a:solidFill>
                  <a:srgbClr val="0070C0"/>
                </a:solidFill>
              </a:rPr>
              <a:t>thông</a:t>
            </a:r>
            <a:r>
              <a:rPr lang="en-US" sz="3000" dirty="0">
                <a:solidFill>
                  <a:srgbClr val="0070C0"/>
                </a:solidFill>
              </a:rPr>
              <a:t> </a:t>
            </a:r>
            <a:r>
              <a:rPr lang="en-US" sz="3000" dirty="0" err="1">
                <a:solidFill>
                  <a:srgbClr val="0070C0"/>
                </a:solidFill>
              </a:rPr>
              <a:t>sử</a:t>
            </a:r>
            <a:r>
              <a:rPr lang="en-US" sz="3000" dirty="0">
                <a:solidFill>
                  <a:srgbClr val="0070C0"/>
                </a:solidFill>
              </a:rPr>
              <a:t> </a:t>
            </a:r>
            <a:r>
              <a:rPr lang="en-US" sz="3000" dirty="0" err="1">
                <a:solidFill>
                  <a:srgbClr val="0070C0"/>
                </a:solidFill>
              </a:rPr>
              <a:t>dụng</a:t>
            </a:r>
            <a:r>
              <a:rPr lang="en-US" sz="3000" dirty="0">
                <a:solidFill>
                  <a:srgbClr val="0070C0"/>
                </a:solidFill>
              </a:rPr>
              <a:t> </a:t>
            </a:r>
            <a:r>
              <a:rPr lang="en-US" sz="3000" dirty="0" err="1">
                <a:solidFill>
                  <a:srgbClr val="0070C0"/>
                </a:solidFill>
              </a:rPr>
              <a:t>phương</a:t>
            </a:r>
            <a:r>
              <a:rPr lang="en-US" sz="3000" dirty="0">
                <a:solidFill>
                  <a:srgbClr val="0070C0"/>
                </a:solidFill>
              </a:rPr>
              <a:t> </a:t>
            </a:r>
            <a:r>
              <a:rPr lang="en-US" sz="3000" dirty="0" err="1">
                <a:solidFill>
                  <a:srgbClr val="0070C0"/>
                </a:solidFill>
              </a:rPr>
              <a:t>pháp</a:t>
            </a:r>
            <a:r>
              <a:rPr lang="en-US" sz="3000" dirty="0">
                <a:solidFill>
                  <a:srgbClr val="0070C0"/>
                </a:solidFill>
              </a:rPr>
              <a:t> </a:t>
            </a:r>
            <a:r>
              <a:rPr lang="en-US" sz="3000" dirty="0" err="1">
                <a:solidFill>
                  <a:srgbClr val="0070C0"/>
                </a:solidFill>
              </a:rPr>
              <a:t>điện</a:t>
            </a:r>
            <a:r>
              <a:rPr lang="en-US" sz="3000" dirty="0">
                <a:solidFill>
                  <a:srgbClr val="0070C0"/>
                </a:solidFill>
              </a:rPr>
              <a:t> </a:t>
            </a:r>
            <a:r>
              <a:rPr lang="en-US" sz="3000" dirty="0" err="1">
                <a:solidFill>
                  <a:srgbClr val="0070C0"/>
                </a:solidFill>
              </a:rPr>
              <a:t>tử</a:t>
            </a:r>
            <a:r>
              <a:rPr lang="en-US" sz="3000" dirty="0">
                <a:solidFill>
                  <a:srgbClr val="0070C0"/>
                </a:solidFill>
              </a:rPr>
              <a:t> </a:t>
            </a:r>
            <a:r>
              <a:rPr lang="en-US" sz="3000" dirty="0" err="1">
                <a:solidFill>
                  <a:srgbClr val="0070C0"/>
                </a:solidFill>
              </a:rPr>
              <a:t>như</a:t>
            </a:r>
            <a:r>
              <a:rPr lang="en-US" sz="3000" dirty="0">
                <a:solidFill>
                  <a:srgbClr val="0070C0"/>
                </a:solidFill>
              </a:rPr>
              <a:t> </a:t>
            </a:r>
            <a:r>
              <a:rPr lang="en-US" sz="3000" dirty="0" err="1">
                <a:solidFill>
                  <a:srgbClr val="0070C0"/>
                </a:solidFill>
              </a:rPr>
              <a:t>thư</a:t>
            </a:r>
            <a:r>
              <a:rPr lang="en-US" sz="3000" dirty="0">
                <a:solidFill>
                  <a:srgbClr val="0070C0"/>
                </a:solidFill>
              </a:rPr>
              <a:t> </a:t>
            </a:r>
            <a:r>
              <a:rPr lang="en-US" sz="3000" dirty="0" err="1">
                <a:solidFill>
                  <a:srgbClr val="0070C0"/>
                </a:solidFill>
              </a:rPr>
              <a:t>điện</a:t>
            </a:r>
            <a:r>
              <a:rPr lang="en-US" sz="3000" dirty="0">
                <a:solidFill>
                  <a:srgbClr val="0070C0"/>
                </a:solidFill>
              </a:rPr>
              <a:t> </a:t>
            </a:r>
            <a:r>
              <a:rPr lang="en-US" sz="3000" dirty="0" err="1">
                <a:solidFill>
                  <a:srgbClr val="0070C0"/>
                </a:solidFill>
              </a:rPr>
              <a:t>tử</a:t>
            </a:r>
            <a:r>
              <a:rPr lang="en-US" sz="3000" dirty="0">
                <a:solidFill>
                  <a:srgbClr val="0070C0"/>
                </a:solidFill>
              </a:rPr>
              <a:t>, tin </a:t>
            </a:r>
            <a:r>
              <a:rPr lang="en-US" sz="3000" dirty="0" err="1">
                <a:solidFill>
                  <a:srgbClr val="0070C0"/>
                </a:solidFill>
              </a:rPr>
              <a:t>nhắn</a:t>
            </a:r>
            <a:r>
              <a:rPr lang="en-US" sz="3000" dirty="0">
                <a:solidFill>
                  <a:srgbClr val="0070C0"/>
                </a:solidFill>
              </a:rPr>
              <a:t> </a:t>
            </a:r>
            <a:r>
              <a:rPr lang="en-US" sz="3000" dirty="0" err="1">
                <a:solidFill>
                  <a:srgbClr val="0070C0"/>
                </a:solidFill>
              </a:rPr>
              <a:t>tức</a:t>
            </a:r>
            <a:r>
              <a:rPr lang="en-US" sz="3000" dirty="0">
                <a:solidFill>
                  <a:srgbClr val="0070C0"/>
                </a:solidFill>
              </a:rPr>
              <a:t> </a:t>
            </a:r>
            <a:r>
              <a:rPr lang="en-US" sz="3000" dirty="0" err="1">
                <a:solidFill>
                  <a:srgbClr val="0070C0"/>
                </a:solidFill>
              </a:rPr>
              <a:t>thời</a:t>
            </a:r>
            <a:r>
              <a:rPr lang="en-US" sz="3000" dirty="0">
                <a:solidFill>
                  <a:srgbClr val="0070C0"/>
                </a:solidFill>
              </a:rPr>
              <a:t>, </a:t>
            </a:r>
            <a:r>
              <a:rPr lang="en-US" sz="3000" dirty="0" err="1">
                <a:solidFill>
                  <a:srgbClr val="0070C0"/>
                </a:solidFill>
              </a:rPr>
              <a:t>văn</a:t>
            </a:r>
            <a:r>
              <a:rPr lang="en-US" sz="3000" dirty="0">
                <a:solidFill>
                  <a:srgbClr val="0070C0"/>
                </a:solidFill>
              </a:rPr>
              <a:t> </a:t>
            </a:r>
            <a:r>
              <a:rPr lang="en-US" sz="3000" dirty="0" err="1">
                <a:solidFill>
                  <a:srgbClr val="0070C0"/>
                </a:solidFill>
              </a:rPr>
              <a:t>bản</a:t>
            </a:r>
            <a:r>
              <a:rPr lang="en-US" sz="3000" dirty="0">
                <a:solidFill>
                  <a:srgbClr val="0070C0"/>
                </a:solidFill>
              </a:rPr>
              <a:t> </a:t>
            </a:r>
            <a:r>
              <a:rPr lang="en-US" sz="3000" dirty="0" err="1">
                <a:solidFill>
                  <a:srgbClr val="0070C0"/>
                </a:solidFill>
              </a:rPr>
              <a:t>hoặc</a:t>
            </a:r>
            <a:r>
              <a:rPr lang="en-US" sz="3000" dirty="0">
                <a:solidFill>
                  <a:srgbClr val="0070C0"/>
                </a:solidFill>
              </a:rPr>
              <a:t> </a:t>
            </a:r>
            <a:r>
              <a:rPr lang="en-US" sz="3000" dirty="0" err="1">
                <a:solidFill>
                  <a:srgbClr val="0070C0"/>
                </a:solidFill>
              </a:rPr>
              <a:t>hội</a:t>
            </a:r>
            <a:r>
              <a:rPr lang="en-US" sz="3000" dirty="0">
                <a:solidFill>
                  <a:srgbClr val="0070C0"/>
                </a:solidFill>
              </a:rPr>
              <a:t> </a:t>
            </a:r>
            <a:r>
              <a:rPr lang="en-US" sz="3000" dirty="0" err="1">
                <a:solidFill>
                  <a:srgbClr val="0070C0"/>
                </a:solidFill>
              </a:rPr>
              <a:t>nghị</a:t>
            </a:r>
            <a:r>
              <a:rPr lang="en-US" sz="3000" dirty="0">
                <a:solidFill>
                  <a:srgbClr val="0070C0"/>
                </a:solidFill>
              </a:rPr>
              <a:t> </a:t>
            </a:r>
            <a:r>
              <a:rPr lang="en-US" sz="3000" dirty="0" err="1">
                <a:solidFill>
                  <a:srgbClr val="0070C0"/>
                </a:solidFill>
              </a:rPr>
              <a:t>thuyết</a:t>
            </a:r>
            <a:r>
              <a:rPr lang="en-US" sz="3000" dirty="0">
                <a:solidFill>
                  <a:srgbClr val="0070C0"/>
                </a:solidFill>
              </a:rPr>
              <a:t> </a:t>
            </a:r>
            <a:r>
              <a:rPr lang="en-US" sz="3000" dirty="0" err="1" smtClean="0">
                <a:solidFill>
                  <a:srgbClr val="0070C0"/>
                </a:solidFill>
              </a:rPr>
              <a:t>trình</a:t>
            </a:r>
            <a:r>
              <a:rPr lang="en-US" sz="3000" dirty="0" smtClean="0">
                <a:solidFill>
                  <a:srgbClr val="0070C0"/>
                </a:solidFill>
              </a:rPr>
              <a:t>.</a:t>
            </a:r>
            <a:endParaRPr lang="en-US" sz="3000" dirty="0">
              <a:solidFill>
                <a:srgbClr val="0070C0"/>
              </a:solidFill>
            </a:endParaRPr>
          </a:p>
        </p:txBody>
      </p:sp>
      <p:pic>
        <p:nvPicPr>
          <p:cNvPr id="3" name="Picture 2"/>
          <p:cNvPicPr>
            <a:picLocks noChangeAspect="1"/>
          </p:cNvPicPr>
          <p:nvPr/>
        </p:nvPicPr>
        <p:blipFill rotWithShape="1">
          <a:blip r:embed="rId3"/>
          <a:srcRect t="34788" b="33866"/>
          <a:stretch/>
        </p:blipFill>
        <p:spPr>
          <a:xfrm>
            <a:off x="5211160" y="5857695"/>
            <a:ext cx="2598750" cy="818147"/>
          </a:xfrm>
          <a:prstGeom prst="rect">
            <a:avLst/>
          </a:prstGeom>
        </p:spPr>
      </p:pic>
      <p:pic>
        <p:nvPicPr>
          <p:cNvPr id="4" name="Picture 3"/>
          <p:cNvPicPr>
            <a:picLocks noChangeAspect="1"/>
          </p:cNvPicPr>
          <p:nvPr/>
        </p:nvPicPr>
        <p:blipFill>
          <a:blip r:embed="rId4"/>
          <a:stretch>
            <a:fillRect/>
          </a:stretch>
        </p:blipFill>
        <p:spPr>
          <a:xfrm>
            <a:off x="2409005" y="5195145"/>
            <a:ext cx="2514517" cy="1618175"/>
          </a:xfrm>
          <a:prstGeom prst="rect">
            <a:avLst/>
          </a:prstGeom>
        </p:spPr>
      </p:pic>
      <p:pic>
        <p:nvPicPr>
          <p:cNvPr id="5" name="Picture 4"/>
          <p:cNvPicPr>
            <a:picLocks noChangeAspect="1"/>
          </p:cNvPicPr>
          <p:nvPr/>
        </p:nvPicPr>
        <p:blipFill>
          <a:blip r:embed="rId5"/>
          <a:stretch>
            <a:fillRect/>
          </a:stretch>
        </p:blipFill>
        <p:spPr>
          <a:xfrm rot="21238585">
            <a:off x="230899" y="3671684"/>
            <a:ext cx="2719832" cy="1325046"/>
          </a:xfrm>
          <a:prstGeom prst="rect">
            <a:avLst/>
          </a:prstGeom>
        </p:spPr>
      </p:pic>
      <p:pic>
        <p:nvPicPr>
          <p:cNvPr id="6" name="Picture 5"/>
          <p:cNvPicPr>
            <a:picLocks noChangeAspect="1"/>
          </p:cNvPicPr>
          <p:nvPr/>
        </p:nvPicPr>
        <p:blipFill>
          <a:blip r:embed="rId6"/>
          <a:stretch>
            <a:fillRect/>
          </a:stretch>
        </p:blipFill>
        <p:spPr>
          <a:xfrm rot="624413">
            <a:off x="3238423" y="3655373"/>
            <a:ext cx="1495088" cy="1495088"/>
          </a:xfrm>
          <a:prstGeom prst="rect">
            <a:avLst/>
          </a:prstGeom>
        </p:spPr>
      </p:pic>
      <p:pic>
        <p:nvPicPr>
          <p:cNvPr id="7" name="Picture 6"/>
          <p:cNvPicPr>
            <a:picLocks noChangeAspect="1"/>
          </p:cNvPicPr>
          <p:nvPr/>
        </p:nvPicPr>
        <p:blipFill>
          <a:blip r:embed="rId7"/>
          <a:stretch>
            <a:fillRect/>
          </a:stretch>
        </p:blipFill>
        <p:spPr>
          <a:xfrm rot="20700000">
            <a:off x="7628110" y="3881790"/>
            <a:ext cx="1395640" cy="1395640"/>
          </a:xfrm>
          <a:prstGeom prst="rect">
            <a:avLst/>
          </a:prstGeom>
        </p:spPr>
      </p:pic>
      <p:pic>
        <p:nvPicPr>
          <p:cNvPr id="8" name="Picture 7"/>
          <p:cNvPicPr>
            <a:picLocks noChangeAspect="1"/>
          </p:cNvPicPr>
          <p:nvPr/>
        </p:nvPicPr>
        <p:blipFill>
          <a:blip r:embed="rId8"/>
          <a:stretch>
            <a:fillRect/>
          </a:stretch>
        </p:blipFill>
        <p:spPr>
          <a:xfrm rot="900000">
            <a:off x="5469556" y="3932501"/>
            <a:ext cx="1428988" cy="1428988"/>
          </a:xfrm>
          <a:prstGeom prst="rect">
            <a:avLst/>
          </a:prstGeom>
        </p:spPr>
      </p:pic>
      <p:pic>
        <p:nvPicPr>
          <p:cNvPr id="9" name="Picture 8"/>
          <p:cNvPicPr>
            <a:picLocks noChangeAspect="1"/>
          </p:cNvPicPr>
          <p:nvPr/>
        </p:nvPicPr>
        <p:blipFill>
          <a:blip r:embed="rId9"/>
          <a:stretch>
            <a:fillRect/>
          </a:stretch>
        </p:blipFill>
        <p:spPr>
          <a:xfrm rot="372367">
            <a:off x="9261998" y="3655373"/>
            <a:ext cx="2231094" cy="1390904"/>
          </a:xfrm>
          <a:prstGeom prst="rect">
            <a:avLst/>
          </a:prstGeom>
        </p:spPr>
      </p:pic>
      <p:pic>
        <p:nvPicPr>
          <p:cNvPr id="2050" name="Picture 2" descr="Telegram là gì? 13 tính năng nổi bật của Telegram và cách tải Telegram"/>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097548" y="5549050"/>
            <a:ext cx="2420801" cy="1168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7091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10"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animEffect transition="in" filter="fade">
                                      <p:cBhvr>
                                        <p:cTn id="27" dur="500"/>
                                        <p:tgtEl>
                                          <p:spTgt spid="2050"/>
                                        </p:tgtEl>
                                      </p:cBhvr>
                                    </p:animEffect>
                                  </p:childTnLst>
                                </p:cTn>
                              </p:par>
                              <p:par>
                                <p:cTn id="28" presetID="10" presetClass="entr" presetSubtype="0" fill="hold" nodeType="with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par>
                                <p:cTn id="31" presetID="10"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
                                            <p:txEl>
                                              <p:pRg st="1" end="1"/>
                                            </p:txEl>
                                          </p:spTgt>
                                        </p:tgtEl>
                                        <p:attrNameLst>
                                          <p:attrName>style.visibility</p:attrName>
                                        </p:attrNameLst>
                                      </p:cBhvr>
                                      <p:to>
                                        <p:strVal val="visible"/>
                                      </p:to>
                                    </p:set>
                                    <p:animEffect transition="in" filter="fade">
                                      <p:cBhvr>
                                        <p:cTn id="38" dur="500"/>
                                        <p:tgtEl>
                                          <p:spTgt spid="2">
                                            <p:txEl>
                                              <p:pRg st="1" end="1"/>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
                                            <p:txEl>
                                              <p:pRg st="2" end="2"/>
                                            </p:txEl>
                                          </p:spTgt>
                                        </p:tgtEl>
                                        <p:attrNameLst>
                                          <p:attrName>style.visibility</p:attrName>
                                        </p:attrNameLst>
                                      </p:cBhvr>
                                      <p:to>
                                        <p:strVal val="visible"/>
                                      </p:to>
                                    </p:set>
                                    <p:animEffect transition="in" filter="fade">
                                      <p:cBhvr>
                                        <p:cTn id="41"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1851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latin typeface="UTM Duepuntozero" panose="02040603050506020204" pitchFamily="18" charset="0"/>
              </a:rPr>
              <a:t>CHỦ ĐỀ A. </a:t>
            </a:r>
            <a:br>
              <a:rPr lang="en-US" sz="4000" smtClean="0">
                <a:latin typeface="UTM Duepuntozero" panose="02040603050506020204" pitchFamily="18" charset="0"/>
              </a:rPr>
            </a:br>
            <a:r>
              <a:rPr lang="en-US" sz="4000" smtClean="0">
                <a:latin typeface="UTM Duepuntozero" panose="02040603050506020204" pitchFamily="18" charset="0"/>
              </a:rPr>
              <a:t>INTERNET </a:t>
            </a:r>
            <a:r>
              <a:rPr lang="en-US" sz="4000">
                <a:latin typeface="UTM Duepuntozero" panose="02040603050506020204" pitchFamily="18" charset="0"/>
              </a:rPr>
              <a:t>VÀ TRUYỀN THÔNG SỐ</a:t>
            </a:r>
          </a:p>
        </p:txBody>
      </p:sp>
      <p:sp>
        <p:nvSpPr>
          <p:cNvPr id="2" name="Subtitle 1"/>
          <p:cNvSpPr>
            <a:spLocks noGrp="1"/>
          </p:cNvSpPr>
          <p:nvPr>
            <p:ph type="subTitle" idx="1"/>
          </p:nvPr>
        </p:nvSpPr>
        <p:spPr>
          <a:xfrm>
            <a:off x="771525" y="3931855"/>
            <a:ext cx="10515600" cy="1309255"/>
          </a:xfrm>
        </p:spPr>
        <p:txBody>
          <a:bodyPr>
            <a:normAutofit/>
          </a:bodyPr>
          <a:lstStyle/>
          <a:p>
            <a:pPr algn="l"/>
            <a:r>
              <a:rPr lang="en-US" sz="3000" smtClean="0">
                <a:latin typeface="UTM Duepuntozero" panose="02040603050506020204" pitchFamily="18" charset="0"/>
              </a:rPr>
              <a:t>Bài 1. Thế </a:t>
            </a:r>
            <a:r>
              <a:rPr lang="en-US" sz="3000">
                <a:latin typeface="UTM Duepuntozero" panose="02040603050506020204" pitchFamily="18" charset="0"/>
              </a:rPr>
              <a:t>giới Internet thật là rộng </a:t>
            </a:r>
            <a:r>
              <a:rPr lang="en-US" sz="3000" smtClean="0">
                <a:latin typeface="UTM Duepuntozero" panose="02040603050506020204" pitchFamily="18" charset="0"/>
              </a:rPr>
              <a:t>lớn</a:t>
            </a:r>
          </a:p>
          <a:p>
            <a:pPr algn="l"/>
            <a:r>
              <a:rPr lang="en-US" sz="3000" smtClean="0">
                <a:latin typeface="UTM Duepuntozero" panose="02040603050506020204" pitchFamily="18" charset="0"/>
              </a:rPr>
              <a:t>Bài 2</a:t>
            </a:r>
            <a:r>
              <a:rPr lang="vi-VN" sz="3000" smtClean="0">
                <a:latin typeface="UTM Duepuntozero" panose="02040603050506020204" pitchFamily="18" charset="0"/>
              </a:rPr>
              <a:t>. Tớ </a:t>
            </a:r>
            <a:r>
              <a:rPr lang="vi-VN" sz="3000">
                <a:latin typeface="UTM Duepuntozero" panose="02040603050506020204" pitchFamily="18" charset="0"/>
              </a:rPr>
              <a:t>liên lạc được với mọi người ở khắp mọi nơi trên thế giới</a:t>
            </a:r>
            <a:endParaRPr lang="en-US" sz="3000">
              <a:latin typeface="UTM Duepuntozero" panose="02040603050506020204" pitchFamily="18" charset="0"/>
            </a:endParaRPr>
          </a:p>
        </p:txBody>
      </p:sp>
    </p:spTree>
    <p:extLst>
      <p:ext uri="{BB962C8B-B14F-4D97-AF65-F5344CB8AC3E}">
        <p14:creationId xmlns:p14="http://schemas.microsoft.com/office/powerpoint/2010/main" val="3497386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 y="2033347"/>
            <a:ext cx="11844337" cy="1676400"/>
          </a:xfrm>
        </p:spPr>
        <p:txBody>
          <a:bodyPr>
            <a:noAutofit/>
          </a:bodyPr>
          <a:lstStyle/>
          <a:p>
            <a:r>
              <a:rPr lang="en-US" sz="4000" smtClean="0"/>
              <a:t/>
            </a:r>
            <a:br>
              <a:rPr lang="en-US" sz="4000" smtClean="0"/>
            </a:br>
            <a:r>
              <a:rPr lang="en-US" sz="4000" b="1" smtClean="0">
                <a:solidFill>
                  <a:srgbClr val="FFFFFF"/>
                </a:solidFill>
                <a:latin typeface="UTM Duepuntozero"/>
              </a:rPr>
              <a:t>Bài 1.</a:t>
            </a:r>
            <a:r>
              <a:rPr lang="en-US" sz="4000" b="1" smtClean="0"/>
              <a:t/>
            </a:r>
            <a:br>
              <a:rPr lang="en-US" sz="4000" b="1" smtClean="0"/>
            </a:br>
            <a:r>
              <a:rPr lang="en-US" sz="4000" b="1">
                <a:latin typeface="UTM Duepuntozero" panose="02040603050506020204" pitchFamily="18" charset="0"/>
              </a:rPr>
              <a:t>Thế giới Internet thật là rộng lớn</a:t>
            </a:r>
          </a:p>
        </p:txBody>
      </p:sp>
      <p:sp>
        <p:nvSpPr>
          <p:cNvPr id="4" name="Text Placeholder 3"/>
          <p:cNvSpPr>
            <a:spLocks noGrp="1"/>
          </p:cNvSpPr>
          <p:nvPr>
            <p:ph type="body" idx="1"/>
          </p:nvPr>
        </p:nvSpPr>
        <p:spPr>
          <a:xfrm>
            <a:off x="833191" y="4010334"/>
            <a:ext cx="10515600" cy="458427"/>
          </a:xfrm>
        </p:spPr>
        <p:txBody>
          <a:bodyPr>
            <a:noAutofit/>
          </a:bodyPr>
          <a:lstStyle/>
          <a:p>
            <a:r>
              <a:rPr lang="en-US" sz="4000" b="1" dirty="0" smtClean="0">
                <a:solidFill>
                  <a:srgbClr val="FFC000"/>
                </a:solidFill>
              </a:rPr>
              <a:t>TUẦN 6: ĐÁNH DẤU TRANG (TIẾP)</a:t>
            </a:r>
            <a:endParaRPr lang="en-US" sz="4000" b="1" dirty="0">
              <a:solidFill>
                <a:srgbClr val="FFC000"/>
              </a:solidFill>
            </a:endParaRPr>
          </a:p>
        </p:txBody>
      </p:sp>
      <p:sp>
        <p:nvSpPr>
          <p:cNvPr id="5" name="TextBox 4"/>
          <p:cNvSpPr txBox="1"/>
          <p:nvPr/>
        </p:nvSpPr>
        <p:spPr>
          <a:xfrm>
            <a:off x="1740311" y="4911213"/>
            <a:ext cx="7878119" cy="923330"/>
          </a:xfrm>
          <a:prstGeom prst="rect">
            <a:avLst/>
          </a:prstGeom>
          <a:noFill/>
        </p:spPr>
        <p:txBody>
          <a:bodyPr wrap="none" rtlCol="0">
            <a:spAutoFit/>
          </a:bodyPr>
          <a:lstStyle/>
          <a:p>
            <a:pPr marL="285750" lvl="0" indent="-285750">
              <a:buFont typeface="Arial" panose="020B0604020202020204" pitchFamily="34" charset="0"/>
              <a:buChar char="•"/>
            </a:pPr>
            <a:r>
              <a:rPr lang="en-US" dirty="0" err="1"/>
              <a:t>Biết</a:t>
            </a:r>
            <a:r>
              <a:rPr lang="en-US" dirty="0"/>
              <a:t> </a:t>
            </a:r>
            <a:r>
              <a:rPr lang="en-US" dirty="0" err="1"/>
              <a:t>được</a:t>
            </a:r>
            <a:r>
              <a:rPr lang="en-US" dirty="0"/>
              <a:t> </a:t>
            </a:r>
            <a:r>
              <a:rPr lang="en-US" dirty="0" err="1"/>
              <a:t>các</a:t>
            </a:r>
            <a:r>
              <a:rPr lang="en-US" dirty="0"/>
              <a:t> </a:t>
            </a:r>
            <a:r>
              <a:rPr lang="en-US" dirty="0" err="1"/>
              <a:t>thao</a:t>
            </a:r>
            <a:r>
              <a:rPr lang="en-US" dirty="0"/>
              <a:t> </a:t>
            </a:r>
            <a:r>
              <a:rPr lang="en-US" dirty="0" err="1"/>
              <a:t>tác</a:t>
            </a:r>
            <a:r>
              <a:rPr lang="en-US" dirty="0"/>
              <a:t> </a:t>
            </a:r>
            <a:r>
              <a:rPr lang="en-US" dirty="0" err="1"/>
              <a:t>xóa</a:t>
            </a:r>
            <a:r>
              <a:rPr lang="en-US" dirty="0"/>
              <a:t> </a:t>
            </a:r>
            <a:r>
              <a:rPr lang="en-US" dirty="0" err="1"/>
              <a:t>trang</a:t>
            </a:r>
            <a:r>
              <a:rPr lang="en-US" dirty="0"/>
              <a:t> Web </a:t>
            </a:r>
            <a:r>
              <a:rPr lang="en-US" dirty="0" err="1"/>
              <a:t>yêu</a:t>
            </a:r>
            <a:r>
              <a:rPr lang="en-US" dirty="0"/>
              <a:t> </a:t>
            </a:r>
            <a:r>
              <a:rPr lang="en-US" dirty="0" err="1"/>
              <a:t>thích</a:t>
            </a:r>
            <a:r>
              <a:rPr lang="en-US" dirty="0"/>
              <a:t> </a:t>
            </a:r>
            <a:r>
              <a:rPr lang="en-US" dirty="0" err="1"/>
              <a:t>ra</a:t>
            </a:r>
            <a:r>
              <a:rPr lang="en-US" dirty="0"/>
              <a:t> </a:t>
            </a:r>
            <a:r>
              <a:rPr lang="en-US" dirty="0" err="1"/>
              <a:t>khỏi</a:t>
            </a:r>
            <a:r>
              <a:rPr lang="en-US" dirty="0"/>
              <a:t> </a:t>
            </a:r>
            <a:r>
              <a:rPr lang="en-US" dirty="0" err="1"/>
              <a:t>danh</a:t>
            </a:r>
            <a:r>
              <a:rPr lang="en-US" dirty="0"/>
              <a:t> </a:t>
            </a:r>
            <a:r>
              <a:rPr lang="en-US" dirty="0" err="1"/>
              <a:t>sách</a:t>
            </a:r>
            <a:endParaRPr lang="en-US" dirty="0"/>
          </a:p>
          <a:p>
            <a:pPr marL="285750" lvl="0" indent="-285750">
              <a:buFont typeface="Arial" panose="020B0604020202020204" pitchFamily="34" charset="0"/>
              <a:buChar char="•"/>
            </a:pPr>
            <a:r>
              <a:rPr lang="en-US" dirty="0" err="1"/>
              <a:t>Thực</a:t>
            </a:r>
            <a:r>
              <a:rPr lang="en-US" dirty="0"/>
              <a:t> </a:t>
            </a:r>
            <a:r>
              <a:rPr lang="en-US" dirty="0" err="1"/>
              <a:t>hiện</a:t>
            </a:r>
            <a:r>
              <a:rPr lang="en-US" dirty="0"/>
              <a:t> </a:t>
            </a:r>
            <a:r>
              <a:rPr lang="en-US" dirty="0" err="1"/>
              <a:t>được</a:t>
            </a:r>
            <a:r>
              <a:rPr lang="en-US" dirty="0"/>
              <a:t> </a:t>
            </a:r>
            <a:r>
              <a:rPr lang="en-US" dirty="0" err="1"/>
              <a:t>các</a:t>
            </a:r>
            <a:r>
              <a:rPr lang="en-US" dirty="0"/>
              <a:t> </a:t>
            </a:r>
            <a:r>
              <a:rPr lang="en-US" dirty="0" err="1"/>
              <a:t>thao</a:t>
            </a:r>
            <a:r>
              <a:rPr lang="en-US" dirty="0"/>
              <a:t> </a:t>
            </a:r>
            <a:r>
              <a:rPr lang="en-US" dirty="0" err="1"/>
              <a:t>tác</a:t>
            </a:r>
            <a:r>
              <a:rPr lang="en-US" dirty="0"/>
              <a:t> </a:t>
            </a:r>
            <a:r>
              <a:rPr lang="en-US" dirty="0" err="1"/>
              <a:t>xóa</a:t>
            </a:r>
            <a:r>
              <a:rPr lang="en-US" dirty="0"/>
              <a:t> </a:t>
            </a:r>
            <a:r>
              <a:rPr lang="en-US" dirty="0" err="1"/>
              <a:t>trang</a:t>
            </a:r>
            <a:r>
              <a:rPr lang="en-US" dirty="0"/>
              <a:t> Web </a:t>
            </a:r>
            <a:r>
              <a:rPr lang="en-US" dirty="0" err="1"/>
              <a:t>yêu</a:t>
            </a:r>
            <a:r>
              <a:rPr lang="en-US" dirty="0"/>
              <a:t> </a:t>
            </a:r>
            <a:r>
              <a:rPr lang="en-US" dirty="0" err="1"/>
              <a:t>thích</a:t>
            </a:r>
            <a:r>
              <a:rPr lang="en-US" dirty="0"/>
              <a:t> </a:t>
            </a:r>
            <a:r>
              <a:rPr lang="en-US" dirty="0" err="1"/>
              <a:t>ra</a:t>
            </a:r>
            <a:r>
              <a:rPr lang="en-US" dirty="0"/>
              <a:t> </a:t>
            </a:r>
            <a:r>
              <a:rPr lang="en-US" dirty="0" err="1"/>
              <a:t>khỏi</a:t>
            </a:r>
            <a:r>
              <a:rPr lang="en-US" dirty="0"/>
              <a:t> </a:t>
            </a:r>
            <a:r>
              <a:rPr lang="en-US" dirty="0" err="1"/>
              <a:t>danh</a:t>
            </a:r>
            <a:r>
              <a:rPr lang="en-US" dirty="0"/>
              <a:t> </a:t>
            </a:r>
            <a:r>
              <a:rPr lang="en-US" dirty="0" err="1"/>
              <a:t>sách</a:t>
            </a: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0455271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1434691" y="2639033"/>
            <a:ext cx="9784733" cy="777996"/>
          </a:xfrm>
        </p:spPr>
        <p:txBody>
          <a:bodyPr>
            <a:noAutofit/>
          </a:bodyPr>
          <a:lstStyle/>
          <a:p>
            <a:r>
              <a:rPr lang="en-US" sz="2800" b="1" dirty="0">
                <a:solidFill>
                  <a:srgbClr val="0070C0"/>
                </a:solidFill>
              </a:rPr>
              <a:t>1. </a:t>
            </a:r>
            <a:r>
              <a:rPr lang="en-US" sz="2800" b="1" dirty="0" err="1">
                <a:solidFill>
                  <a:srgbClr val="0070C0"/>
                </a:solidFill>
              </a:rPr>
              <a:t>Tạo</a:t>
            </a:r>
            <a:r>
              <a:rPr lang="en-US" sz="2800" b="1" dirty="0">
                <a:solidFill>
                  <a:srgbClr val="0070C0"/>
                </a:solidFill>
              </a:rPr>
              <a:t> </a:t>
            </a:r>
            <a:r>
              <a:rPr lang="en-US" sz="2800" b="1" dirty="0" err="1">
                <a:solidFill>
                  <a:srgbClr val="0070C0"/>
                </a:solidFill>
              </a:rPr>
              <a:t>thư</a:t>
            </a:r>
            <a:r>
              <a:rPr lang="en-US" sz="2800" b="1" dirty="0">
                <a:solidFill>
                  <a:srgbClr val="0070C0"/>
                </a:solidFill>
              </a:rPr>
              <a:t> </a:t>
            </a:r>
            <a:r>
              <a:rPr lang="en-US" sz="2800" b="1" dirty="0" err="1">
                <a:solidFill>
                  <a:srgbClr val="0070C0"/>
                </a:solidFill>
              </a:rPr>
              <a:t>mục</a:t>
            </a:r>
            <a:r>
              <a:rPr lang="en-US" sz="2800" b="1" dirty="0">
                <a:solidFill>
                  <a:srgbClr val="0070C0"/>
                </a:solidFill>
              </a:rPr>
              <a:t> </a:t>
            </a:r>
            <a:r>
              <a:rPr lang="en-US" sz="2800" b="1" dirty="0" smtClean="0">
                <a:solidFill>
                  <a:srgbClr val="0070C0"/>
                </a:solidFill>
              </a:rPr>
              <a:t>“</a:t>
            </a:r>
            <a:r>
              <a:rPr lang="en-US" sz="2800" b="1" dirty="0" err="1" smtClean="0">
                <a:solidFill>
                  <a:srgbClr val="0070C0"/>
                </a:solidFill>
              </a:rPr>
              <a:t>Hộp</a:t>
            </a:r>
            <a:r>
              <a:rPr lang="en-US" sz="2800" b="1" dirty="0" smtClean="0">
                <a:solidFill>
                  <a:srgbClr val="0070C0"/>
                </a:solidFill>
              </a:rPr>
              <a:t> </a:t>
            </a:r>
            <a:r>
              <a:rPr lang="en-US" sz="2800" b="1" dirty="0" err="1" smtClean="0">
                <a:solidFill>
                  <a:srgbClr val="0070C0"/>
                </a:solidFill>
              </a:rPr>
              <a:t>Háo</a:t>
            </a:r>
            <a:r>
              <a:rPr lang="en-US" sz="2800" b="1" dirty="0" smtClean="0">
                <a:solidFill>
                  <a:srgbClr val="0070C0"/>
                </a:solidFill>
              </a:rPr>
              <a:t> </a:t>
            </a:r>
            <a:r>
              <a:rPr lang="en-US" sz="2800" b="1" dirty="0" err="1" smtClean="0">
                <a:solidFill>
                  <a:srgbClr val="0070C0"/>
                </a:solidFill>
              </a:rPr>
              <a:t>Hức</a:t>
            </a:r>
            <a:r>
              <a:rPr lang="en-US" sz="2800" b="1" dirty="0" smtClean="0">
                <a:solidFill>
                  <a:srgbClr val="0070C0"/>
                </a:solidFill>
              </a:rPr>
              <a:t>” </a:t>
            </a:r>
            <a:r>
              <a:rPr lang="en-US" sz="2800" b="1" dirty="0" err="1" smtClean="0">
                <a:solidFill>
                  <a:srgbClr val="0070C0"/>
                </a:solidFill>
              </a:rPr>
              <a:t>chứa</a:t>
            </a:r>
            <a:r>
              <a:rPr lang="en-US" sz="2800" b="1" dirty="0" smtClean="0">
                <a:solidFill>
                  <a:srgbClr val="0070C0"/>
                </a:solidFill>
              </a:rPr>
              <a:t> </a:t>
            </a:r>
            <a:r>
              <a:rPr lang="en-US" sz="2800" b="1" dirty="0" err="1">
                <a:solidFill>
                  <a:srgbClr val="0070C0"/>
                </a:solidFill>
              </a:rPr>
              <a:t>trang</a:t>
            </a:r>
            <a:r>
              <a:rPr lang="en-US" sz="2800" b="1" dirty="0">
                <a:solidFill>
                  <a:srgbClr val="0070C0"/>
                </a:solidFill>
              </a:rPr>
              <a:t> </a:t>
            </a:r>
            <a:r>
              <a:rPr lang="en-US" sz="2800" b="1" dirty="0" err="1">
                <a:solidFill>
                  <a:srgbClr val="0070C0"/>
                </a:solidFill>
              </a:rPr>
              <a:t>yêu</a:t>
            </a:r>
            <a:r>
              <a:rPr lang="en-US" sz="2800" b="1" dirty="0">
                <a:solidFill>
                  <a:srgbClr val="0070C0"/>
                </a:solidFill>
              </a:rPr>
              <a:t> </a:t>
            </a:r>
            <a:r>
              <a:rPr lang="en-US" sz="2800" b="1" dirty="0" err="1">
                <a:solidFill>
                  <a:srgbClr val="0070C0"/>
                </a:solidFill>
              </a:rPr>
              <a:t>thích</a:t>
            </a:r>
            <a:r>
              <a:rPr lang="en-US" sz="2800" b="1" dirty="0">
                <a:solidFill>
                  <a:srgbClr val="0070C0"/>
                </a:solidFill>
              </a:rPr>
              <a:t>?</a:t>
            </a:r>
          </a:p>
          <a:p>
            <a:r>
              <a:rPr lang="en-US" sz="2800" b="1" dirty="0">
                <a:solidFill>
                  <a:srgbClr val="0070C0"/>
                </a:solidFill>
              </a:rPr>
              <a:t>2. </a:t>
            </a:r>
            <a:r>
              <a:rPr lang="en-US" sz="2800" b="1" dirty="0" err="1">
                <a:solidFill>
                  <a:srgbClr val="0070C0"/>
                </a:solidFill>
              </a:rPr>
              <a:t>Đánh</a:t>
            </a:r>
            <a:r>
              <a:rPr lang="en-US" sz="2800" b="1" dirty="0">
                <a:solidFill>
                  <a:srgbClr val="0070C0"/>
                </a:solidFill>
              </a:rPr>
              <a:t> </a:t>
            </a:r>
            <a:r>
              <a:rPr lang="en-US" sz="2800" b="1" dirty="0" err="1">
                <a:solidFill>
                  <a:srgbClr val="0070C0"/>
                </a:solidFill>
              </a:rPr>
              <a:t>dấu</a:t>
            </a:r>
            <a:r>
              <a:rPr lang="en-US" sz="2800" b="1" dirty="0">
                <a:solidFill>
                  <a:srgbClr val="0070C0"/>
                </a:solidFill>
              </a:rPr>
              <a:t> </a:t>
            </a:r>
            <a:r>
              <a:rPr lang="en-US" sz="2800" b="1" dirty="0" err="1">
                <a:solidFill>
                  <a:srgbClr val="0070C0"/>
                </a:solidFill>
              </a:rPr>
              <a:t>trang</a:t>
            </a:r>
            <a:r>
              <a:rPr lang="en-US" sz="2800" b="1" dirty="0">
                <a:solidFill>
                  <a:srgbClr val="0070C0"/>
                </a:solidFill>
              </a:rPr>
              <a:t> </a:t>
            </a:r>
            <a:r>
              <a:rPr lang="en-US" sz="2800" b="1" dirty="0" smtClean="0">
                <a:solidFill>
                  <a:srgbClr val="0070C0"/>
                </a:solidFill>
              </a:rPr>
              <a:t>“hophaohuc.mamnho.vn” </a:t>
            </a:r>
            <a:r>
              <a:rPr lang="en-US" sz="2800" b="1" dirty="0" err="1" smtClean="0">
                <a:solidFill>
                  <a:srgbClr val="0070C0"/>
                </a:solidFill>
              </a:rPr>
              <a:t>và</a:t>
            </a:r>
            <a:r>
              <a:rPr lang="en-US" sz="2800" b="1" dirty="0" smtClean="0">
                <a:solidFill>
                  <a:srgbClr val="0070C0"/>
                </a:solidFill>
              </a:rPr>
              <a:t> </a:t>
            </a:r>
            <a:r>
              <a:rPr lang="en-US" sz="2800" b="1" dirty="0" err="1">
                <a:solidFill>
                  <a:srgbClr val="0070C0"/>
                </a:solidFill>
              </a:rPr>
              <a:t>lưu</a:t>
            </a:r>
            <a:r>
              <a:rPr lang="en-US" sz="2800" b="1" dirty="0">
                <a:solidFill>
                  <a:srgbClr val="0070C0"/>
                </a:solidFill>
              </a:rPr>
              <a:t> </a:t>
            </a:r>
            <a:r>
              <a:rPr lang="en-US" sz="2800" b="1" dirty="0" err="1">
                <a:solidFill>
                  <a:srgbClr val="0070C0"/>
                </a:solidFill>
              </a:rPr>
              <a:t>vào</a:t>
            </a:r>
            <a:r>
              <a:rPr lang="en-US" sz="2800" b="1" dirty="0">
                <a:solidFill>
                  <a:srgbClr val="0070C0"/>
                </a:solidFill>
              </a:rPr>
              <a:t> 1 </a:t>
            </a:r>
            <a:r>
              <a:rPr lang="en-US" sz="2800" b="1" dirty="0" err="1">
                <a:solidFill>
                  <a:srgbClr val="0070C0"/>
                </a:solidFill>
              </a:rPr>
              <a:t>thư</a:t>
            </a:r>
            <a:r>
              <a:rPr lang="en-US" sz="2800" b="1" dirty="0">
                <a:solidFill>
                  <a:srgbClr val="0070C0"/>
                </a:solidFill>
              </a:rPr>
              <a:t> </a:t>
            </a:r>
            <a:r>
              <a:rPr lang="en-US" sz="2800" b="1" dirty="0" err="1">
                <a:solidFill>
                  <a:srgbClr val="0070C0"/>
                </a:solidFill>
              </a:rPr>
              <a:t>mục</a:t>
            </a:r>
            <a:r>
              <a:rPr lang="en-US" sz="2800" b="1" dirty="0">
                <a:solidFill>
                  <a:srgbClr val="0070C0"/>
                </a:solidFill>
              </a:rPr>
              <a:t> </a:t>
            </a:r>
            <a:r>
              <a:rPr lang="en-US" sz="2800" b="1" dirty="0" err="1" smtClean="0">
                <a:solidFill>
                  <a:srgbClr val="0070C0"/>
                </a:solidFill>
              </a:rPr>
              <a:t>vừa</a:t>
            </a:r>
            <a:r>
              <a:rPr lang="en-US" sz="2800" b="1" dirty="0" smtClean="0">
                <a:solidFill>
                  <a:srgbClr val="0070C0"/>
                </a:solidFill>
              </a:rPr>
              <a:t> </a:t>
            </a:r>
            <a:r>
              <a:rPr lang="en-US" sz="2800" b="1" dirty="0" err="1" smtClean="0">
                <a:solidFill>
                  <a:srgbClr val="0070C0"/>
                </a:solidFill>
              </a:rPr>
              <a:t>tạo</a:t>
            </a:r>
            <a:r>
              <a:rPr lang="en-US" sz="2800" b="1" dirty="0" smtClean="0">
                <a:solidFill>
                  <a:srgbClr val="0070C0"/>
                </a:solidFill>
              </a:rPr>
              <a:t>? </a:t>
            </a:r>
            <a:endParaRPr lang="en-US" sz="2800" b="1" dirty="0">
              <a:solidFill>
                <a:srgbClr val="0070C0"/>
              </a:solidFill>
            </a:endParaRPr>
          </a:p>
        </p:txBody>
      </p:sp>
      <p:sp>
        <p:nvSpPr>
          <p:cNvPr id="5" name="TextBox 4"/>
          <p:cNvSpPr txBox="1"/>
          <p:nvPr/>
        </p:nvSpPr>
        <p:spPr>
          <a:xfrm>
            <a:off x="2153265" y="1430594"/>
            <a:ext cx="8347587" cy="646331"/>
          </a:xfrm>
          <a:prstGeom prst="rect">
            <a:avLst/>
          </a:prstGeom>
          <a:solidFill>
            <a:srgbClr val="FFC000"/>
          </a:solidFill>
        </p:spPr>
        <p:txBody>
          <a:bodyPr wrap="square" rtlCol="0">
            <a:spAutoFit/>
          </a:bodyPr>
          <a:lstStyle/>
          <a:p>
            <a:pPr algn="ctr"/>
            <a:r>
              <a:rPr lang="en-US" sz="3600" b="1" dirty="0" smtClean="0">
                <a:solidFill>
                  <a:schemeClr val="bg1"/>
                </a:solidFill>
              </a:rPr>
              <a:t>ÔN BÀI CŨ</a:t>
            </a:r>
            <a:endParaRPr lang="en-US" sz="3600" b="1" dirty="0">
              <a:solidFill>
                <a:schemeClr val="bg1"/>
              </a:solidFill>
            </a:endParaRPr>
          </a:p>
        </p:txBody>
      </p:sp>
    </p:spTree>
    <p:extLst>
      <p:ext uri="{BB962C8B-B14F-4D97-AF65-F5344CB8AC3E}">
        <p14:creationId xmlns:p14="http://schemas.microsoft.com/office/powerpoint/2010/main" val="2816121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ormAutofit/>
          </a:bodyPr>
          <a:lstStyle/>
          <a:p>
            <a:pPr lvl="0"/>
            <a:r>
              <a:rPr lang="en-US" sz="3200" b="1" dirty="0" err="1">
                <a:solidFill>
                  <a:srgbClr val="0070C0"/>
                </a:solidFill>
                <a:ea typeface="Times New Roman" panose="02020603050405020304" pitchFamily="18" charset="0"/>
                <a:cs typeface="Times New Roman" panose="02020603050405020304" pitchFamily="18" charset="0"/>
              </a:rPr>
              <a:t>Xóa</a:t>
            </a:r>
            <a:r>
              <a:rPr lang="en-US" sz="3200" b="1" dirty="0">
                <a:solidFill>
                  <a:srgbClr val="0070C0"/>
                </a:solidFill>
                <a:ea typeface="Times New Roman" panose="02020603050405020304" pitchFamily="18" charset="0"/>
                <a:cs typeface="Times New Roman" panose="02020603050405020304" pitchFamily="18" charset="0"/>
              </a:rPr>
              <a:t> </a:t>
            </a:r>
            <a:r>
              <a:rPr lang="en-US" sz="3200" b="1" dirty="0" err="1">
                <a:solidFill>
                  <a:srgbClr val="0070C0"/>
                </a:solidFill>
                <a:ea typeface="Times New Roman" panose="02020603050405020304" pitchFamily="18" charset="0"/>
                <a:cs typeface="Times New Roman" panose="02020603050405020304" pitchFamily="18" charset="0"/>
              </a:rPr>
              <a:t>một</a:t>
            </a:r>
            <a:r>
              <a:rPr lang="en-US" sz="3200" b="1" dirty="0">
                <a:solidFill>
                  <a:srgbClr val="0070C0"/>
                </a:solidFill>
                <a:ea typeface="Times New Roman" panose="02020603050405020304" pitchFamily="18" charset="0"/>
                <a:cs typeface="Times New Roman" panose="02020603050405020304" pitchFamily="18" charset="0"/>
              </a:rPr>
              <a:t> </a:t>
            </a:r>
            <a:r>
              <a:rPr lang="en-US" sz="3200" b="1" dirty="0" err="1">
                <a:solidFill>
                  <a:srgbClr val="0070C0"/>
                </a:solidFill>
                <a:ea typeface="Times New Roman" panose="02020603050405020304" pitchFamily="18" charset="0"/>
                <a:cs typeface="Times New Roman" panose="02020603050405020304" pitchFamily="18" charset="0"/>
              </a:rPr>
              <a:t>dấu</a:t>
            </a:r>
            <a:r>
              <a:rPr lang="en-US" sz="3200" b="1" dirty="0">
                <a:solidFill>
                  <a:srgbClr val="0070C0"/>
                </a:solidFill>
                <a:ea typeface="Times New Roman" panose="02020603050405020304" pitchFamily="18" charset="0"/>
                <a:cs typeface="Times New Roman" panose="02020603050405020304" pitchFamily="18" charset="0"/>
              </a:rPr>
              <a:t> </a:t>
            </a:r>
            <a:r>
              <a:rPr lang="en-US" sz="3200" b="1" dirty="0" err="1" smtClean="0">
                <a:solidFill>
                  <a:srgbClr val="0070C0"/>
                </a:solidFill>
                <a:ea typeface="Times New Roman" panose="02020603050405020304" pitchFamily="18" charset="0"/>
                <a:cs typeface="Times New Roman" panose="02020603050405020304" pitchFamily="18" charset="0"/>
              </a:rPr>
              <a:t>trang</a:t>
            </a:r>
            <a:endParaRPr lang="en-US" sz="3200" b="1" dirty="0">
              <a:solidFill>
                <a:srgbClr val="0070C0"/>
              </a:solidFill>
              <a:latin typeface="Cambria" panose="020405030504060302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1275744" y="1408589"/>
            <a:ext cx="10567211" cy="954107"/>
          </a:xfrm>
          <a:prstGeom prst="rect">
            <a:avLst/>
          </a:prstGeom>
        </p:spPr>
        <p:txBody>
          <a:bodyPr wrap="square">
            <a:spAutoFit/>
          </a:bodyPr>
          <a:lstStyle/>
          <a:p>
            <a:pPr marR="190500" lvl="0">
              <a:spcAft>
                <a:spcPts val="0"/>
              </a:spcAft>
              <a:buSzPts val="1000"/>
              <a:tabLst>
                <a:tab pos="457200" algn="l"/>
              </a:tabLst>
            </a:pPr>
            <a:r>
              <a:rPr lang="en-US" sz="28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Nhấp</a:t>
            </a:r>
            <a:r>
              <a:rPr lang="en-US" sz="28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chuột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dấu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kỳ</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thanh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dấu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hoặc</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danh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sách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toàn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dấu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lưu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mũi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&gt; </a:t>
            </a:r>
            <a:r>
              <a:rPr lang="en-US" sz="28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Xóa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solidFill>
                <a:srgbClr val="0070C0"/>
              </a:solidFill>
              <a:latin typeface="Times New Roman" panose="02020603050405020304" pitchFamily="18" charset="0"/>
              <a:ea typeface="Times New Roman" panose="02020603050405020304" pitchFamily="18" charset="0"/>
              <a:cs typeface="Arial" panose="020B0604020202020204" pitchFamily="34" charset="0"/>
            </a:endParaRPr>
          </a:p>
        </p:txBody>
      </p:sp>
      <p:pic>
        <p:nvPicPr>
          <p:cNvPr id="7" name="Picture 6"/>
          <p:cNvPicPr/>
          <p:nvPr/>
        </p:nvPicPr>
        <p:blipFill>
          <a:blip r:embed="rId3">
            <a:extLst>
              <a:ext uri="{28A0092B-C50C-407E-A947-70E740481C1C}">
                <a14:useLocalDpi xmlns:a14="http://schemas.microsoft.com/office/drawing/2010/main" val="0"/>
              </a:ext>
            </a:extLst>
          </a:blip>
          <a:stretch>
            <a:fillRect/>
          </a:stretch>
        </p:blipFill>
        <p:spPr>
          <a:xfrm>
            <a:off x="3141406" y="2527588"/>
            <a:ext cx="5501149" cy="3979637"/>
          </a:xfrm>
          <a:prstGeom prst="rect">
            <a:avLst/>
          </a:prstGeom>
        </p:spPr>
      </p:pic>
    </p:spTree>
    <p:extLst>
      <p:ext uri="{BB962C8B-B14F-4D97-AF65-F5344CB8AC3E}">
        <p14:creationId xmlns:p14="http://schemas.microsoft.com/office/powerpoint/2010/main" val="8202931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normAutofit/>
          </a:bodyPr>
          <a:lstStyle/>
          <a:p>
            <a:pPr lvl="0"/>
            <a:r>
              <a:rPr lang="en-US" altLang="en-US" sz="3200" b="1" dirty="0" err="1">
                <a:solidFill>
                  <a:srgbClr val="0070C0"/>
                </a:solidFill>
                <a:ea typeface="Times New Roman" panose="02020603050405020304" pitchFamily="18" charset="0"/>
              </a:rPr>
              <a:t>Xóa</a:t>
            </a:r>
            <a:r>
              <a:rPr lang="en-US" altLang="en-US" sz="3200" b="1" dirty="0">
                <a:solidFill>
                  <a:srgbClr val="0070C0"/>
                </a:solidFill>
                <a:ea typeface="Times New Roman" panose="02020603050405020304" pitchFamily="18" charset="0"/>
              </a:rPr>
              <a:t> </a:t>
            </a:r>
            <a:r>
              <a:rPr lang="en-US" altLang="en-US" sz="3200" b="1" dirty="0" err="1">
                <a:solidFill>
                  <a:srgbClr val="0070C0"/>
                </a:solidFill>
                <a:ea typeface="Times New Roman" panose="02020603050405020304" pitchFamily="18" charset="0"/>
              </a:rPr>
              <a:t>nhiều</a:t>
            </a:r>
            <a:r>
              <a:rPr lang="en-US" altLang="en-US" sz="3200" b="1" dirty="0">
                <a:solidFill>
                  <a:srgbClr val="0070C0"/>
                </a:solidFill>
                <a:ea typeface="Times New Roman" panose="02020603050405020304" pitchFamily="18" charset="0"/>
              </a:rPr>
              <a:t> </a:t>
            </a:r>
            <a:r>
              <a:rPr lang="en-US" altLang="en-US" sz="3200" b="1" dirty="0" err="1">
                <a:solidFill>
                  <a:srgbClr val="0070C0"/>
                </a:solidFill>
                <a:ea typeface="Times New Roman" panose="02020603050405020304" pitchFamily="18" charset="0"/>
              </a:rPr>
              <a:t>hoặc</a:t>
            </a:r>
            <a:r>
              <a:rPr lang="en-US" altLang="en-US" sz="3200" b="1" dirty="0">
                <a:solidFill>
                  <a:srgbClr val="0070C0"/>
                </a:solidFill>
                <a:ea typeface="Times New Roman" panose="02020603050405020304" pitchFamily="18" charset="0"/>
              </a:rPr>
              <a:t> </a:t>
            </a:r>
            <a:r>
              <a:rPr lang="en-US" altLang="en-US" sz="3200" b="1" dirty="0" err="1">
                <a:solidFill>
                  <a:srgbClr val="0070C0"/>
                </a:solidFill>
                <a:ea typeface="Times New Roman" panose="02020603050405020304" pitchFamily="18" charset="0"/>
              </a:rPr>
              <a:t>tất</a:t>
            </a:r>
            <a:r>
              <a:rPr lang="en-US" altLang="en-US" sz="3200" b="1" dirty="0">
                <a:solidFill>
                  <a:srgbClr val="0070C0"/>
                </a:solidFill>
                <a:ea typeface="Times New Roman" panose="02020603050405020304" pitchFamily="18" charset="0"/>
              </a:rPr>
              <a:t> </a:t>
            </a:r>
            <a:r>
              <a:rPr lang="en-US" altLang="en-US" sz="3200" b="1" dirty="0" err="1">
                <a:solidFill>
                  <a:srgbClr val="0070C0"/>
                </a:solidFill>
                <a:ea typeface="Times New Roman" panose="02020603050405020304" pitchFamily="18" charset="0"/>
              </a:rPr>
              <a:t>cả</a:t>
            </a:r>
            <a:r>
              <a:rPr lang="en-US" altLang="en-US" sz="3200" b="1" dirty="0">
                <a:solidFill>
                  <a:srgbClr val="0070C0"/>
                </a:solidFill>
                <a:ea typeface="Times New Roman" panose="02020603050405020304" pitchFamily="18" charset="0"/>
              </a:rPr>
              <a:t> </a:t>
            </a:r>
            <a:r>
              <a:rPr lang="en-US" altLang="en-US" sz="3200" b="1" dirty="0" err="1">
                <a:solidFill>
                  <a:srgbClr val="0070C0"/>
                </a:solidFill>
                <a:ea typeface="Times New Roman" panose="02020603050405020304" pitchFamily="18" charset="0"/>
              </a:rPr>
              <a:t>dấu</a:t>
            </a:r>
            <a:r>
              <a:rPr lang="en-US" altLang="en-US" sz="3200" b="1" dirty="0">
                <a:solidFill>
                  <a:srgbClr val="0070C0"/>
                </a:solidFill>
                <a:ea typeface="Times New Roman" panose="02020603050405020304" pitchFamily="18" charset="0"/>
              </a:rPr>
              <a:t> </a:t>
            </a:r>
            <a:r>
              <a:rPr lang="en-US" altLang="en-US" sz="3200" b="1" dirty="0" err="1" smtClean="0">
                <a:solidFill>
                  <a:srgbClr val="0070C0"/>
                </a:solidFill>
                <a:ea typeface="Times New Roman" panose="02020603050405020304" pitchFamily="18" charset="0"/>
              </a:rPr>
              <a:t>trang</a:t>
            </a:r>
            <a:endParaRPr lang="en-US" altLang="en-US" sz="3200" b="1" dirty="0">
              <a:solidFill>
                <a:srgbClr val="0070C0"/>
              </a:solidFill>
              <a:ea typeface="Times New Roman" panose="02020603050405020304" pitchFamily="18" charset="0"/>
            </a:endParaRPr>
          </a:p>
        </p:txBody>
      </p:sp>
      <p:pic>
        <p:nvPicPr>
          <p:cNvPr id="1031" name="Picture 3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8701548" y="621723"/>
            <a:ext cx="2669975" cy="212120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33"/>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6441107" y="2797966"/>
            <a:ext cx="5611454" cy="245246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8"/>
          <p:cNvSpPr>
            <a:spLocks noChangeArrowheads="1"/>
          </p:cNvSpPr>
          <p:nvPr/>
        </p:nvSpPr>
        <p:spPr bwMode="auto">
          <a:xfrm>
            <a:off x="250724" y="1480228"/>
            <a:ext cx="8096863" cy="887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42754" tIns="25392"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Nhấp</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chuột</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bất</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kỳ</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thanh</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&gt;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quản</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7" name="Rectangle 9"/>
          <p:cNvSpPr>
            <a:spLocks noChangeArrowheads="1"/>
          </p:cNvSpPr>
          <p:nvPr/>
        </p:nvSpPr>
        <p:spPr bwMode="auto">
          <a:xfrm>
            <a:off x="250724" y="2807145"/>
            <a:ext cx="601734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toàn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bao</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gồm</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lẫn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thoại</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bấm</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giữ</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phím</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Ctrl</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nhấp</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chuột</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trái</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xóa</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8" name="Rectangle 10"/>
          <p:cNvSpPr>
            <a:spLocks noChangeArrowheads="1"/>
          </p:cNvSpPr>
          <p:nvPr/>
        </p:nvSpPr>
        <p:spPr bwMode="auto">
          <a:xfrm>
            <a:off x="2916090" y="5619195"/>
            <a:ext cx="650404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altLang="en-US" sz="2800" b="1"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Bấm</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nút</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1"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Xóa</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tất</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trang</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bỏ</a:t>
            </a:r>
            <a:r>
              <a:rPr kumimoji="0" lang="en-US" altLang="en-US" sz="2800" b="0" i="0" u="none" strike="noStrike" cap="none" normalizeH="0" baseline="0" dirty="0" smtClean="0">
                <a:ln>
                  <a:noFill/>
                </a:ln>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51940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31"/>
                                        </p:tgtEl>
                                        <p:attrNameLst>
                                          <p:attrName>style.visibility</p:attrName>
                                        </p:attrNameLst>
                                      </p:cBhvr>
                                      <p:to>
                                        <p:strVal val="visible"/>
                                      </p:to>
                                    </p:set>
                                    <p:animEffect transition="in" filter="fade">
                                      <p:cBhvr>
                                        <p:cTn id="17" dur="500"/>
                                        <p:tgtEl>
                                          <p:spTgt spid="10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30"/>
                                        </p:tgtEl>
                                        <p:attrNameLst>
                                          <p:attrName>style.visibility</p:attrName>
                                        </p:attrNameLst>
                                      </p:cBhvr>
                                      <p:to>
                                        <p:strVal val="visible"/>
                                      </p:to>
                                    </p:set>
                                    <p:animEffect transition="in" filter="fade">
                                      <p:cBhvr>
                                        <p:cTn id="27" dur="500"/>
                                        <p:tgtEl>
                                          <p:spTgt spid="103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75744" y="795485"/>
            <a:ext cx="9784733" cy="778482"/>
          </a:xfrm>
          <a:solidFill>
            <a:srgbClr val="FFC000"/>
          </a:solidFill>
        </p:spPr>
        <p:txBody>
          <a:bodyPr>
            <a:noAutofit/>
          </a:bodyPr>
          <a:lstStyle/>
          <a:p>
            <a:pPr marL="0" indent="0" algn="ctr">
              <a:buNone/>
            </a:pPr>
            <a:r>
              <a:rPr lang="en-US" sz="3600" b="1" dirty="0" err="1" smtClean="0">
                <a:solidFill>
                  <a:schemeClr val="bg1"/>
                </a:solidFill>
              </a:rPr>
              <a:t>Thực</a:t>
            </a:r>
            <a:r>
              <a:rPr lang="en-US" sz="3600" b="1" dirty="0" smtClean="0">
                <a:solidFill>
                  <a:schemeClr val="bg1"/>
                </a:solidFill>
              </a:rPr>
              <a:t> </a:t>
            </a:r>
            <a:r>
              <a:rPr lang="en-US" sz="3600" b="1" dirty="0" err="1" smtClean="0">
                <a:solidFill>
                  <a:schemeClr val="bg1"/>
                </a:solidFill>
              </a:rPr>
              <a:t>hành</a:t>
            </a:r>
            <a:r>
              <a:rPr lang="en-US" sz="3600" b="1" dirty="0" smtClean="0">
                <a:solidFill>
                  <a:schemeClr val="bg1"/>
                </a:solidFill>
              </a:rPr>
              <a:t> </a:t>
            </a:r>
            <a:r>
              <a:rPr lang="en-US" sz="3600" b="1" dirty="0" err="1" smtClean="0">
                <a:solidFill>
                  <a:schemeClr val="bg1"/>
                </a:solidFill>
              </a:rPr>
              <a:t>nhóm</a:t>
            </a:r>
            <a:r>
              <a:rPr lang="en-US" sz="3600" b="1" dirty="0" smtClean="0">
                <a:solidFill>
                  <a:schemeClr val="bg1"/>
                </a:solidFill>
              </a:rPr>
              <a:t> 2HS-15 </a:t>
            </a:r>
            <a:r>
              <a:rPr lang="en-US" sz="3600" b="1" dirty="0" err="1" smtClean="0">
                <a:solidFill>
                  <a:schemeClr val="bg1"/>
                </a:solidFill>
              </a:rPr>
              <a:t>phút</a:t>
            </a:r>
            <a:endParaRPr lang="en-US" sz="3600" b="1" dirty="0">
              <a:solidFill>
                <a:schemeClr val="bg1"/>
              </a:solidFill>
            </a:endParaRPr>
          </a:p>
        </p:txBody>
      </p:sp>
      <p:sp>
        <p:nvSpPr>
          <p:cNvPr id="3" name="Rectangle 2"/>
          <p:cNvSpPr/>
          <p:nvPr/>
        </p:nvSpPr>
        <p:spPr>
          <a:xfrm>
            <a:off x="1275743" y="2278505"/>
            <a:ext cx="10416585" cy="1077218"/>
          </a:xfrm>
          <a:prstGeom prst="rect">
            <a:avLst/>
          </a:prstGeom>
        </p:spPr>
        <p:txBody>
          <a:bodyPr wrap="square">
            <a:spAutoFit/>
          </a:bodyPr>
          <a:lstStyle/>
          <a:p>
            <a:pPr algn="just"/>
            <a:r>
              <a:rPr lang="en-US" sz="3200" b="1" dirty="0" err="1" smtClean="0">
                <a:solidFill>
                  <a:srgbClr val="0070C0"/>
                </a:solidFill>
                <a:latin typeface="Times New Roman" panose="02020603050405020304" pitchFamily="18" charset="0"/>
                <a:cs typeface="Times New Roman" panose="02020603050405020304" pitchFamily="18" charset="0"/>
              </a:rPr>
              <a:t>Em</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hãy</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trao</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đổi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với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bạn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thực</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hiện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thao</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tác</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xóa</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dấu</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trang</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yêu</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thích</a:t>
            </a:r>
            <a:r>
              <a:rPr lang="en-US" sz="3200" b="1" dirty="0" smtClean="0">
                <a:solidFill>
                  <a:srgbClr val="0070C0"/>
                </a:solidFill>
                <a:latin typeface="Times New Roman" panose="02020603050405020304" pitchFamily="18" charset="0"/>
                <a:cs typeface="Times New Roman" panose="02020603050405020304" pitchFamily="18" charset="0"/>
              </a:rPr>
              <a:t>?</a:t>
            </a:r>
            <a:endParaRPr lang="en-US" sz="32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69907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162" y="2157932"/>
            <a:ext cx="10515600" cy="1867141"/>
          </a:xfrm>
        </p:spPr>
        <p:txBody>
          <a:bodyPr>
            <a:noAutofit/>
          </a:bodyPr>
          <a:lstStyle/>
          <a:p>
            <a:r>
              <a:rPr lang="en-US" sz="3600" b="1" smtClean="0">
                <a:solidFill>
                  <a:srgbClr val="FFFFFF"/>
                </a:solidFill>
                <a:latin typeface="UTM Duepuntozero"/>
              </a:rPr>
              <a:t>Bài 2.</a:t>
            </a:r>
            <a:r>
              <a:rPr lang="en-US" sz="3600" b="1" smtClean="0"/>
              <a:t/>
            </a:r>
            <a:br>
              <a:rPr lang="en-US" sz="3600" b="1" smtClean="0"/>
            </a:br>
            <a:r>
              <a:rPr lang="vi-VN" sz="3600" b="1" smtClean="0">
                <a:latin typeface="UTM Duepuntozero" panose="02040603050506020204" pitchFamily="18" charset="0"/>
              </a:rPr>
              <a:t>Tớ </a:t>
            </a:r>
            <a:r>
              <a:rPr lang="vi-VN" sz="3600" b="1">
                <a:latin typeface="UTM Duepuntozero" panose="02040603050506020204" pitchFamily="18" charset="0"/>
              </a:rPr>
              <a:t>liên lạc được với mọi người ở khắp mọi nơi trên thế giới</a:t>
            </a:r>
            <a:endParaRPr lang="en-US" sz="3600" b="1">
              <a:latin typeface="UTM Duepuntozero" panose="02040603050506020204" pitchFamily="18" charset="0"/>
            </a:endParaRPr>
          </a:p>
        </p:txBody>
      </p:sp>
      <p:sp>
        <p:nvSpPr>
          <p:cNvPr id="3" name="Text Placeholder 2"/>
          <p:cNvSpPr>
            <a:spLocks noGrp="1"/>
          </p:cNvSpPr>
          <p:nvPr>
            <p:ph type="body" idx="1"/>
          </p:nvPr>
        </p:nvSpPr>
        <p:spPr>
          <a:xfrm>
            <a:off x="804162" y="4025073"/>
            <a:ext cx="11075311" cy="561917"/>
          </a:xfrm>
        </p:spPr>
        <p:txBody>
          <a:bodyPr>
            <a:noAutofit/>
          </a:bodyPr>
          <a:lstStyle/>
          <a:p>
            <a:r>
              <a:rPr lang="en-US" sz="4000" b="1" dirty="0" smtClean="0">
                <a:solidFill>
                  <a:srgbClr val="FFC000"/>
                </a:solidFill>
              </a:rPr>
              <a:t>TUẦN </a:t>
            </a:r>
            <a:r>
              <a:rPr lang="en-US" sz="4000" b="1" dirty="0">
                <a:solidFill>
                  <a:srgbClr val="FFC000"/>
                </a:solidFill>
              </a:rPr>
              <a:t>6: </a:t>
            </a:r>
            <a:r>
              <a:rPr lang="en-US" sz="4000" b="1" dirty="0" smtClean="0">
                <a:solidFill>
                  <a:srgbClr val="FFC000"/>
                </a:solidFill>
              </a:rPr>
              <a:t>TRUYỀN THÔNG</a:t>
            </a:r>
            <a:endParaRPr lang="en-US" sz="4000" b="1" dirty="0">
              <a:solidFill>
                <a:srgbClr val="FFC000"/>
              </a:solidFill>
            </a:endParaRPr>
          </a:p>
        </p:txBody>
      </p:sp>
      <p:sp>
        <p:nvSpPr>
          <p:cNvPr id="4" name="TextBox 3"/>
          <p:cNvSpPr txBox="1"/>
          <p:nvPr/>
        </p:nvSpPr>
        <p:spPr>
          <a:xfrm>
            <a:off x="1513890" y="4916774"/>
            <a:ext cx="9655854" cy="523220"/>
          </a:xfrm>
          <a:prstGeom prst="rect">
            <a:avLst/>
          </a:prstGeom>
          <a:noFill/>
        </p:spPr>
        <p:txBody>
          <a:bodyPr wrap="square" rtlCol="0">
            <a:spAutoFit/>
          </a:bodyPr>
          <a:lstStyle/>
          <a:p>
            <a:pPr marL="285750" lvl="0" indent="-285750">
              <a:buFont typeface="Arial" panose="020B0604020202020204" pitchFamily="34" charset="0"/>
              <a:buChar char="•"/>
            </a:pPr>
            <a:r>
              <a:rPr lang="en-US" sz="2800" dirty="0" err="1">
                <a:solidFill>
                  <a:schemeClr val="bg2">
                    <a:lumMod val="25000"/>
                  </a:schemeClr>
                </a:solidFill>
              </a:rPr>
              <a:t>Hiểu</a:t>
            </a:r>
            <a:r>
              <a:rPr lang="en-US" sz="2800" dirty="0">
                <a:solidFill>
                  <a:schemeClr val="bg2">
                    <a:lumMod val="25000"/>
                  </a:schemeClr>
                </a:solidFill>
              </a:rPr>
              <a:t> </a:t>
            </a:r>
            <a:r>
              <a:rPr lang="en-US" sz="2800" dirty="0" err="1">
                <a:solidFill>
                  <a:schemeClr val="bg2">
                    <a:lumMod val="25000"/>
                  </a:schemeClr>
                </a:solidFill>
              </a:rPr>
              <a:t>rõ</a:t>
            </a:r>
            <a:r>
              <a:rPr lang="en-US" sz="2800" dirty="0">
                <a:solidFill>
                  <a:schemeClr val="bg2">
                    <a:lumMod val="25000"/>
                  </a:schemeClr>
                </a:solidFill>
              </a:rPr>
              <a:t> </a:t>
            </a:r>
            <a:r>
              <a:rPr lang="en-US" sz="2800" dirty="0" err="1">
                <a:solidFill>
                  <a:schemeClr val="bg2">
                    <a:lumMod val="25000"/>
                  </a:schemeClr>
                </a:solidFill>
              </a:rPr>
              <a:t>khái</a:t>
            </a:r>
            <a:r>
              <a:rPr lang="en-US" sz="2800" dirty="0">
                <a:solidFill>
                  <a:schemeClr val="bg2">
                    <a:lumMod val="25000"/>
                  </a:schemeClr>
                </a:solidFill>
              </a:rPr>
              <a:t> </a:t>
            </a:r>
            <a:r>
              <a:rPr lang="en-US" sz="2800" dirty="0" err="1">
                <a:solidFill>
                  <a:schemeClr val="bg2">
                    <a:lumMod val="25000"/>
                  </a:schemeClr>
                </a:solidFill>
              </a:rPr>
              <a:t>niệm</a:t>
            </a:r>
            <a:r>
              <a:rPr lang="en-US" sz="2800" dirty="0">
                <a:solidFill>
                  <a:schemeClr val="bg2">
                    <a:lumMod val="25000"/>
                  </a:schemeClr>
                </a:solidFill>
              </a:rPr>
              <a:t> </a:t>
            </a:r>
            <a:r>
              <a:rPr lang="en-US" sz="2800" dirty="0" err="1">
                <a:solidFill>
                  <a:schemeClr val="bg2">
                    <a:lumMod val="25000"/>
                  </a:schemeClr>
                </a:solidFill>
              </a:rPr>
              <a:t>về</a:t>
            </a:r>
            <a:r>
              <a:rPr lang="en-US" sz="2800" dirty="0">
                <a:solidFill>
                  <a:schemeClr val="bg2">
                    <a:lumMod val="25000"/>
                  </a:schemeClr>
                </a:solidFill>
              </a:rPr>
              <a:t> </a:t>
            </a:r>
            <a:r>
              <a:rPr lang="en-US" sz="2800" dirty="0" err="1">
                <a:solidFill>
                  <a:schemeClr val="bg2">
                    <a:lumMod val="25000"/>
                  </a:schemeClr>
                </a:solidFill>
              </a:rPr>
              <a:t>truyền</a:t>
            </a:r>
            <a:r>
              <a:rPr lang="en-US" sz="2800" dirty="0">
                <a:solidFill>
                  <a:schemeClr val="bg2">
                    <a:lumMod val="25000"/>
                  </a:schemeClr>
                </a:solidFill>
              </a:rPr>
              <a:t> </a:t>
            </a:r>
            <a:r>
              <a:rPr lang="en-US" sz="2800" dirty="0" err="1" smtClean="0">
                <a:solidFill>
                  <a:schemeClr val="bg2">
                    <a:lumMod val="25000"/>
                  </a:schemeClr>
                </a:solidFill>
              </a:rPr>
              <a:t>thông</a:t>
            </a:r>
            <a:r>
              <a:rPr lang="en-US" sz="2800" dirty="0">
                <a:solidFill>
                  <a:schemeClr val="bg2">
                    <a:lumMod val="25000"/>
                  </a:schemeClr>
                </a:solidFill>
              </a:rPr>
              <a:t> </a:t>
            </a:r>
            <a:r>
              <a:rPr lang="en-US" sz="2800" dirty="0" err="1" smtClean="0">
                <a:solidFill>
                  <a:schemeClr val="bg2">
                    <a:lumMod val="25000"/>
                  </a:schemeClr>
                </a:solidFill>
              </a:rPr>
              <a:t>và</a:t>
            </a:r>
            <a:r>
              <a:rPr lang="en-US" sz="2800" dirty="0" smtClean="0">
                <a:solidFill>
                  <a:schemeClr val="bg2">
                    <a:lumMod val="25000"/>
                  </a:schemeClr>
                </a:solidFill>
              </a:rPr>
              <a:t> </a:t>
            </a:r>
            <a:r>
              <a:rPr lang="en-US" sz="2800" dirty="0" err="1" smtClean="0">
                <a:solidFill>
                  <a:schemeClr val="bg2">
                    <a:lumMod val="25000"/>
                  </a:schemeClr>
                </a:solidFill>
              </a:rPr>
              <a:t>truyền</a:t>
            </a:r>
            <a:r>
              <a:rPr lang="en-US" sz="2800" dirty="0" smtClean="0">
                <a:solidFill>
                  <a:schemeClr val="bg2">
                    <a:lumMod val="25000"/>
                  </a:schemeClr>
                </a:solidFill>
              </a:rPr>
              <a:t> </a:t>
            </a:r>
            <a:r>
              <a:rPr lang="en-US" sz="2800" dirty="0" err="1">
                <a:solidFill>
                  <a:schemeClr val="bg2">
                    <a:lumMod val="25000"/>
                  </a:schemeClr>
                </a:solidFill>
              </a:rPr>
              <a:t>thông</a:t>
            </a:r>
            <a:r>
              <a:rPr lang="en-US" sz="2800" dirty="0">
                <a:solidFill>
                  <a:schemeClr val="bg2">
                    <a:lumMod val="25000"/>
                  </a:schemeClr>
                </a:solidFill>
              </a:rPr>
              <a:t> </a:t>
            </a:r>
            <a:r>
              <a:rPr lang="en-US" sz="2800" dirty="0" err="1">
                <a:solidFill>
                  <a:schemeClr val="bg2">
                    <a:lumMod val="25000"/>
                  </a:schemeClr>
                </a:solidFill>
              </a:rPr>
              <a:t>điện</a:t>
            </a:r>
            <a:r>
              <a:rPr lang="en-US" sz="2800" dirty="0">
                <a:solidFill>
                  <a:schemeClr val="bg2">
                    <a:lumMod val="25000"/>
                  </a:schemeClr>
                </a:solidFill>
              </a:rPr>
              <a:t> </a:t>
            </a:r>
            <a:r>
              <a:rPr lang="en-US" sz="2800" dirty="0" err="1" smtClean="0">
                <a:solidFill>
                  <a:schemeClr val="bg2">
                    <a:lumMod val="25000"/>
                  </a:schemeClr>
                </a:solidFill>
              </a:rPr>
              <a:t>tử</a:t>
            </a:r>
            <a:endParaRPr lang="en-US" sz="2800" dirty="0">
              <a:solidFill>
                <a:schemeClr val="bg2">
                  <a:lumMod val="25000"/>
                </a:schemeClr>
              </a:solidFill>
            </a:endParaRPr>
          </a:p>
        </p:txBody>
      </p:sp>
    </p:spTree>
    <p:extLst>
      <p:ext uri="{BB962C8B-B14F-4D97-AF65-F5344CB8AC3E}">
        <p14:creationId xmlns:p14="http://schemas.microsoft.com/office/powerpoint/2010/main" val="6231187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a:xfrm>
            <a:off x="1434691" y="2639033"/>
            <a:ext cx="9784733" cy="777996"/>
          </a:xfrm>
        </p:spPr>
        <p:txBody>
          <a:bodyPr>
            <a:noAutofit/>
          </a:bodyPr>
          <a:lstStyle/>
          <a:p>
            <a:pPr algn="ctr"/>
            <a:r>
              <a:rPr lang="en-US" sz="2800" b="1" dirty="0" err="1" smtClean="0">
                <a:solidFill>
                  <a:srgbClr val="0070C0"/>
                </a:solidFill>
              </a:rPr>
              <a:t>Trò</a:t>
            </a:r>
            <a:r>
              <a:rPr lang="en-US" sz="2800" b="1" dirty="0" smtClean="0">
                <a:solidFill>
                  <a:srgbClr val="0070C0"/>
                </a:solidFill>
              </a:rPr>
              <a:t> </a:t>
            </a:r>
            <a:r>
              <a:rPr lang="en-US" sz="2800" b="1" dirty="0" err="1" smtClean="0">
                <a:solidFill>
                  <a:srgbClr val="0070C0"/>
                </a:solidFill>
              </a:rPr>
              <a:t>chơi</a:t>
            </a:r>
            <a:endParaRPr lang="en-US" sz="2800" b="1" dirty="0">
              <a:solidFill>
                <a:srgbClr val="0070C0"/>
              </a:solidFill>
            </a:endParaRPr>
          </a:p>
        </p:txBody>
      </p:sp>
      <p:sp>
        <p:nvSpPr>
          <p:cNvPr id="5" name="TextBox 4"/>
          <p:cNvSpPr txBox="1"/>
          <p:nvPr/>
        </p:nvSpPr>
        <p:spPr>
          <a:xfrm>
            <a:off x="2153265" y="1430594"/>
            <a:ext cx="8347587" cy="646331"/>
          </a:xfrm>
          <a:prstGeom prst="rect">
            <a:avLst/>
          </a:prstGeom>
          <a:solidFill>
            <a:srgbClr val="FFC000"/>
          </a:solidFill>
        </p:spPr>
        <p:txBody>
          <a:bodyPr wrap="square" rtlCol="0">
            <a:spAutoFit/>
          </a:bodyPr>
          <a:lstStyle/>
          <a:p>
            <a:pPr algn="ctr"/>
            <a:r>
              <a:rPr lang="en-US" sz="3600" b="1" dirty="0" smtClean="0">
                <a:solidFill>
                  <a:schemeClr val="bg1"/>
                </a:solidFill>
              </a:rPr>
              <a:t>ÔN BÀI CŨ</a:t>
            </a:r>
            <a:endParaRPr lang="en-US" sz="3600" b="1" dirty="0">
              <a:solidFill>
                <a:schemeClr val="bg1"/>
              </a:solidFill>
            </a:endParaRPr>
          </a:p>
        </p:txBody>
      </p:sp>
    </p:spTree>
    <p:extLst>
      <p:ext uri="{BB962C8B-B14F-4D97-AF65-F5344CB8AC3E}">
        <p14:creationId xmlns:p14="http://schemas.microsoft.com/office/powerpoint/2010/main" val="9654230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2433</TotalTime>
  <Words>653</Words>
  <Application>Microsoft Office PowerPoint</Application>
  <PresentationFormat>Widescreen</PresentationFormat>
  <Paragraphs>52</Paragraphs>
  <Slides>15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Cambria</vt:lpstr>
      <vt:lpstr>Times New Roman</vt:lpstr>
      <vt:lpstr>UTM Duepuntozero</vt:lpstr>
      <vt:lpstr>Wingdings</vt:lpstr>
      <vt:lpstr>Banded</vt:lpstr>
      <vt:lpstr>CUỘC SỐNG TRỰC TUYẾN</vt:lpstr>
      <vt:lpstr>CHỦ ĐỀ A.  INTERNET VÀ TRUYỀN THÔNG SỐ</vt:lpstr>
      <vt:lpstr> Bài 1. Thế giới Internet thật là rộng lớn</vt:lpstr>
      <vt:lpstr>PowerPoint Presentation</vt:lpstr>
      <vt:lpstr>PowerPoint Presentation</vt:lpstr>
      <vt:lpstr>PowerPoint Presentation</vt:lpstr>
      <vt:lpstr>PowerPoint Presentation</vt:lpstr>
      <vt:lpstr>Bài 2. Tớ liên lạc được với mọi người ở khắp mọi nơi trên thế giới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TOPICA</cp:lastModifiedBy>
  <cp:revision>139</cp:revision>
  <dcterms:created xsi:type="dcterms:W3CDTF">2014-06-09T03:12:12Z</dcterms:created>
  <dcterms:modified xsi:type="dcterms:W3CDTF">2022-10-03T03:33:12Z</dcterms:modified>
</cp:coreProperties>
</file>