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92" r:id="rId3"/>
    <p:sldId id="334" r:id="rId4"/>
    <p:sldId id="383" r:id="rId5"/>
    <p:sldId id="365" r:id="rId6"/>
    <p:sldId id="388" r:id="rId7"/>
    <p:sldId id="286" r:id="rId8"/>
    <p:sldId id="289" r:id="rId9"/>
    <p:sldId id="284" r:id="rId10"/>
    <p:sldId id="283" r:id="rId11"/>
    <p:sldId id="282" r:id="rId12"/>
    <p:sldId id="281" r:id="rId13"/>
    <p:sldId id="280" r:id="rId14"/>
    <p:sldId id="272" r:id="rId15"/>
    <p:sldId id="358" r:id="rId16"/>
    <p:sldId id="385" r:id="rId17"/>
    <p:sldId id="386" r:id="rId18"/>
    <p:sldId id="373" r:id="rId19"/>
    <p:sldId id="3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0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/>
    <p:restoredTop sz="94629"/>
  </p:normalViewPr>
  <p:slideViewPr>
    <p:cSldViewPr snapToGrid="0">
      <p:cViewPr varScale="1">
        <p:scale>
          <a:sx n="69" d="100"/>
          <a:sy n="69" d="100"/>
        </p:scale>
        <p:origin x="-9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Favorite school subjects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446530138179582E-2"/>
          <c:y val="9.8519617463114079E-2"/>
          <c:w val="0.90516593506072041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art</c:v>
                </c:pt>
                <c:pt idx="1">
                  <c:v>P.E.</c:v>
                </c:pt>
                <c:pt idx="2">
                  <c:v>math</c:v>
                </c:pt>
                <c:pt idx="3">
                  <c:v>English</c:v>
                </c:pt>
                <c:pt idx="4">
                  <c:v>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C-1740-BF4C-5D1661061E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art</c:v>
                </c:pt>
                <c:pt idx="1">
                  <c:v>P.E.</c:v>
                </c:pt>
                <c:pt idx="2">
                  <c:v>math</c:v>
                </c:pt>
                <c:pt idx="3">
                  <c:v>English</c:v>
                </c:pt>
                <c:pt idx="4">
                  <c:v>music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4C-1740-BF4C-5D1661061E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art</c:v>
                </c:pt>
                <c:pt idx="1">
                  <c:v>P.E.</c:v>
                </c:pt>
                <c:pt idx="2">
                  <c:v>math</c:v>
                </c:pt>
                <c:pt idx="3">
                  <c:v>English</c:v>
                </c:pt>
                <c:pt idx="4">
                  <c:v>music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4C-1740-BF4C-5D1661061E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7009024"/>
        <c:axId val="27010560"/>
      </c:barChart>
      <c:catAx>
        <c:axId val="2700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10560"/>
        <c:crosses val="autoZero"/>
        <c:auto val="1"/>
        <c:lblAlgn val="ctr"/>
        <c:lblOffset val="100"/>
        <c:noMultiLvlLbl val="0"/>
      </c:catAx>
      <c:valAx>
        <c:axId val="2701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0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</a:t>
            </a:r>
            <a:r>
              <a:rPr lang="en-US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what subjects people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0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groups of four.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cover their eyes.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other students put one of their own items on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 in a random order.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open their eyes and try to guess.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other students respond.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swap roles and repeat.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o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30"/>
            <a:ext cx="12192000" cy="6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6927" y="1935723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SB p. </a:t>
            </a:r>
            <a:r>
              <a:rPr lang="en-US" sz="4800" b="1" dirty="0" smtClean="0">
                <a:solidFill>
                  <a:srgbClr val="0070C0"/>
                </a:solidFill>
              </a:rPr>
              <a:t>43</a:t>
            </a:r>
            <a:endParaRPr lang="en-US" sz="4800" b="1" dirty="0">
              <a:solidFill>
                <a:srgbClr val="0070C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WB p. 31 </a:t>
            </a:r>
            <a:r>
              <a:rPr lang="en-US" sz="4800" b="1" dirty="0" smtClean="0">
                <a:solidFill>
                  <a:srgbClr val="0070C0"/>
                </a:solidFill>
              </a:rPr>
              <a:t>(D)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4"/>
            <a:ext cx="1602925" cy="572541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2925" h="572541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2753474" y="319233"/>
            <a:ext cx="6287792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5205684" y="3242813"/>
              <a:ext cx="2597504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23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4" name="Notched Right Arrow 23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Notched Right Arrow 24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7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8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30" name="Answer SHAPE"/>
          <p:cNvGrpSpPr/>
          <p:nvPr/>
        </p:nvGrpSpPr>
        <p:grpSpPr>
          <a:xfrm>
            <a:off x="7238919" y="1977247"/>
            <a:ext cx="3604693" cy="1714500"/>
            <a:chOff x="7525270" y="2561520"/>
            <a:chExt cx="2667000" cy="1714500"/>
          </a:xfrm>
        </p:grpSpPr>
        <p:sp>
          <p:nvSpPr>
            <p:cNvPr id="31" name="Oval Callout 30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37416"/>
                <a:gd name="adj2" fmla="val 950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85300" y="3133478"/>
              <a:ext cx="238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Do you like math?</a:t>
              </a:r>
              <a:endParaRPr lang="ru-RU" sz="3200" b="1" dirty="0"/>
            </a:p>
          </p:txBody>
        </p:sp>
      </p:grpSp>
      <p:grpSp>
        <p:nvGrpSpPr>
          <p:cNvPr id="36" name="Answer COLOR"/>
          <p:cNvGrpSpPr/>
          <p:nvPr/>
        </p:nvGrpSpPr>
        <p:grpSpPr>
          <a:xfrm>
            <a:off x="6672263" y="5206967"/>
            <a:ext cx="2587144" cy="1299782"/>
            <a:chOff x="7565127" y="2655259"/>
            <a:chExt cx="1980680" cy="1299782"/>
          </a:xfrm>
        </p:grpSpPr>
        <p:sp>
          <p:nvSpPr>
            <p:cNvPr id="37" name="Oval Callout 36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5432" y="2970006"/>
              <a:ext cx="1290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Yes, I do.</a:t>
              </a:r>
              <a:endParaRPr lang="ru-RU" sz="3200" b="1" dirty="0"/>
            </a:p>
          </p:txBody>
        </p:sp>
      </p:grp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5E07958C-A3C3-D60C-A422-F0B0A8ADA0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731" y="1340280"/>
            <a:ext cx="2611996" cy="240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D63BA7BA-6D7C-E8AC-63BF-66CAD326D2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31" y="2734512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1628695" cy="234654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695" h="234654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3012046" y="319233"/>
            <a:ext cx="6029220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5198138" y="3252487"/>
              <a:ext cx="2708901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22" name="Answer SHAPE"/>
          <p:cNvGrpSpPr/>
          <p:nvPr/>
        </p:nvGrpSpPr>
        <p:grpSpPr>
          <a:xfrm>
            <a:off x="7584801" y="2065337"/>
            <a:ext cx="3516182" cy="1714500"/>
            <a:chOff x="7525270" y="2566702"/>
            <a:chExt cx="2667000" cy="1714500"/>
          </a:xfrm>
        </p:grpSpPr>
        <p:sp>
          <p:nvSpPr>
            <p:cNvPr id="23" name="Oval Callout 22"/>
            <p:cNvSpPr/>
            <p:nvPr/>
          </p:nvSpPr>
          <p:spPr>
            <a:xfrm flipH="1">
              <a:off x="7525270" y="2566702"/>
              <a:ext cx="2667000" cy="1714500"/>
            </a:xfrm>
            <a:prstGeom prst="wedgeEllipseCallout">
              <a:avLst>
                <a:gd name="adj1" fmla="val -28877"/>
                <a:gd name="adj2" fmla="val 867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52484" y="2983565"/>
              <a:ext cx="241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 art?</a:t>
              </a:r>
              <a:endParaRPr lang="ru-RU" sz="3600" b="1" dirty="0"/>
            </a:p>
          </p:txBody>
        </p:sp>
      </p:grpSp>
      <p:grpSp>
        <p:nvGrpSpPr>
          <p:cNvPr id="25" name="Answer COLOR"/>
          <p:cNvGrpSpPr/>
          <p:nvPr/>
        </p:nvGrpSpPr>
        <p:grpSpPr>
          <a:xfrm>
            <a:off x="6472238" y="5206967"/>
            <a:ext cx="2787169" cy="1299782"/>
            <a:chOff x="7565127" y="2655259"/>
            <a:chExt cx="1980680" cy="1299782"/>
          </a:xfrm>
        </p:grpSpPr>
        <p:sp>
          <p:nvSpPr>
            <p:cNvPr id="26" name="Oval Callout 2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88989" y="3056775"/>
              <a:ext cx="1332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Yes, I do.</a:t>
              </a:r>
              <a:endParaRPr lang="ru-RU" sz="3600" b="1" dirty="0"/>
            </a:p>
          </p:txBody>
        </p: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DF2A8687-9D34-960B-FFAA-52976D4ECF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127" y="1261788"/>
            <a:ext cx="2834693" cy="261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5125D317-A4BF-B832-558D-E53D5DA914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33" y="2720697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9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0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077559" cy="316676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559" h="316676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Scroll"/>
          <p:cNvGrpSpPr/>
          <p:nvPr/>
        </p:nvGrpSpPr>
        <p:grpSpPr>
          <a:xfrm>
            <a:off x="3041297" y="431844"/>
            <a:ext cx="6087279" cy="5411892"/>
            <a:chOff x="4313620" y="866147"/>
            <a:chExt cx="4121253" cy="3455596"/>
          </a:xfrm>
        </p:grpSpPr>
        <p:pic>
          <p:nvPicPr>
            <p:cNvPr id="12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5" name="TEXT BOX"/>
            <p:cNvSpPr txBox="1"/>
            <p:nvPr/>
          </p:nvSpPr>
          <p:spPr>
            <a:xfrm>
              <a:off x="5109238" y="3140508"/>
              <a:ext cx="2862645" cy="867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7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8" name="Notched Right Arrow 17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2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929843" y="3523143"/>
            <a:ext cx="3112426" cy="4660153"/>
          </a:xfrm>
          <a:prstGeom prst="rect">
            <a:avLst/>
          </a:prstGeom>
        </p:spPr>
      </p:pic>
      <p:grpSp>
        <p:nvGrpSpPr>
          <p:cNvPr id="23" name="Answer SHAPE"/>
          <p:cNvGrpSpPr/>
          <p:nvPr/>
        </p:nvGrpSpPr>
        <p:grpSpPr>
          <a:xfrm>
            <a:off x="7525270" y="2561520"/>
            <a:ext cx="3733280" cy="1714500"/>
            <a:chOff x="7525270" y="2561520"/>
            <a:chExt cx="2861804" cy="1714500"/>
          </a:xfrm>
        </p:grpSpPr>
        <p:sp>
          <p:nvSpPr>
            <p:cNvPr id="24" name="Oval Callout 23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46006"/>
                <a:gd name="adj2" fmla="val 604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7985" y="3086055"/>
              <a:ext cx="2759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Do you like P.E.?</a:t>
              </a:r>
              <a:endParaRPr lang="ru-RU" sz="3200" b="1" dirty="0"/>
            </a:p>
          </p:txBody>
        </p:sp>
      </p:grpSp>
      <p:grpSp>
        <p:nvGrpSpPr>
          <p:cNvPr id="26" name="Answer COLOR"/>
          <p:cNvGrpSpPr/>
          <p:nvPr/>
        </p:nvGrpSpPr>
        <p:grpSpPr>
          <a:xfrm>
            <a:off x="6672264" y="5206967"/>
            <a:ext cx="2641516" cy="1299782"/>
            <a:chOff x="7510760" y="2655259"/>
            <a:chExt cx="2089419" cy="1299782"/>
          </a:xfrm>
        </p:grpSpPr>
        <p:sp>
          <p:nvSpPr>
            <p:cNvPr id="27" name="Oval Callout 26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0760" y="3056775"/>
              <a:ext cx="2089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No, I don’t.</a:t>
              </a:r>
              <a:endParaRPr lang="ru-RU" sz="3200" b="1" dirty="0"/>
            </a:p>
          </p:txBody>
        </p:sp>
      </p:grp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D93A660A-B466-A58A-04AB-41F7E4242F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550" y="1340280"/>
            <a:ext cx="2687924" cy="247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F8314869-C441-EECC-C91F-87CD40E0DC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61" y="2802209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1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414117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117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1" name="Scroll"/>
          <p:cNvGrpSpPr/>
          <p:nvPr/>
        </p:nvGrpSpPr>
        <p:grpSpPr>
          <a:xfrm>
            <a:off x="3022632" y="113321"/>
            <a:ext cx="6469577" cy="5507833"/>
            <a:chOff x="4313620" y="866147"/>
            <a:chExt cx="4121253" cy="3455596"/>
          </a:xfrm>
        </p:grpSpPr>
        <p:pic>
          <p:nvPicPr>
            <p:cNvPr id="32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33" name="TEXT BOX"/>
            <p:cNvSpPr txBox="1"/>
            <p:nvPr/>
          </p:nvSpPr>
          <p:spPr>
            <a:xfrm>
              <a:off x="5301657" y="3329082"/>
              <a:ext cx="2524518" cy="75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35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36" name="Notched Right Arrow 35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Notched Right Arrow 36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4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4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42" name="Answer SHAPE"/>
          <p:cNvGrpSpPr/>
          <p:nvPr/>
        </p:nvGrpSpPr>
        <p:grpSpPr>
          <a:xfrm>
            <a:off x="7630337" y="2005710"/>
            <a:ext cx="3963009" cy="1714500"/>
            <a:chOff x="7513108" y="2561520"/>
            <a:chExt cx="2751559" cy="1714500"/>
          </a:xfrm>
        </p:grpSpPr>
        <p:sp>
          <p:nvSpPr>
            <p:cNvPr id="43" name="Oval Callout 42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22397"/>
                <a:gd name="adj2" fmla="val 792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13108" y="3172626"/>
              <a:ext cx="2751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 music?</a:t>
              </a:r>
              <a:endParaRPr lang="ru-RU" sz="3600" b="1" dirty="0"/>
            </a:p>
          </p:txBody>
        </p:sp>
      </p:grpSp>
      <p:grpSp>
        <p:nvGrpSpPr>
          <p:cNvPr id="45" name="Answer COLOR"/>
          <p:cNvGrpSpPr/>
          <p:nvPr/>
        </p:nvGrpSpPr>
        <p:grpSpPr>
          <a:xfrm>
            <a:off x="7278727" y="5206967"/>
            <a:ext cx="1980680" cy="1299782"/>
            <a:chOff x="7565127" y="2655259"/>
            <a:chExt cx="1980680" cy="1299782"/>
          </a:xfrm>
        </p:grpSpPr>
        <p:sp>
          <p:nvSpPr>
            <p:cNvPr id="46" name="Oval Callout 4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12544" y="3056775"/>
              <a:ext cx="16858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Yes, I do.</a:t>
              </a:r>
              <a:endParaRPr lang="ru-RU" sz="3200" b="1" dirty="0"/>
            </a:p>
          </p:txBody>
        </p:sp>
      </p:grp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76C67AD-D879-34BE-20B3-5AEEDD4EF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677" y="1431953"/>
            <a:ext cx="2837743" cy="261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9C976ED-1B21-A70F-3A4A-A863207ABA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775" y="3018720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40" grpId="2" animBg="1"/>
      <p:bldP spid="4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9" y="948035"/>
            <a:ext cx="9816325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6325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  <a:cubicBezTo>
                  <a:pt x="2785881" y="5100747"/>
                  <a:pt x="3756684" y="3416589"/>
                  <a:pt x="4308141" y="2529457"/>
                </a:cubicBezTo>
                <a:cubicBezTo>
                  <a:pt x="4859599" y="1642325"/>
                  <a:pt x="5154644" y="799455"/>
                  <a:pt x="5986098" y="452209"/>
                </a:cubicBezTo>
                <a:cubicBezTo>
                  <a:pt x="6817552" y="104963"/>
                  <a:pt x="8696037" y="-197267"/>
                  <a:pt x="9296868" y="445983"/>
                </a:cubicBezTo>
                <a:cubicBezTo>
                  <a:pt x="9897699" y="1089233"/>
                  <a:pt x="9951430" y="4101403"/>
                  <a:pt x="9591082" y="4311712"/>
                </a:cubicBezTo>
                <a:cubicBezTo>
                  <a:pt x="9230734" y="4522021"/>
                  <a:pt x="7744380" y="1632492"/>
                  <a:pt x="7134780" y="1707836"/>
                </a:cubicBezTo>
                <a:cubicBezTo>
                  <a:pt x="6525180" y="1783180"/>
                  <a:pt x="5905306" y="3655100"/>
                  <a:pt x="5864209" y="3932502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7" name="Notched Right Arrow 2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Notched Right Arrow 2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hlinkClick r:id="" action="ppaction://hlinkshowjump?jump=endshow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Arial Rounded MT Bold" panose="020F0704030504030204" pitchFamily="34" charset="0"/>
                </a:rPr>
                <a:t>END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3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32" name="Pirat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225386" y="2754543"/>
            <a:ext cx="3112426" cy="4660153"/>
          </a:xfrm>
          <a:prstGeom prst="rect">
            <a:avLst/>
          </a:prstGeom>
        </p:spPr>
      </p:pic>
      <p:pic>
        <p:nvPicPr>
          <p:cNvPr id="35" name="Tresure Chest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99657" l="1094" r="9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83" y="4560589"/>
            <a:ext cx="3421676" cy="23363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707621" y="1004402"/>
            <a:ext cx="5927542" cy="2474075"/>
          </a:xfrm>
          <a:prstGeom prst="wedgeEllipseCallout">
            <a:avLst>
              <a:gd name="adj1" fmla="val 44180"/>
              <a:gd name="adj2" fmla="val 56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Hurray! 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We found the treasure!</a:t>
            </a:r>
            <a:br>
              <a:rPr lang="en-US" sz="3200" b="1" dirty="0">
                <a:solidFill>
                  <a:sysClr val="windowText" lastClr="000000"/>
                </a:solidFill>
              </a:rPr>
            </a:br>
            <a:r>
              <a:rPr lang="en-US" sz="3200" b="1" dirty="0">
                <a:solidFill>
                  <a:sysClr val="windowText" lastClr="000000"/>
                </a:solidFill>
              </a:rPr>
              <a:t>THANK YOU!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6F19CBF9-5F97-2744-7C84-F1B0B4A8E9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50" y="1236258"/>
            <a:ext cx="5683250" cy="505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F22E6C-22A0-EED5-7BD2-4A820D90F5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1" y="372658"/>
            <a:ext cx="9080500" cy="863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7C0CA8-44F0-E826-C77D-D514499FE6BB}"/>
              </a:ext>
            </a:extLst>
          </p:cNvPr>
          <p:cNvSpPr txBox="1"/>
          <p:nvPr/>
        </p:nvSpPr>
        <p:spPr>
          <a:xfrm>
            <a:off x="535621" y="2070100"/>
            <a:ext cx="3020379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F</a:t>
            </a:r>
            <a:r>
              <a:rPr lang="x-none" sz="3600" dirty="0"/>
              <a:t>ill in the form.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FFED59-3370-B7C8-040A-04EF2EC23CFF}"/>
              </a:ext>
            </a:extLst>
          </p:cNvPr>
          <p:cNvSpPr txBox="1"/>
          <p:nvPr/>
        </p:nvSpPr>
        <p:spPr>
          <a:xfrm>
            <a:off x="319720" y="470535"/>
            <a:ext cx="4544834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600" dirty="0"/>
              <a:t>Ask, write, and circle.</a:t>
            </a:r>
            <a:endParaRPr lang="x-none" sz="3600" dirty="0"/>
          </a:p>
        </p:txBody>
      </p:sp>
      <p:pic>
        <p:nvPicPr>
          <p:cNvPr id="4" name="Picture 3" descr="Shape, logo&#10;&#10;Description automatically generated">
            <a:extLst>
              <a:ext uri="{FF2B5EF4-FFF2-40B4-BE49-F238E27FC236}">
                <a16:creationId xmlns:a16="http://schemas.microsoft.com/office/drawing/2014/main" xmlns="" id="{785448D6-7B91-0A5F-DB57-D6B5B8A98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125" y="1605282"/>
            <a:ext cx="4575625" cy="1594536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xmlns="" id="{3C9C1077-C836-969E-EBD8-066D4D55A9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15" y="1576576"/>
            <a:ext cx="4883426" cy="17018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xmlns="" id="{4BBBB5B0-A54A-F5AA-069C-6EBDF3014D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34" y="1872412"/>
            <a:ext cx="4575625" cy="15945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901E84-64E9-8B70-8A73-FAC73451D5BA}"/>
              </a:ext>
            </a:extLst>
          </p:cNvPr>
          <p:cNvSpPr txBox="1"/>
          <p:nvPr/>
        </p:nvSpPr>
        <p:spPr>
          <a:xfrm>
            <a:off x="319720" y="1843706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Example</a:t>
            </a:r>
            <a:r>
              <a:rPr lang="x-none" sz="3600"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6D34E93-C2AB-CD31-228E-04AA94C4F4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793700"/>
            <a:ext cx="5626100" cy="5003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FFB1E1-041A-058D-0005-C24099CCE35E}"/>
              </a:ext>
            </a:extLst>
          </p:cNvPr>
          <p:cNvSpPr txBox="1"/>
          <p:nvPr/>
        </p:nvSpPr>
        <p:spPr>
          <a:xfrm>
            <a:off x="8953500" y="174903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7030A0"/>
                </a:solidFill>
              </a:rPr>
              <a:t>Tam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7AAE57-2D23-56AC-D539-23DC59FCF7DE}"/>
              </a:ext>
            </a:extLst>
          </p:cNvPr>
          <p:cNvSpPr txBox="1"/>
          <p:nvPr/>
        </p:nvSpPr>
        <p:spPr>
          <a:xfrm>
            <a:off x="9321800" y="22127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97E320F-0342-5B68-5ED2-851AF55B9836}"/>
              </a:ext>
            </a:extLst>
          </p:cNvPr>
          <p:cNvSpPr/>
          <p:nvPr/>
        </p:nvSpPr>
        <p:spPr>
          <a:xfrm>
            <a:off x="9674675" y="2908300"/>
            <a:ext cx="711200" cy="495300"/>
          </a:xfrm>
          <a:custGeom>
            <a:avLst/>
            <a:gdLst>
              <a:gd name="connsiteX0" fmla="*/ 0 w 711200"/>
              <a:gd name="connsiteY0" fmla="*/ 247650 h 495300"/>
              <a:gd name="connsiteX1" fmla="*/ 355600 w 711200"/>
              <a:gd name="connsiteY1" fmla="*/ 0 h 495300"/>
              <a:gd name="connsiteX2" fmla="*/ 711200 w 711200"/>
              <a:gd name="connsiteY2" fmla="*/ 247650 h 495300"/>
              <a:gd name="connsiteX3" fmla="*/ 355600 w 711200"/>
              <a:gd name="connsiteY3" fmla="*/ 495300 h 495300"/>
              <a:gd name="connsiteX4" fmla="*/ 0 w 711200"/>
              <a:gd name="connsiteY4" fmla="*/ 2476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95300" extrusionOk="0">
                <a:moveTo>
                  <a:pt x="0" y="247650"/>
                </a:moveTo>
                <a:cubicBezTo>
                  <a:pt x="-25319" y="95260"/>
                  <a:pt x="143808" y="5780"/>
                  <a:pt x="355600" y="0"/>
                </a:cubicBezTo>
                <a:cubicBezTo>
                  <a:pt x="574611" y="4762"/>
                  <a:pt x="706172" y="111037"/>
                  <a:pt x="711200" y="247650"/>
                </a:cubicBezTo>
                <a:cubicBezTo>
                  <a:pt x="704637" y="390832"/>
                  <a:pt x="547889" y="517979"/>
                  <a:pt x="355600" y="495300"/>
                </a:cubicBezTo>
                <a:cubicBezTo>
                  <a:pt x="154072" y="492490"/>
                  <a:pt x="2327" y="385535"/>
                  <a:pt x="0" y="24765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FEEDBC-31C7-AE08-1123-E2DE8791A2E9}"/>
              </a:ext>
            </a:extLst>
          </p:cNvPr>
          <p:cNvSpPr txBox="1"/>
          <p:nvPr/>
        </p:nvSpPr>
        <p:spPr>
          <a:xfrm>
            <a:off x="3130752" y="3568441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3600" dirty="0"/>
              <a:t>Yes, I do.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DC6CB9-2194-0F4E-1AA8-B035FFE1E21B}"/>
              </a:ext>
            </a:extLst>
          </p:cNvPr>
          <p:cNvSpPr txBox="1"/>
          <p:nvPr/>
        </p:nvSpPr>
        <p:spPr>
          <a:xfrm>
            <a:off x="3130752" y="3545506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3600" dirty="0"/>
              <a:t>I am 8.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DE4008-8DF3-A1F7-5356-006F8B31903A}"/>
              </a:ext>
            </a:extLst>
          </p:cNvPr>
          <p:cNvSpPr txBox="1"/>
          <p:nvPr/>
        </p:nvSpPr>
        <p:spPr>
          <a:xfrm>
            <a:off x="3130752" y="3568441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3600" dirty="0"/>
              <a:t>I am Tam.</a:t>
            </a:r>
          </a:p>
        </p:txBody>
      </p:sp>
    </p:spTree>
    <p:extLst>
      <p:ext uri="{BB962C8B-B14F-4D97-AF65-F5344CB8AC3E}">
        <p14:creationId xmlns:p14="http://schemas.microsoft.com/office/powerpoint/2010/main" val="4060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10427E-CEED-7A87-055B-27A77179552A}"/>
              </a:ext>
            </a:extLst>
          </p:cNvPr>
          <p:cNvSpPr txBox="1"/>
          <p:nvPr/>
        </p:nvSpPr>
        <p:spPr>
          <a:xfrm>
            <a:off x="319720" y="470535"/>
            <a:ext cx="1980029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600" dirty="0"/>
              <a:t>Pairwork</a:t>
            </a:r>
            <a:endParaRPr lang="x-none" sz="3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24EFE3E-CF8E-EDBD-FEF3-2D21CC6E66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950" y="479230"/>
            <a:ext cx="6206894" cy="55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3F5D7A-D17A-87A0-F84C-29CA90122ECC}"/>
              </a:ext>
            </a:extLst>
          </p:cNvPr>
          <p:cNvSpPr txBox="1"/>
          <p:nvPr/>
        </p:nvSpPr>
        <p:spPr>
          <a:xfrm>
            <a:off x="640871" y="299941"/>
            <a:ext cx="7884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Groupwork: draw a bar graph.</a:t>
            </a:r>
            <a:endParaRPr lang="x-none" sz="4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9B6C3DF-49AD-6EE1-E289-45E8B9175D82}"/>
              </a:ext>
            </a:extLst>
          </p:cNvPr>
          <p:cNvSpPr/>
          <p:nvPr/>
        </p:nvSpPr>
        <p:spPr>
          <a:xfrm>
            <a:off x="2062608" y="1918543"/>
            <a:ext cx="3918442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Take out YOU form and count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19BB0E5-E6F3-FB6B-47FE-2C8D3381AA6C}"/>
              </a:ext>
            </a:extLst>
          </p:cNvPr>
          <p:cNvSpPr/>
          <p:nvPr/>
        </p:nvSpPr>
        <p:spPr>
          <a:xfrm>
            <a:off x="1218402" y="1135761"/>
            <a:ext cx="4142940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groups </a:t>
            </a:r>
            <a:r>
              <a:rPr lang="en-US" sz="3600" b="1">
                <a:solidFill>
                  <a:schemeClr val="bg1"/>
                </a:solidFill>
                <a:cs typeface="APPLE CHANCERY" panose="03020702040506060504" pitchFamily="66" charset="-79"/>
              </a:rPr>
              <a:t>of 6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7016A71-6E57-C5AC-8788-9DB0065C4FA8}"/>
              </a:ext>
            </a:extLst>
          </p:cNvPr>
          <p:cNvSpPr/>
          <p:nvPr/>
        </p:nvSpPr>
        <p:spPr>
          <a:xfrm>
            <a:off x="2930278" y="3353963"/>
            <a:ext cx="4931022" cy="152567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Fill in the form 1 (count students say YES)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D1CB8E8-3B4F-F966-0EC5-957A9657FD51}"/>
              </a:ext>
            </a:extLst>
          </p:cNvPr>
          <p:cNvSpPr/>
          <p:nvPr/>
        </p:nvSpPr>
        <p:spPr>
          <a:xfrm>
            <a:off x="3606368" y="5135559"/>
            <a:ext cx="3962832" cy="790981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Draw a bar graph</a:t>
            </a:r>
            <a:endParaRPr lang="x-none" sz="3600" b="1" dirty="0">
              <a:solidFill>
                <a:srgbClr val="FF0000"/>
              </a:solidFill>
              <a:cs typeface="APPLE CHANCERY" panose="03020702040506060504" pitchFamily="66" charset="-79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DA942AE7-73A0-3943-1829-268974137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8436">
            <a:off x="7215242" y="1427752"/>
            <a:ext cx="2289970" cy="20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xmlns="" id="{C262C331-AFAF-6F4C-7902-F74DE9DA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76735"/>
              </p:ext>
            </p:extLst>
          </p:nvPr>
        </p:nvGraphicFramePr>
        <p:xfrm>
          <a:off x="647700" y="960120"/>
          <a:ext cx="4089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xmlns="" val="6176968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xmlns="" val="3299508599"/>
                    </a:ext>
                  </a:extLst>
                </a:gridCol>
              </a:tblGrid>
              <a:tr h="609480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/>
                        <a:t>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</a:t>
                      </a:r>
                      <a:r>
                        <a:rPr lang="x-none" sz="3600" dirty="0"/>
                        <a:t>umbers of students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319981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9039847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/>
                        <a:t>P.E.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5956978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330317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4699309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69330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37D7D0-A516-334C-FBB4-689CDEEB2A5D}"/>
              </a:ext>
            </a:extLst>
          </p:cNvPr>
          <p:cNvSpPr txBox="1"/>
          <p:nvPr/>
        </p:nvSpPr>
        <p:spPr>
          <a:xfrm>
            <a:off x="3530600" y="27826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4A2C48-B4A1-8588-BBC8-0304CA50B15E}"/>
              </a:ext>
            </a:extLst>
          </p:cNvPr>
          <p:cNvSpPr txBox="1"/>
          <p:nvPr/>
        </p:nvSpPr>
        <p:spPr>
          <a:xfrm>
            <a:off x="3530600" y="33287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03C8B19-A141-14D8-2324-FE23C8B51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818701"/>
              </p:ext>
            </p:extLst>
          </p:nvPr>
        </p:nvGraphicFramePr>
        <p:xfrm>
          <a:off x="5143500" y="719667"/>
          <a:ext cx="5854700" cy="47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7A68AE-61CD-3F90-7E8E-5F266D671B56}"/>
              </a:ext>
            </a:extLst>
          </p:cNvPr>
          <p:cNvSpPr txBox="1"/>
          <p:nvPr/>
        </p:nvSpPr>
        <p:spPr>
          <a:xfrm>
            <a:off x="3530600" y="3941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>
                <a:solidFill>
                  <a:srgbClr val="FF0000"/>
                </a:solidFill>
              </a:rPr>
              <a:t>3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3400B19-FBB4-D717-5440-EB962919CDAD}"/>
              </a:ext>
            </a:extLst>
          </p:cNvPr>
          <p:cNvSpPr/>
          <p:nvPr/>
        </p:nvSpPr>
        <p:spPr>
          <a:xfrm>
            <a:off x="2386636" y="2607162"/>
            <a:ext cx="3852117" cy="78914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 you like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chemeClr val="tx1"/>
                </a:solidFill>
              </a:rPr>
              <a:t>?</a:t>
            </a:r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1CA2F09-7FC9-7B47-641A-2FF2BD56612A}"/>
              </a:ext>
            </a:extLst>
          </p:cNvPr>
          <p:cNvSpPr/>
          <p:nvPr/>
        </p:nvSpPr>
        <p:spPr>
          <a:xfrm>
            <a:off x="3565002" y="3860472"/>
            <a:ext cx="4150714" cy="55599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Yes, I </a:t>
            </a:r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./No, I </a:t>
            </a:r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n’t.</a:t>
            </a:r>
            <a:endParaRPr lang="x-non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22AC3991-C7A8-CB5F-BBD2-5540F6F1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28" y="1153164"/>
            <a:ext cx="8062927" cy="523051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568379"/>
            <a:ext cx="6483927" cy="665974"/>
          </a:xfrm>
          <a:prstGeom prst="rect">
            <a:avLst/>
          </a:prstGeom>
        </p:spPr>
      </p:pic>
      <p:pic>
        <p:nvPicPr>
          <p:cNvPr id="5" name="Picture 4" descr="A person's face on a yellow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395" y="611429"/>
            <a:ext cx="1369165" cy="1500256"/>
          </a:xfrm>
          <a:prstGeom prst="rect">
            <a:avLst/>
          </a:prstGeom>
        </p:spPr>
      </p:pic>
      <p:pic>
        <p:nvPicPr>
          <p:cNvPr id="6" name="Picture 5" descr="A close-up of a person&#10;&#10;Description automatically generated with medium confidence">
            <a:extLst>
              <a:ext uri="{FF2B5EF4-FFF2-40B4-BE49-F238E27FC236}">
                <a16:creationId xmlns=""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3864" y="708719"/>
            <a:ext cx="1443143" cy="1303079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4C6F5C9F-F41C-3143-15EF-162746872B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8606"/>
            <a:ext cx="4285957" cy="539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34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46232F6-48B3-DDDD-7D99-E60F95BB206E}"/>
              </a:ext>
            </a:extLst>
          </p:cNvPr>
          <p:cNvSpPr/>
          <p:nvPr/>
        </p:nvSpPr>
        <p:spPr>
          <a:xfrm>
            <a:off x="4243071" y="1632194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x-none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184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TU butto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24" y="5520947"/>
            <a:ext cx="3164098" cy="1164437"/>
          </a:xfrm>
          <a:prstGeom prst="rect">
            <a:avLst/>
          </a:prstGeom>
        </p:spPr>
      </p:pic>
      <p:pic>
        <p:nvPicPr>
          <p:cNvPr id="8" name="Start Butto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24" y="4350414"/>
            <a:ext cx="2334970" cy="1170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7E2F42-A2C7-E7E1-3D38-6FE77FD2FC6F}"/>
              </a:ext>
            </a:extLst>
          </p:cNvPr>
          <p:cNvSpPr txBox="1"/>
          <p:nvPr/>
        </p:nvSpPr>
        <p:spPr>
          <a:xfrm>
            <a:off x="3049859" y="3105835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ssoon Sans Std Medium" panose="020B0703020103030203" pitchFamily="34" charset="0"/>
              </a:rPr>
              <a:t>Do you like………….?</a:t>
            </a:r>
          </a:p>
          <a:p>
            <a:pPr algn="ctr"/>
            <a:r>
              <a:rPr lang="en-US" sz="1800" b="1" dirty="0">
                <a:latin typeface="Sassoon Sans Std Medium" panose="020B0703020103030203" pitchFamily="34" charset="0"/>
              </a:rPr>
              <a:t>- …….................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9723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rat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>
            <a:off x="1405748" y="1635159"/>
            <a:ext cx="3482014" cy="52135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57307" y="1549100"/>
            <a:ext cx="5469189" cy="2312895"/>
          </a:xfrm>
          <a:prstGeom prst="wedgeRoundRectCallout">
            <a:avLst>
              <a:gd name="adj1" fmla="val -78395"/>
              <a:gd name="adj2" fmla="val 240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5467572" y="2290048"/>
            <a:ext cx="524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Sans Std Medium" panose="020B0703020103030203" pitchFamily="34" charset="0"/>
              </a:rPr>
              <a:t>Help me please!</a:t>
            </a:r>
            <a:endParaRPr lang="ru-RU" sz="4800" dirty="0"/>
          </a:p>
        </p:txBody>
      </p:sp>
      <p:grpSp>
        <p:nvGrpSpPr>
          <p:cNvPr id="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7" name="Notched Right Arrow 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10120208" y="516683"/>
              <a:ext cx="1822587" cy="44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2800" dirty="0">
                <a:solidFill>
                  <a:srgbClr val="7F46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9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1196622"/>
            <a:ext cx="294430" cy="13730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  <a:gd name="connsiteX0" fmla="*/ 0 w 1602925"/>
              <a:gd name="connsiteY0" fmla="*/ 427151 h 613798"/>
              <a:gd name="connsiteX1" fmla="*/ 294430 w 1602925"/>
              <a:gd name="connsiteY1" fmla="*/ 289845 h 613798"/>
              <a:gd name="connsiteX2" fmla="*/ 1602925 w 1602925"/>
              <a:gd name="connsiteY2" fmla="*/ 613798 h 613798"/>
              <a:gd name="connsiteX0" fmla="*/ 0 w 294430"/>
              <a:gd name="connsiteY0" fmla="*/ 137306 h 137306"/>
              <a:gd name="connsiteX1" fmla="*/ 294430 w 294430"/>
              <a:gd name="connsiteY1" fmla="*/ 0 h 1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430" h="137306">
                <a:moveTo>
                  <a:pt x="0" y="137306"/>
                </a:moveTo>
                <a:lnTo>
                  <a:pt x="294430" y="0"/>
                </a:ln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SCROLL"/>
          <p:cNvGrpSpPr/>
          <p:nvPr/>
        </p:nvGrpSpPr>
        <p:grpSpPr>
          <a:xfrm>
            <a:off x="2703336" y="209262"/>
            <a:ext cx="6337930" cy="5411892"/>
            <a:chOff x="4313620" y="866147"/>
            <a:chExt cx="4121253" cy="3455596"/>
          </a:xfrm>
        </p:grpSpPr>
        <p:pic>
          <p:nvPicPr>
            <p:cNvPr id="9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3" name="TEXT BOX"/>
            <p:cNvSpPr txBox="1"/>
            <p:nvPr/>
          </p:nvSpPr>
          <p:spPr>
            <a:xfrm>
              <a:off x="5231230" y="3226293"/>
              <a:ext cx="2576955" cy="10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r>
                <a:rPr lang="en-US" sz="2400" b="1" dirty="0">
                  <a:latin typeface="Sassoon Sans Std Medium" panose="020B0703020103030203" pitchFamily="34" charset="0"/>
                </a:rPr>
                <a:t/>
              </a:r>
              <a:br>
                <a:rPr lang="en-US" sz="2400" b="1" dirty="0">
                  <a:latin typeface="Sassoon Sans Std Medium" panose="020B0703020103030203" pitchFamily="34" charset="0"/>
                </a:rPr>
              </a:br>
              <a:endParaRPr lang="ru-RU" sz="2400" b="1" dirty="0"/>
            </a:p>
          </p:txBody>
        </p:sp>
      </p:grpSp>
      <p:pic>
        <p:nvPicPr>
          <p:cNvPr id="5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05"/>
          <a:stretch/>
        </p:blipFill>
        <p:spPr>
          <a:xfrm rot="20709504">
            <a:off x="10655115" y="3464740"/>
            <a:ext cx="3073770" cy="9480312"/>
          </a:xfrm>
          <a:prstGeom prst="rect">
            <a:avLst/>
          </a:prstGeom>
        </p:spPr>
      </p:pic>
      <p:grpSp>
        <p:nvGrpSpPr>
          <p:cNvPr id="8" name="Answer SHAPE"/>
          <p:cNvGrpSpPr/>
          <p:nvPr/>
        </p:nvGrpSpPr>
        <p:grpSpPr>
          <a:xfrm>
            <a:off x="7056917" y="2126949"/>
            <a:ext cx="3885883" cy="1714500"/>
            <a:chOff x="7525269" y="2561520"/>
            <a:chExt cx="3479391" cy="1714500"/>
          </a:xfrm>
        </p:grpSpPr>
        <p:sp>
          <p:nvSpPr>
            <p:cNvPr id="6" name="Oval Callout 5"/>
            <p:cNvSpPr/>
            <p:nvPr/>
          </p:nvSpPr>
          <p:spPr>
            <a:xfrm flipH="1">
              <a:off x="7525269" y="2561520"/>
              <a:ext cx="3479391" cy="1714500"/>
            </a:xfrm>
            <a:prstGeom prst="wedgeEllipseCallout">
              <a:avLst>
                <a:gd name="adj1" fmla="val -50046"/>
                <a:gd name="adj2" fmla="val 56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6901" y="3057391"/>
              <a:ext cx="3185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Do you like English?</a:t>
              </a:r>
              <a:endParaRPr lang="ru-RU" sz="3200" b="1" dirty="0"/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grpSp>
        <p:nvGrpSpPr>
          <p:cNvPr id="14" name="Answer COLOR"/>
          <p:cNvGrpSpPr/>
          <p:nvPr/>
        </p:nvGrpSpPr>
        <p:grpSpPr>
          <a:xfrm>
            <a:off x="6779941" y="5206967"/>
            <a:ext cx="2712333" cy="1299782"/>
            <a:chOff x="7565127" y="2655259"/>
            <a:chExt cx="2213547" cy="1299782"/>
          </a:xfrm>
        </p:grpSpPr>
        <p:sp>
          <p:nvSpPr>
            <p:cNvPr id="15" name="Oval Callout 14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9256" y="3056775"/>
              <a:ext cx="2089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No, I don’t.</a:t>
              </a:r>
              <a:endParaRPr lang="ru-RU" sz="3200" b="1" dirty="0"/>
            </a:p>
          </p:txBody>
        </p:sp>
      </p:grpSp>
      <p:grpSp>
        <p:nvGrpSpPr>
          <p:cNvPr id="20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xmlns="" id="{B50997CB-33E2-FB3D-606B-33E9DFDB7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8"/>
          <a:stretch/>
        </p:blipFill>
        <p:spPr>
          <a:xfrm>
            <a:off x="4666731" y="1382797"/>
            <a:ext cx="2624835" cy="237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56F95060-3F6A-157E-2E2B-E1CA51D589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879" y="2898001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2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3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1" grpId="2" animBg="1"/>
      <p:bldP spid="21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6502</TotalTime>
  <Words>332</Words>
  <Application>Microsoft Office PowerPoint</Application>
  <PresentationFormat>Custom</PresentationFormat>
  <Paragraphs>107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131</cp:revision>
  <dcterms:created xsi:type="dcterms:W3CDTF">2020-12-08T03:17:05Z</dcterms:created>
  <dcterms:modified xsi:type="dcterms:W3CDTF">2022-11-09T14:46:46Z</dcterms:modified>
</cp:coreProperties>
</file>