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B3CA-B2FF-4376-8731-9CAA9BC9F23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0ECA-E33D-481F-9B08-8FDE17735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155A-88F2-4006-A790-5A1F7858E02B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B416D0-AB16-4335-BFF8-2AA6DF94AA11}" type="slidenum">
              <a:rPr 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5689-A6BE-47A6-BB8A-C5B61249B4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524000" y="0"/>
            <a:ext cx="11317288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2" name="Group 15"/>
          <p:cNvGrpSpPr>
            <a:grpSpLocks/>
          </p:cNvGrpSpPr>
          <p:nvPr/>
        </p:nvGrpSpPr>
        <p:grpSpPr bwMode="auto">
          <a:xfrm>
            <a:off x="-1524000" y="0"/>
            <a:ext cx="11430000" cy="6934200"/>
            <a:chOff x="-1008" y="0"/>
            <a:chExt cx="7200" cy="4368"/>
          </a:xfrm>
        </p:grpSpPr>
        <p:grpSp>
          <p:nvGrpSpPr>
            <p:cNvPr id="2055" name="Group 11"/>
            <p:cNvGrpSpPr>
              <a:grpSpLocks/>
            </p:cNvGrpSpPr>
            <p:nvPr/>
          </p:nvGrpSpPr>
          <p:grpSpPr bwMode="auto">
            <a:xfrm>
              <a:off x="-1008" y="0"/>
              <a:ext cx="7152" cy="480"/>
              <a:chOff x="-1008" y="528"/>
              <a:chExt cx="7152" cy="480"/>
            </a:xfrm>
          </p:grpSpPr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-1008" y="528"/>
                <a:ext cx="7152" cy="480"/>
              </a:xfrm>
              <a:prstGeom prst="rect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70" y="624"/>
                <a:ext cx="3492" cy="2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47"/>
                        </a:gs>
                        <a:gs pos="100000">
                          <a:srgbClr val="000099"/>
                        </a:gs>
                      </a:gsLst>
                      <a:lin ang="5400000" scaled="1"/>
                    </a:gradFill>
                    <a:latin typeface="Times New Roman" pitchFamily="18" charset="0"/>
                    <a:cs typeface="Times New Roman" pitchFamily="18" charset="0"/>
                  </a:rPr>
                  <a:t>BÀI GIẢNG TOÁN 5 - TIẾT 36</a:t>
                </a:r>
              </a:p>
            </p:txBody>
          </p:sp>
        </p:grpSp>
        <p:sp>
          <p:nvSpPr>
            <p:cNvPr id="2056" name="Rectangle 13"/>
            <p:cNvSpPr>
              <a:spLocks noChangeArrowheads="1"/>
            </p:cNvSpPr>
            <p:nvPr/>
          </p:nvSpPr>
          <p:spPr bwMode="auto">
            <a:xfrm>
              <a:off x="-960" y="3888"/>
              <a:ext cx="7152" cy="4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-19050" y="2667000"/>
            <a:ext cx="91440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 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428912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19100" y="1085850"/>
            <a:ext cx="7924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500" b="1" smtClean="0">
                <a:cs typeface="Times New Roman" pitchFamily="18" charset="0"/>
              </a:rPr>
              <a:t>1. Bỏ </a:t>
            </a:r>
            <a:r>
              <a:rPr lang="en-US" sz="3500" b="1" dirty="0">
                <a:cs typeface="Times New Roman" pitchFamily="18" charset="0"/>
              </a:rPr>
              <a:t>các chữ số 0 tận cùng bên phải phần thập phân để có các số thập phân viết dưới dạng gọn hơn.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952500" y="2940844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7,800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2095035" y="2940844"/>
            <a:ext cx="2247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7,8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628185" y="3539603"/>
            <a:ext cx="2590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64,9000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152185" y="3449368"/>
            <a:ext cx="2133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64,9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723900" y="4073759"/>
            <a:ext cx="25908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3,0400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2152185" y="3941763"/>
            <a:ext cx="1828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3,04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401444" y="2940844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597090" y="2879554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2001,300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6327388" y="2894498"/>
            <a:ext cx="2057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2001,3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4378247" y="3524735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   35,020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6400800" y="3456339"/>
            <a:ext cx="2209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35,02</a:t>
            </a:r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4482790" y="4053315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100,0100</a:t>
            </a: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6400800" y="4053314"/>
            <a:ext cx="24765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100,01</a:t>
            </a:r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4043246" y="2819130"/>
            <a:ext cx="838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5955" name="Line 19"/>
          <p:cNvSpPr>
            <a:spLocks noChangeShapeType="1"/>
          </p:cNvSpPr>
          <p:nvPr/>
        </p:nvSpPr>
        <p:spPr bwMode="auto">
          <a:xfrm>
            <a:off x="495300" y="279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0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0" grpId="0"/>
      <p:bldP spid="295941" grpId="0"/>
      <p:bldP spid="295942" grpId="0"/>
      <p:bldP spid="295943" grpId="0"/>
      <p:bldP spid="295944" grpId="0"/>
      <p:bldP spid="295946" grpId="0"/>
      <p:bldP spid="295947" grpId="0"/>
      <p:bldP spid="295948" grpId="0"/>
      <p:bldP spid="295949" grpId="0"/>
      <p:bldP spid="295950" grpId="0"/>
      <p:bldP spid="295951" grpId="0"/>
      <p:bldP spid="295952" grpId="0"/>
      <p:bldP spid="295953" grpId="0"/>
      <p:bldP spid="29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998538"/>
            <a:ext cx="8001000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smtClean="0">
                <a:cs typeface="Times New Roman" pitchFamily="18" charset="0"/>
              </a:rPr>
              <a:t>2. Viết </a:t>
            </a:r>
            <a:r>
              <a:rPr lang="en-US" sz="3500" b="1" dirty="0">
                <a:cs typeface="Times New Roman" pitchFamily="18" charset="0"/>
              </a:rPr>
              <a:t>thêm các chữ số 0 vào bên phải phần thập phân của các số thập phân sau đây để các phần thập phân của chúng có số chữ số bằng nhau (</a:t>
            </a:r>
            <a:r>
              <a:rPr lang="en-US" sz="3500" b="1" i="1" dirty="0">
                <a:solidFill>
                  <a:schemeClr val="accent2"/>
                </a:solidFill>
                <a:cs typeface="Times New Roman" pitchFamily="18" charset="0"/>
              </a:rPr>
              <a:t>đều có ba chữ số</a:t>
            </a:r>
            <a:r>
              <a:rPr lang="en-US" sz="3500" b="1" dirty="0">
                <a:cs typeface="Times New Roman" pitchFamily="18" charset="0"/>
              </a:rPr>
              <a:t>)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33400" y="4037013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5,612 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237678" y="4037013"/>
            <a:ext cx="17716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5,612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685800" y="4625974"/>
            <a:ext cx="1295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17,2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226527" y="4638056"/>
            <a:ext cx="3200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17,200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>
                <a:cs typeface="Times New Roman" pitchFamily="18" charset="0"/>
              </a:rPr>
              <a:t> 480,59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2247900" y="5281961"/>
            <a:ext cx="24765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480,590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52400" y="3994149"/>
            <a:ext cx="762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381500" y="3916091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5029200" y="3863975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24,5 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6019800" y="3949816"/>
            <a:ext cx="2514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24,500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4724400" y="4625975"/>
            <a:ext cx="1676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80,01</a:t>
            </a:r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6096000" y="4495800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80,010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4724400" y="5215325"/>
            <a:ext cx="1905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14,678 </a:t>
            </a: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6096000" y="5129754"/>
            <a:ext cx="2819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14,678</a:t>
            </a:r>
          </a:p>
        </p:txBody>
      </p:sp>
    </p:spTree>
    <p:extLst>
      <p:ext uri="{BB962C8B-B14F-4D97-AF65-F5344CB8AC3E}">
        <p14:creationId xmlns:p14="http://schemas.microsoft.com/office/powerpoint/2010/main" val="168465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  <p:bldP spid="297988" grpId="0"/>
      <p:bldP spid="297989" grpId="0"/>
      <p:bldP spid="297990" grpId="0"/>
      <p:bldP spid="297991" grpId="0"/>
      <p:bldP spid="297992" grpId="0"/>
      <p:bldP spid="297995" grpId="0"/>
      <p:bldP spid="297996" grpId="0"/>
      <p:bldP spid="297999" grpId="0"/>
      <p:bldP spid="298000" grpId="0"/>
      <p:bldP spid="298001" grpId="0"/>
      <p:bldP spid="298002" grpId="0"/>
      <p:bldP spid="298003" grpId="0"/>
      <p:bldP spid="2980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 smtClean="0">
                <a:solidFill>
                  <a:schemeClr val="bg1"/>
                </a:solidFill>
                <a:cs typeface="Times New Roman" pitchFamily="18" charset="0"/>
              </a:rPr>
              <a:t>3.3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smtClean="0">
                <a:cs typeface="Times New Roman" pitchFamily="18" charset="0"/>
              </a:rPr>
              <a:t>3. Khi </a:t>
            </a:r>
            <a:r>
              <a:rPr lang="en-US" b="1" dirty="0">
                <a:cs typeface="Times New Roman" pitchFamily="18" charset="0"/>
              </a:rPr>
              <a:t>viết thêm số thập phân 0,100 dưới dạng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: 0,100 =    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Mỹ</a:t>
            </a:r>
            <a:r>
              <a:rPr lang="en-US" b="1" dirty="0"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Hùng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. Ai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đúng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sai</a:t>
            </a:r>
            <a:r>
              <a:rPr lang="en-US" b="1" dirty="0">
                <a:cs typeface="Times New Roman" pitchFamily="18" charset="0"/>
              </a:rPr>
              <a:t>? </a:t>
            </a:r>
            <a:r>
              <a:rPr lang="en-US" b="1" dirty="0" err="1">
                <a:cs typeface="Times New Roman" pitchFamily="18" charset="0"/>
              </a:rPr>
              <a:t>Tại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sao</a:t>
            </a:r>
            <a:r>
              <a:rPr lang="en-US" b="1" dirty="0">
                <a:cs typeface="Times New Roman" pitchFamily="18" charset="0"/>
              </a:rPr>
              <a:t>?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5511800" y="1371600"/>
            <a:ext cx="1066800" cy="930275"/>
            <a:chOff x="1264" y="2784"/>
            <a:chExt cx="672" cy="586"/>
          </a:xfrm>
        </p:grpSpPr>
        <p:sp>
          <p:nvSpPr>
            <p:cNvPr id="13355" name="Text Box 5"/>
            <p:cNvSpPr txBox="1">
              <a:spLocks noChangeArrowheads="1"/>
            </p:cNvSpPr>
            <p:nvPr/>
          </p:nvSpPr>
          <p:spPr bwMode="auto">
            <a:xfrm>
              <a:off x="1264" y="2784"/>
              <a:ext cx="672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56" name="Line 6"/>
            <p:cNvSpPr>
              <a:spLocks noChangeShapeType="1"/>
            </p:cNvSpPr>
            <p:nvPr/>
          </p:nvSpPr>
          <p:spPr bwMode="auto">
            <a:xfrm>
              <a:off x="1296" y="3072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438400" y="1905000"/>
            <a:ext cx="914400" cy="930275"/>
            <a:chOff x="2304" y="2784"/>
            <a:chExt cx="576" cy="586"/>
          </a:xfrm>
        </p:grpSpPr>
        <p:sp>
          <p:nvSpPr>
            <p:cNvPr id="13353" name="Text Box 8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4" name="Line 9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6286500" y="1981200"/>
            <a:ext cx="838200" cy="930275"/>
            <a:chOff x="3216" y="2736"/>
            <a:chExt cx="528" cy="586"/>
          </a:xfrm>
        </p:grpSpPr>
        <p:sp>
          <p:nvSpPr>
            <p:cNvPr id="13351" name="Text Box 11"/>
            <p:cNvSpPr txBox="1">
              <a:spLocks noChangeArrowheads="1"/>
            </p:cNvSpPr>
            <p:nvPr/>
          </p:nvSpPr>
          <p:spPr bwMode="auto">
            <a:xfrm>
              <a:off x="3216" y="2736"/>
              <a:ext cx="52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 1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2" name="Line 12"/>
            <p:cNvSpPr>
              <a:spLocks noChangeShapeType="1"/>
            </p:cNvSpPr>
            <p:nvPr/>
          </p:nvSpPr>
          <p:spPr bwMode="auto">
            <a:xfrm>
              <a:off x="3312" y="3024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1078" name="Group 22"/>
          <p:cNvGrpSpPr>
            <a:grpSpLocks/>
          </p:cNvGrpSpPr>
          <p:nvPr/>
        </p:nvGrpSpPr>
        <p:grpSpPr bwMode="auto">
          <a:xfrm>
            <a:off x="6019800" y="5014911"/>
            <a:ext cx="914400" cy="1015999"/>
            <a:chOff x="2304" y="2784"/>
            <a:chExt cx="576" cy="640"/>
          </a:xfrm>
        </p:grpSpPr>
        <p:sp>
          <p:nvSpPr>
            <p:cNvPr id="13349" name="Text Box 23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0" name="Line 24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6705600" y="51673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là chưa đúng </a:t>
            </a:r>
          </a:p>
        </p:txBody>
      </p:sp>
      <p:sp>
        <p:nvSpPr>
          <p:cNvPr id="301085" name="Text Box 29"/>
          <p:cNvSpPr txBox="1">
            <a:spLocks noChangeArrowheads="1"/>
          </p:cNvSpPr>
          <p:nvPr/>
        </p:nvSpPr>
        <p:spPr bwMode="auto">
          <a:xfrm>
            <a:off x="1676400" y="3657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1752600" y="4114802"/>
            <a:ext cx="1066800" cy="1016001"/>
            <a:chOff x="1440" y="2784"/>
            <a:chExt cx="672" cy="640"/>
          </a:xfrm>
        </p:grpSpPr>
        <p:sp>
          <p:nvSpPr>
            <p:cNvPr id="13347" name="Text Box 31"/>
            <p:cNvSpPr txBox="1">
              <a:spLocks noChangeArrowheads="1"/>
            </p:cNvSpPr>
            <p:nvPr/>
          </p:nvSpPr>
          <p:spPr bwMode="auto">
            <a:xfrm>
              <a:off x="1440" y="2784"/>
              <a:ext cx="6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48" name="Line 32"/>
            <p:cNvSpPr>
              <a:spLocks noChangeShapeType="1"/>
            </p:cNvSpPr>
            <p:nvPr/>
          </p:nvSpPr>
          <p:spPr bwMode="auto">
            <a:xfrm>
              <a:off x="1536" y="307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1828800" y="52292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2743200" y="52435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</a:t>
            </a:r>
            <a:r>
              <a:rPr lang="en-US" b="1" dirty="0" smtClean="0">
                <a:cs typeface="Times New Roman" pitchFamily="18" charset="0"/>
              </a:rPr>
              <a:t>ạn </a:t>
            </a:r>
            <a:r>
              <a:rPr lang="en-US" b="1" dirty="0">
                <a:cs typeface="Times New Roman" pitchFamily="18" charset="0"/>
              </a:rPr>
              <a:t>Hùng  viết thành  </a:t>
            </a:r>
          </a:p>
        </p:txBody>
      </p:sp>
      <p:sp>
        <p:nvSpPr>
          <p:cNvPr id="301096" name="WordArt 40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87630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pSp>
        <p:nvGrpSpPr>
          <p:cNvPr id="301097" name="Group 41"/>
          <p:cNvGrpSpPr>
            <a:grpSpLocks/>
          </p:cNvGrpSpPr>
          <p:nvPr/>
        </p:nvGrpSpPr>
        <p:grpSpPr bwMode="auto">
          <a:xfrm>
            <a:off x="0" y="5791200"/>
            <a:ext cx="8991600" cy="685800"/>
            <a:chOff x="-144" y="3888"/>
            <a:chExt cx="6048" cy="432"/>
          </a:xfrm>
        </p:grpSpPr>
        <p:sp>
          <p:nvSpPr>
            <p:cNvPr id="13345" name="AutoShape 42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6" name="Text Box 43"/>
            <p:cNvSpPr txBox="1">
              <a:spLocks noChangeArrowheads="1"/>
            </p:cNvSpPr>
            <p:nvPr/>
          </p:nvSpPr>
          <p:spPr bwMode="auto">
            <a:xfrm>
              <a:off x="-144" y="3993"/>
              <a:ext cx="60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Vậy Bạn Lan và bạn Mỹ viết đúng , bạn Hùng viết sai.</a:t>
              </a:r>
            </a:p>
          </p:txBody>
        </p:sp>
      </p:grp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533400" y="3657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Ta có :  </a:t>
            </a:r>
          </a:p>
        </p:txBody>
      </p: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609600" y="52435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Mà  :  </a:t>
            </a:r>
          </a:p>
        </p:txBody>
      </p:sp>
      <p:grpSp>
        <p:nvGrpSpPr>
          <p:cNvPr id="301102" name="Group 46"/>
          <p:cNvGrpSpPr>
            <a:grpSpLocks/>
          </p:cNvGrpSpPr>
          <p:nvPr/>
        </p:nvGrpSpPr>
        <p:grpSpPr bwMode="auto">
          <a:xfrm>
            <a:off x="6477000" y="4129086"/>
            <a:ext cx="914400" cy="1015999"/>
            <a:chOff x="2304" y="2784"/>
            <a:chExt cx="576" cy="640"/>
          </a:xfrm>
        </p:grpSpPr>
        <p:sp>
          <p:nvSpPr>
            <p:cNvPr id="13343" name="Text Box 47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 </a:t>
              </a:r>
            </a:p>
          </p:txBody>
        </p:sp>
        <p:sp>
          <p:nvSpPr>
            <p:cNvPr id="13344" name="Line 48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06" name="Text Box 50"/>
          <p:cNvSpPr txBox="1">
            <a:spLocks noChangeArrowheads="1"/>
          </p:cNvSpPr>
          <p:nvPr/>
        </p:nvSpPr>
        <p:spPr bwMode="auto">
          <a:xfrm>
            <a:off x="2971800" y="3733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0,10 </a:t>
            </a:r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038600" y="3733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0,1</a:t>
            </a:r>
          </a:p>
        </p:txBody>
      </p:sp>
      <p:sp>
        <p:nvSpPr>
          <p:cNvPr id="301108" name="Text Box 52"/>
          <p:cNvSpPr txBox="1">
            <a:spLocks noChangeArrowheads="1"/>
          </p:cNvSpPr>
          <p:nvPr/>
        </p:nvSpPr>
        <p:spPr bwMode="auto">
          <a:xfrm>
            <a:off x="609600" y="4357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=</a:t>
            </a:r>
          </a:p>
        </p:txBody>
      </p:sp>
      <p:sp>
        <p:nvSpPr>
          <p:cNvPr id="301109" name="Text Box 53"/>
          <p:cNvSpPr txBox="1">
            <a:spLocks noChangeArrowheads="1"/>
          </p:cNvSpPr>
          <p:nvPr/>
        </p:nvSpPr>
        <p:spPr bwMode="auto">
          <a:xfrm>
            <a:off x="33528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 =</a:t>
            </a:r>
          </a:p>
        </p:txBody>
      </p:sp>
      <p:grpSp>
        <p:nvGrpSpPr>
          <p:cNvPr id="301110" name="Group 54"/>
          <p:cNvGrpSpPr>
            <a:grpSpLocks/>
          </p:cNvGrpSpPr>
          <p:nvPr/>
        </p:nvGrpSpPr>
        <p:grpSpPr bwMode="auto">
          <a:xfrm>
            <a:off x="4419600" y="4114802"/>
            <a:ext cx="914400" cy="1016001"/>
            <a:chOff x="2304" y="2784"/>
            <a:chExt cx="576" cy="640"/>
          </a:xfrm>
        </p:grpSpPr>
        <p:sp>
          <p:nvSpPr>
            <p:cNvPr id="13341" name="Text Box 55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42" name="Line 56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13" name="Text Box 57"/>
          <p:cNvSpPr txBox="1">
            <a:spLocks noChangeArrowheads="1"/>
          </p:cNvSpPr>
          <p:nvPr/>
        </p:nvSpPr>
        <p:spPr bwMode="auto">
          <a:xfrm>
            <a:off x="2667000" y="4357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4" name="Text Box 58"/>
          <p:cNvSpPr txBox="1"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5" name="Text Box 59"/>
          <p:cNvSpPr txBox="1">
            <a:spLocks noChangeArrowheads="1"/>
          </p:cNvSpPr>
          <p:nvPr/>
        </p:nvSpPr>
        <p:spPr bwMode="auto">
          <a:xfrm>
            <a:off x="5638800" y="4357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 =</a:t>
            </a:r>
          </a:p>
        </p:txBody>
      </p:sp>
      <p:grpSp>
        <p:nvGrpSpPr>
          <p:cNvPr id="13338" name="Group 61"/>
          <p:cNvGrpSpPr>
            <a:grpSpLocks/>
          </p:cNvGrpSpPr>
          <p:nvPr/>
        </p:nvGrpSpPr>
        <p:grpSpPr bwMode="auto">
          <a:xfrm>
            <a:off x="838200" y="-76200"/>
            <a:ext cx="7620000" cy="1158875"/>
            <a:chOff x="528" y="384"/>
            <a:chExt cx="4800" cy="730"/>
          </a:xfrm>
        </p:grpSpPr>
        <p:sp>
          <p:nvSpPr>
            <p:cNvPr id="13339" name="Text Box 62"/>
            <p:cNvSpPr txBox="1">
              <a:spLocks noChangeArrowheads="1"/>
            </p:cNvSpPr>
            <p:nvPr/>
          </p:nvSpPr>
          <p:spPr bwMode="auto">
            <a:xfrm>
              <a:off x="2448" y="384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cs typeface="Times New Roman" pitchFamily="18" charset="0"/>
                </a:rPr>
                <a:t>Toán</a:t>
              </a:r>
              <a:r>
                <a:rPr lang="en-US" sz="3200" b="1">
                  <a:cs typeface="Times New Roman" pitchFamily="18" charset="0"/>
                </a:rPr>
                <a:t> </a:t>
              </a:r>
              <a:endParaRPr lang="vi-VN" sz="3200" b="1">
                <a:cs typeface="Times New Roman" pitchFamily="18" charset="0"/>
              </a:endParaRPr>
            </a:p>
          </p:txBody>
        </p:sp>
        <p:sp>
          <p:nvSpPr>
            <p:cNvPr id="13340" name="Text Box 63"/>
            <p:cNvSpPr txBox="1">
              <a:spLocks noChangeArrowheads="1"/>
            </p:cNvSpPr>
            <p:nvPr/>
          </p:nvSpPr>
          <p:spPr bwMode="auto">
            <a:xfrm>
              <a:off x="528" y="672"/>
              <a:ext cx="48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99"/>
                  </a:solidFill>
                  <a:cs typeface="Times New Roman" pitchFamily="18" charset="0"/>
                </a:rPr>
                <a:t>Số thập phân bằng nhau </a:t>
              </a:r>
              <a:endParaRPr lang="vi-VN" sz="4000" b="1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0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0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0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0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0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0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0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3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4" grpId="0"/>
      <p:bldP spid="301085" grpId="0"/>
      <p:bldP spid="301094" grpId="0"/>
      <p:bldP spid="301095" grpId="0"/>
      <p:bldP spid="301096" grpId="0" animBg="1"/>
      <p:bldP spid="301100" grpId="0"/>
      <p:bldP spid="301101" grpId="0"/>
      <p:bldP spid="301106" grpId="0"/>
      <p:bldP spid="301107" grpId="0"/>
      <p:bldP spid="301108" grpId="0"/>
      <p:bldP spid="301109" grpId="0"/>
      <p:bldP spid="301113" grpId="0"/>
      <p:bldP spid="301114" grpId="0"/>
      <p:bldP spid="301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2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3,42?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30,4200</a:t>
            </a:r>
            <a:endParaRPr lang="en-US" sz="26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3,4200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3,042</a:t>
            </a:r>
            <a:endParaRPr lang="en-US" sz="32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6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599" y="2636838"/>
            <a:ext cx="58150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1,60</a:t>
            </a:r>
            <a:endParaRPr lang="en-US" sz="32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743326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16,00</a:t>
            </a:r>
            <a:endParaRPr lang="en-US" sz="4600" b="1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840288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1,600</a:t>
            </a:r>
            <a:endParaRPr lang="en-US" sz="36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9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987675"/>
            <a:ext cx="61325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Giá trị số đó thay đổi </a:t>
            </a:r>
            <a:endParaRPr lang="en-US" sz="28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592263" y="4191000"/>
            <a:ext cx="640873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Giá trị số đó không thay đổi.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Giá trị của số đó giảm đi 10 lần</a:t>
            </a:r>
            <a:endParaRPr lang="en-US" sz="28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2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 smtClean="0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vở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26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5438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pt-BR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  <a:r>
              <a:rPr lang="pt-BR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 chăm ngoan, học giỏi!</a:t>
            </a:r>
            <a:endParaRPr lang="en-US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2" name="Picture 5" descr="COMMLINE"/>
          <p:cNvPicPr>
            <a:picLocks noChangeAspect="1" noChangeArrowheads="1"/>
          </p:cNvPicPr>
          <p:nvPr/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38800" y="381000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953000" y="609600"/>
            <a:ext cx="381000" cy="381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191000" y="609600"/>
            <a:ext cx="228600" cy="228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9000" y="381000"/>
            <a:ext cx="152400" cy="152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24589" grpId="0" animBg="1"/>
      <p:bldP spid="24589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02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47071"/>
              </p:ext>
            </p:extLst>
          </p:nvPr>
        </p:nvGraphicFramePr>
        <p:xfrm>
          <a:off x="1524000" y="1473200"/>
          <a:ext cx="5943600" cy="46228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</a:tblGrid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296" name="WordArt 24"/>
          <p:cNvSpPr>
            <a:spLocks noChangeArrowheads="1" noChangeShapeType="1" noTextEdit="1"/>
          </p:cNvSpPr>
          <p:nvPr/>
        </p:nvSpPr>
        <p:spPr bwMode="auto">
          <a:xfrm>
            <a:off x="3505200" y="6096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 chọn số may mắn!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299" name="Group 27"/>
          <p:cNvGrpSpPr>
            <a:grpSpLocks/>
          </p:cNvGrpSpPr>
          <p:nvPr/>
        </p:nvGrpSpPr>
        <p:grpSpPr bwMode="auto">
          <a:xfrm>
            <a:off x="1524000" y="1447800"/>
            <a:ext cx="1981200" cy="1600200"/>
            <a:chOff x="960" y="912"/>
            <a:chExt cx="1248" cy="1008"/>
          </a:xfrm>
        </p:grpSpPr>
        <p:sp>
          <p:nvSpPr>
            <p:cNvPr id="3119" name="Rectangle 2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0" name="Text Box 2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0,9</a:t>
              </a:r>
              <a:endParaRPr lang="vi-VN" sz="3600" b="1" dirty="0">
                <a:cs typeface="Times New Roman" pitchFamily="18" charset="0"/>
              </a:endParaRPr>
            </a:p>
          </p:txBody>
        </p:sp>
      </p:grpSp>
      <p:grpSp>
        <p:nvGrpSpPr>
          <p:cNvPr id="310303" name="Group 31"/>
          <p:cNvGrpSpPr>
            <a:grpSpLocks/>
          </p:cNvGrpSpPr>
          <p:nvPr/>
        </p:nvGrpSpPr>
        <p:grpSpPr bwMode="auto">
          <a:xfrm>
            <a:off x="3505200" y="2971800"/>
            <a:ext cx="1981200" cy="1676400"/>
            <a:chOff x="960" y="912"/>
            <a:chExt cx="1248" cy="1008"/>
          </a:xfrm>
        </p:grpSpPr>
        <p:sp>
          <p:nvSpPr>
            <p:cNvPr id="3117" name="Rectangle 32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8" name="Text Box 33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41,2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6" name="Group 34"/>
          <p:cNvGrpSpPr>
            <a:grpSpLocks/>
          </p:cNvGrpSpPr>
          <p:nvPr/>
        </p:nvGrpSpPr>
        <p:grpSpPr bwMode="auto">
          <a:xfrm>
            <a:off x="5486400" y="1447800"/>
            <a:ext cx="1981200" cy="1600200"/>
            <a:chOff x="960" y="912"/>
            <a:chExt cx="1248" cy="1008"/>
          </a:xfrm>
        </p:grpSpPr>
        <p:sp>
          <p:nvSpPr>
            <p:cNvPr id="3115" name="Rectangle 3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6" name="Text Box 3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3,25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9" name="Group 37"/>
          <p:cNvGrpSpPr>
            <a:grpSpLocks/>
          </p:cNvGrpSpPr>
          <p:nvPr/>
        </p:nvGrpSpPr>
        <p:grpSpPr bwMode="auto">
          <a:xfrm>
            <a:off x="1524000" y="4495800"/>
            <a:ext cx="1981200" cy="1600200"/>
            <a:chOff x="960" y="912"/>
            <a:chExt cx="1248" cy="1008"/>
          </a:xfrm>
        </p:grpSpPr>
        <p:sp>
          <p:nvSpPr>
            <p:cNvPr id="3113" name="Rectangle 38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4" name="Text Box 39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23,105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2" name="Group 40"/>
          <p:cNvGrpSpPr>
            <a:grpSpLocks/>
          </p:cNvGrpSpPr>
          <p:nvPr/>
        </p:nvGrpSpPr>
        <p:grpSpPr bwMode="auto">
          <a:xfrm>
            <a:off x="5486400" y="4495800"/>
            <a:ext cx="1981200" cy="1600200"/>
            <a:chOff x="960" y="912"/>
            <a:chExt cx="1248" cy="1008"/>
          </a:xfrm>
        </p:grpSpPr>
        <p:sp>
          <p:nvSpPr>
            <p:cNvPr id="3111" name="Rectangle 41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2" name="Text Box 42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15,9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5" name="Group 43"/>
          <p:cNvGrpSpPr>
            <a:grpSpLocks/>
          </p:cNvGrpSpPr>
          <p:nvPr/>
        </p:nvGrpSpPr>
        <p:grpSpPr bwMode="auto">
          <a:xfrm>
            <a:off x="3505200" y="1447800"/>
            <a:ext cx="1981200" cy="1600200"/>
            <a:chOff x="960" y="912"/>
            <a:chExt cx="1248" cy="1008"/>
          </a:xfrm>
        </p:grpSpPr>
        <p:sp>
          <p:nvSpPr>
            <p:cNvPr id="3109" name="Rectangle 44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Text Box 45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17,20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8" name="Group 46"/>
          <p:cNvGrpSpPr>
            <a:grpSpLocks/>
          </p:cNvGrpSpPr>
          <p:nvPr/>
        </p:nvGrpSpPr>
        <p:grpSpPr bwMode="auto">
          <a:xfrm>
            <a:off x="5486400" y="3048000"/>
            <a:ext cx="1981200" cy="1600200"/>
            <a:chOff x="960" y="912"/>
            <a:chExt cx="1248" cy="1008"/>
          </a:xfrm>
        </p:grpSpPr>
        <p:sp>
          <p:nvSpPr>
            <p:cNvPr id="3107" name="Rectangle 47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8" name="Text Box 48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21" name="Group 49"/>
          <p:cNvGrpSpPr>
            <a:grpSpLocks/>
          </p:cNvGrpSpPr>
          <p:nvPr/>
        </p:nvGrpSpPr>
        <p:grpSpPr bwMode="auto">
          <a:xfrm>
            <a:off x="3505200" y="4648200"/>
            <a:ext cx="1981200" cy="1447800"/>
            <a:chOff x="960" y="912"/>
            <a:chExt cx="1248" cy="1008"/>
          </a:xfrm>
        </p:grpSpPr>
        <p:sp>
          <p:nvSpPr>
            <p:cNvPr id="3105" name="Rectangle 50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6" name="Text Box 51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6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30" name="Group 58"/>
          <p:cNvGrpSpPr>
            <a:grpSpLocks/>
          </p:cNvGrpSpPr>
          <p:nvPr/>
        </p:nvGrpSpPr>
        <p:grpSpPr bwMode="auto">
          <a:xfrm>
            <a:off x="1524000" y="3048000"/>
            <a:ext cx="1981200" cy="1600200"/>
            <a:chOff x="960" y="912"/>
            <a:chExt cx="1248" cy="1008"/>
          </a:xfrm>
        </p:grpSpPr>
        <p:sp>
          <p:nvSpPr>
            <p:cNvPr id="3103" name="Rectangle 59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4" name="Text Box 60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8,41</a:t>
              </a:r>
              <a:endParaRPr lang="vi-VN" sz="3600" b="1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  <p:bldP spid="3102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205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175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62539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362200" y="2414588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…….</a:t>
            </a:r>
            <a:r>
              <a:rPr lang="en-US" sz="3600" b="1" dirty="0">
                <a:cs typeface="Times New Roman" pitchFamily="18" charset="0"/>
              </a:rPr>
              <a:t>m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05027"/>
              </p:ext>
            </p:extLst>
          </p:nvPr>
        </p:nvGraphicFramePr>
        <p:xfrm>
          <a:off x="3371850" y="37306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7306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562100" y="0"/>
            <a:ext cx="2438400" cy="63023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500" b="1" u="sng">
                <a:cs typeface="Times New Roman" pitchFamily="18" charset="0"/>
              </a:rPr>
              <a:t>a. Ví dụ: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181100" y="728663"/>
            <a:ext cx="1981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9dm =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6289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cs typeface="Times New Roman" pitchFamily="18" charset="0"/>
              </a:rPr>
              <a:t>cm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0" y="1533525"/>
            <a:ext cx="297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Mà:  9dm =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667000" y="2325688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0,9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19100" y="3290888"/>
            <a:ext cx="1866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90cm =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238500" y="4148138"/>
            <a:ext cx="2286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………</a:t>
            </a:r>
            <a:r>
              <a:rPr lang="en-US" sz="3600" b="1">
                <a:cs typeface="Times New Roman" pitchFamily="18" charset="0"/>
              </a:rPr>
              <a:t>m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609600" y="4829175"/>
            <a:ext cx="637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0,9m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0,90m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76250" y="5667375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Vậy: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7051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90</a:t>
            </a:r>
          </a:p>
        </p:txBody>
      </p:sp>
      <p:grpSp>
        <p:nvGrpSpPr>
          <p:cNvPr id="292884" name="Group 20"/>
          <p:cNvGrpSpPr>
            <a:grpSpLocks/>
          </p:cNvGrpSpPr>
          <p:nvPr/>
        </p:nvGrpSpPr>
        <p:grpSpPr bwMode="auto">
          <a:xfrm>
            <a:off x="2628900" y="1314451"/>
            <a:ext cx="1524000" cy="1179513"/>
            <a:chOff x="3504" y="1056"/>
            <a:chExt cx="384" cy="743"/>
          </a:xfrm>
        </p:grpSpPr>
        <p:sp>
          <p:nvSpPr>
            <p:cNvPr id="5146" name="Text Box 1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</a:t>
              </a:r>
            </a:p>
          </p:txBody>
        </p:sp>
        <p:sp>
          <p:nvSpPr>
            <p:cNvPr id="5147" name="Text Box 17"/>
            <p:cNvSpPr txBox="1">
              <a:spLocks noChangeArrowheads="1"/>
            </p:cNvSpPr>
            <p:nvPr/>
          </p:nvSpPr>
          <p:spPr bwMode="auto">
            <a:xfrm>
              <a:off x="3504" y="1392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48" name="Line 19"/>
            <p:cNvSpPr>
              <a:spLocks noChangeShapeType="1"/>
            </p:cNvSpPr>
            <p:nvPr/>
          </p:nvSpPr>
          <p:spPr bwMode="auto">
            <a:xfrm>
              <a:off x="3504" y="1392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2885" name="Picture 21" descr="centimeter_1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828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530600" y="3917950"/>
            <a:ext cx="114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0,90</a:t>
            </a:r>
          </a:p>
        </p:txBody>
      </p:sp>
      <p:grpSp>
        <p:nvGrpSpPr>
          <p:cNvPr id="292889" name="Group 25"/>
          <p:cNvGrpSpPr>
            <a:grpSpLocks/>
          </p:cNvGrpSpPr>
          <p:nvPr/>
        </p:nvGrpSpPr>
        <p:grpSpPr bwMode="auto">
          <a:xfrm>
            <a:off x="2247900" y="2973388"/>
            <a:ext cx="1633538" cy="1247775"/>
            <a:chOff x="3504" y="1056"/>
            <a:chExt cx="336" cy="648"/>
          </a:xfrm>
        </p:grpSpPr>
        <p:sp>
          <p:nvSpPr>
            <p:cNvPr id="5143" name="Text Box 2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90</a:t>
              </a:r>
            </a:p>
          </p:txBody>
        </p:sp>
        <p:sp>
          <p:nvSpPr>
            <p:cNvPr id="5144" name="Text Box 27"/>
            <p:cNvSpPr txBox="1">
              <a:spLocks noChangeArrowheads="1"/>
            </p:cNvSpPr>
            <p:nvPr/>
          </p:nvSpPr>
          <p:spPr bwMode="auto">
            <a:xfrm>
              <a:off x="3504" y="1368"/>
              <a:ext cx="25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3504" y="13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3200400" y="4829175"/>
            <a:ext cx="45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=</a:t>
            </a:r>
          </a:p>
        </p:txBody>
      </p:sp>
      <p:pic>
        <p:nvPicPr>
          <p:cNvPr id="292894" name="Picture 30" descr="90 centimeter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551"/>
          <a:stretch>
            <a:fillRect/>
          </a:stretch>
        </p:blipFill>
        <p:spPr bwMode="auto">
          <a:xfrm>
            <a:off x="4724400" y="1538288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609600" y="4840288"/>
            <a:ext cx="81915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3600" b="1"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1485900" y="5729288"/>
            <a:ext cx="255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 = 0,90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4102100" y="5729288"/>
            <a:ext cx="4813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hoặc </a:t>
            </a: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0,90 = 0,9</a:t>
            </a:r>
          </a:p>
        </p:txBody>
      </p:sp>
    </p:spTree>
    <p:extLst>
      <p:ext uri="{BB962C8B-B14F-4D97-AF65-F5344CB8AC3E}">
        <p14:creationId xmlns:p14="http://schemas.microsoft.com/office/powerpoint/2010/main" val="140109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9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2" grpId="0"/>
      <p:bldP spid="292867" grpId="0" animBg="1"/>
      <p:bldP spid="292868" grpId="0"/>
      <p:bldP spid="292869" grpId="0"/>
      <p:bldP spid="292870" grpId="0"/>
      <p:bldP spid="292871" grpId="0"/>
      <p:bldP spid="292872" grpId="0"/>
      <p:bldP spid="292873" grpId="0"/>
      <p:bldP spid="292875" grpId="0"/>
      <p:bldP spid="292876" grpId="0"/>
      <p:bldP spid="292878" grpId="0"/>
      <p:bldP spid="292886" grpId="0"/>
      <p:bldP spid="292893" grpId="0"/>
      <p:bldP spid="292895" grpId="0"/>
      <p:bldP spid="292898" grpId="0"/>
      <p:bldP spid="292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>
              <a:cs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28194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124200" y="4191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2860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8862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3886200" y="3581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 = 8,7500 = 8,75000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886200" y="4191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 = 12,00 = 12,000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5029200" y="2971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64008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0,9000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pic>
        <p:nvPicPr>
          <p:cNvPr id="293912" name="Picture 24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</a:t>
            </a:r>
          </a:p>
        </p:txBody>
      </p:sp>
      <p:pic>
        <p:nvPicPr>
          <p:cNvPr id="293917" name="Picture 29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919" name="Picture 31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000</a:t>
            </a:r>
          </a:p>
        </p:txBody>
      </p:sp>
      <p:sp>
        <p:nvSpPr>
          <p:cNvPr id="293924" name="Text Box 36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6" name="Text Box 38"/>
          <p:cNvSpPr txBox="1">
            <a:spLocks noChangeArrowheads="1"/>
          </p:cNvSpPr>
          <p:nvPr/>
        </p:nvSpPr>
        <p:spPr bwMode="auto">
          <a:xfrm>
            <a:off x="609600" y="170815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b) Nếu viết thêm chữ số 0 vào bên phải phần  thập phân của một số thập phân thì được 	một số thập phân bằng nó.</a:t>
            </a:r>
          </a:p>
        </p:txBody>
      </p:sp>
    </p:spTree>
    <p:extLst>
      <p:ext uri="{BB962C8B-B14F-4D97-AF65-F5344CB8AC3E}">
        <p14:creationId xmlns:p14="http://schemas.microsoft.com/office/powerpoint/2010/main" val="262346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  <p:bldP spid="293895" grpId="0"/>
      <p:bldP spid="293896" grpId="0"/>
      <p:bldP spid="293897" grpId="0"/>
      <p:bldP spid="293898" grpId="0"/>
      <p:bldP spid="293899" grpId="0"/>
      <p:bldP spid="293900" grpId="0"/>
      <p:bldP spid="293909" grpId="0"/>
      <p:bldP spid="293911" grpId="0"/>
      <p:bldP spid="293911" grpId="1"/>
      <p:bldP spid="293916" grpId="0"/>
      <p:bldP spid="293916" grpId="1"/>
      <p:bldP spid="293920" grpId="0"/>
      <p:bldP spid="293920" grpId="1"/>
      <p:bldP spid="293921" grpId="0"/>
      <p:bldP spid="293921" grpId="1"/>
      <p:bldP spid="293924" grpId="0"/>
      <p:bldP spid="293924" grpId="1"/>
      <p:bldP spid="293925" grpId="0"/>
      <p:bldP spid="293925" grpId="1"/>
      <p:bldP spid="293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81000" y="386715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1600200" y="4324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8,75000</a:t>
            </a: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1676400" y="49339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12,000</a:t>
            </a: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1524000" y="38671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0,9000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3124200" y="3867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2952750" y="44005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2895600" y="49339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12,00 = 12,0 = 12</a:t>
            </a: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4343400" y="38671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5486400" y="38671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</a:t>
            </a: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2362200" y="3714750"/>
            <a:ext cx="228600" cy="6858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2209800" y="3638550"/>
            <a:ext cx="381000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2057400" y="3638550"/>
            <a:ext cx="533400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2133600" y="4324350"/>
            <a:ext cx="1600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2133600" y="4324350"/>
            <a:ext cx="2895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>
            <a:off x="2133600" y="4324350"/>
            <a:ext cx="3810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342900" y="1158875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     </a:t>
            </a:r>
            <a:r>
              <a:rPr lang="en-US" sz="3600" b="1" dirty="0" err="1">
                <a:cs typeface="Times New Roman" pitchFamily="18" charset="0"/>
              </a:rPr>
              <a:t>Nếu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ở </a:t>
            </a:r>
            <a:r>
              <a:rPr lang="en-US" sz="3600" b="1" dirty="0" err="1">
                <a:cs typeface="Times New Roman" pitchFamily="18" charset="0"/>
              </a:rPr>
              <a:t>tận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cùng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bên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phải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phần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thì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khi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bỏ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</a:t>
            </a:r>
            <a:r>
              <a:rPr lang="en-US" sz="3600" b="1" dirty="0" err="1">
                <a:cs typeface="Times New Roman" pitchFamily="18" charset="0"/>
              </a:rPr>
              <a:t>đó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đi</a:t>
            </a:r>
            <a:r>
              <a:rPr lang="en-US" sz="3600" b="1" dirty="0">
                <a:cs typeface="Times New Roman" pitchFamily="18" charset="0"/>
              </a:rPr>
              <a:t>, ta </a:t>
            </a:r>
            <a:r>
              <a:rPr lang="en-US" sz="3600" b="1" dirty="0" err="1">
                <a:cs typeface="Times New Roman" pitchFamily="18" charset="0"/>
              </a:rPr>
              <a:t>được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nó</a:t>
            </a:r>
            <a:r>
              <a:rPr lang="en-US" sz="36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05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0" grpId="0" animBg="1"/>
      <p:bldP spid="304141" grpId="0"/>
      <p:bldP spid="304142" grpId="0"/>
      <p:bldP spid="304143" grpId="0"/>
      <p:bldP spid="304144" grpId="0"/>
      <p:bldP spid="304145" grpId="0"/>
      <p:bldP spid="304146" grpId="0"/>
      <p:bldP spid="304147" grpId="0"/>
      <p:bldP spid="304148" grpId="0"/>
      <p:bldP spid="304149" grpId="0" animBg="1"/>
      <p:bldP spid="304149" grpId="1" animBg="1"/>
      <p:bldP spid="304150" grpId="0" animBg="1"/>
      <p:bldP spid="304150" grpId="1" animBg="1"/>
      <p:bldP spid="304151" grpId="0" animBg="1"/>
      <p:bldP spid="304151" grpId="1" animBg="1"/>
      <p:bldP spid="304156" grpId="0" animBg="1"/>
      <p:bldP spid="304156" grpId="1" animBg="1"/>
      <p:bldP spid="304157" grpId="0" animBg="1"/>
      <p:bldP spid="304157" grpId="1" animBg="1"/>
      <p:bldP spid="304158" grpId="0" animBg="1"/>
      <p:bldP spid="304158" grpId="1" animBg="1"/>
      <p:bldP spid="304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4000">
              <a:cs typeface="Times New Roman" pitchFamily="18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77200" cy="255428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b)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viết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thêm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vào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của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	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-38100" y="3481388"/>
            <a:ext cx="1638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2152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524000" y="5794375"/>
            <a:ext cx="76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790700" y="4397375"/>
            <a:ext cx="1943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667000" y="4397375"/>
            <a:ext cx="845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 = 0,900 = 0,9000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057400" y="5086350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 = 8,7500 = 8,7500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286000" y="5794375"/>
            <a:ext cx="647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 = 12,00 = 12,000</a:t>
            </a:r>
          </a:p>
        </p:txBody>
      </p:sp>
    </p:spTree>
    <p:extLst>
      <p:ext uri="{BB962C8B-B14F-4D97-AF65-F5344CB8AC3E}">
        <p14:creationId xmlns:p14="http://schemas.microsoft.com/office/powerpoint/2010/main" val="298096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42950" y="514350"/>
            <a:ext cx="8001000" cy="2554545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    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ở </a:t>
            </a:r>
            <a:r>
              <a:rPr lang="en-US" sz="4000" b="1" dirty="0" err="1">
                <a:cs typeface="Times New Roman" pitchFamily="18" charset="0"/>
              </a:rPr>
              <a:t>tận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cùng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khi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bỏ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đó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đi</a:t>
            </a:r>
            <a:r>
              <a:rPr lang="en-US" sz="4000" b="1" dirty="0">
                <a:cs typeface="Times New Roman" pitchFamily="18" charset="0"/>
              </a:rPr>
              <a:t>, ta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228600" y="3684588"/>
            <a:ext cx="167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57200" y="4373563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8,75000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57200" y="5083175"/>
            <a:ext cx="2381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12,000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905000" y="3730625"/>
            <a:ext cx="1828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0,9000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3505200" y="3684588"/>
            <a:ext cx="541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0,900 = 0,90 = 0,9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2419350" y="4343400"/>
            <a:ext cx="6343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2438400" y="502920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12,00 = 12,0 = 12</a:t>
            </a:r>
          </a:p>
        </p:txBody>
      </p:sp>
    </p:spTree>
    <p:extLst>
      <p:ext uri="{BB962C8B-B14F-4D97-AF65-F5344CB8AC3E}">
        <p14:creationId xmlns:p14="http://schemas.microsoft.com/office/powerpoint/2010/main" val="408349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514600" y="1639849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000099"/>
                </a:solidFill>
                <a:cs typeface="Times New Roman" pitchFamily="18" charset="0"/>
              </a:rPr>
              <a:t>  Luyện </a:t>
            </a:r>
            <a:r>
              <a:rPr lang="en-US" sz="6000" b="1" dirty="0">
                <a:solidFill>
                  <a:srgbClr val="000099"/>
                </a:solidFill>
                <a:cs typeface="Times New Roman" pitchFamily="18" charset="0"/>
              </a:rPr>
              <a:t>tập </a:t>
            </a:r>
            <a:endParaRPr lang="vi-VN" sz="6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9&quot;&gt;&lt;/object&gt;&lt;object type=&quot;2&quot; unique_id=&quot;10040&quot;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object type=&quot;3&quot; unique_id=&quot;10043&quot;&gt;&lt;property id=&quot;20148&quot; value=&quot;5&quot;/&gt;&lt;property id=&quot;20300&quot; value=&quot;Slide 3&quot;/&gt;&lt;property id=&quot;20307&quot; value=&quot;259&quot;/&gt;&lt;/object&gt;&lt;object type=&quot;3&quot; unique_id=&quot;10044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46&quot;&gt;&lt;property id=&quot;20148&quot; value=&quot;5&quot;/&gt;&lt;property id=&quot;20300&quot; value=&quot;Slide 6&quot;/&gt;&lt;property id=&quot;20307&quot; value=&quot;262&quot;/&gt;&lt;/object&gt;&lt;object type=&quot;3&quot; unique_id=&quot;10047&quot;&gt;&lt;property id=&quot;20148&quot; value=&quot;5&quot;/&gt;&lt;property id=&quot;20300&quot; value=&quot;Slide 7&quot;/&gt;&lt;property id=&quot;20307&quot; value=&quot;263&quot;/&gt;&lt;/object&gt;&lt;object type=&quot;3&quot; unique_id=&quot;10048&quot;&gt;&lt;property id=&quot;20148&quot; value=&quot;5&quot;/&gt;&lt;property id=&quot;20300&quot; value=&quot;Slide 8&quot;/&gt;&lt;property id=&quot;20307&quot; value=&quot;264&quot;/&gt;&lt;/object&gt;&lt;object type=&quot;3&quot; unique_id=&quot;10049&quot;&gt;&lt;property id=&quot;20148&quot; value=&quot;5&quot;/&gt;&lt;property id=&quot;20300&quot; value=&quot;Slide 9&quot;/&gt;&lt;property id=&quot;20307&quot; value=&quot;265&quot;/&gt;&lt;/object&gt;&lt;object type=&quot;3&quot; unique_id=&quot;10050&quot;&gt;&lt;property id=&quot;20148&quot; value=&quot;5&quot;/&gt;&lt;property id=&quot;20300&quot; value=&quot;Slide 10&quot;/&gt;&lt;property id=&quot;20307&quot; value=&quot;266&quot;/&gt;&lt;/object&gt;&lt;object type=&quot;3&quot; unique_id=&quot;10051&quot;&gt;&lt;property id=&quot;20148&quot; value=&quot;5&quot;/&gt;&lt;property id=&quot;20300&quot; value=&quot;Slide 11&quot;/&gt;&lt;property id=&quot;20307&quot; value=&quot;267&quot;/&gt;&lt;/object&gt;&lt;object type=&quot;3&quot; unique_id=&quot;10052&quot;&gt;&lt;property id=&quot;20148&quot; value=&quot;5&quot;/&gt;&lt;property id=&quot;20300&quot; value=&quot;Slide 12&quot;/&gt;&lt;property id=&quot;20307&quot; value=&quot;268&quot;/&gt;&lt;/object&gt;&lt;object type=&quot;3&quot; unique_id=&quot;10053&quot;&gt;&lt;property id=&quot;20148&quot; value=&quot;5&quot;/&gt;&lt;property id=&quot;20300&quot; value=&quot;Slide 13&quot;/&gt;&lt;property id=&quot;20307&quot; value=&quot;269&quot;/&gt;&lt;/object&gt;&lt;object type=&quot;3&quot; unique_id=&quot;10054&quot;&gt;&lt;property id=&quot;20148&quot; value=&quot;5&quot;/&gt;&lt;property id=&quot;20300&quot; value=&quot;Slide 14&quot;/&gt;&lt;property id=&quot;20307&quot; value=&quot;270&quot;/&gt;&lt;/object&gt;&lt;object type=&quot;3&quot; unique_id=&quot;10055&quot;&gt;&lt;property id=&quot;20148&quot; value=&quot;5&quot;/&gt;&lt;property id=&quot;20300&quot; value=&quot;Slide 15&quot;/&gt;&lt;property id=&quot;20307&quot; value=&quot;271&quot;/&gt;&lt;/object&gt;&lt;object type=&quot;3&quot; unique_id=&quot;10056&quot;&gt;&lt;property id=&quot;20148&quot; value=&quot;5&quot;/&gt;&lt;property id=&quot;20300&quot; value=&quot;Slide 16 - &amp;quot;Dặn dò&amp;quot;&quot;/&gt;&lt;property id=&quot;20307&quot; value=&quot;272&quot;/&gt;&lt;/object&gt;&lt;object type=&quot;3&quot; unique_id=&quot;10057&quot;&gt;&lt;property id=&quot;20148&quot; value=&quot;5&quot;/&gt;&lt;property id=&quot;20300&quot; value=&quot;Slide 17&quot;/&gt;&lt;property id=&quot;20307&quot; value=&quot;273&quot;/&gt;&lt;/object&gt;&lt;/object&gt;&lt;/object&gt;&lt;/database&gt;"/>
  <p:tag name="SECTOMILLISECCONVERTED" val="1"/>
  <p:tag name="ISPRING_RESOURCE_PATHS_HASH_PRESENTER" val="e4701fa4ed9a5c1980c03f7255e9df70b11b5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757</Words>
  <Application>Microsoft Office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</cp:lastModifiedBy>
  <cp:revision>9</cp:revision>
  <dcterms:created xsi:type="dcterms:W3CDTF">2017-10-13T07:24:12Z</dcterms:created>
  <dcterms:modified xsi:type="dcterms:W3CDTF">2019-10-28T03:23:58Z</dcterms:modified>
</cp:coreProperties>
</file>