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  <p:sldMasterId id="2147483672" r:id="rId3"/>
  </p:sldMasterIdLst>
  <p:sldIdLst>
    <p:sldId id="266" r:id="rId4"/>
    <p:sldId id="267" r:id="rId5"/>
    <p:sldId id="264" r:id="rId6"/>
    <p:sldId id="273" r:id="rId7"/>
    <p:sldId id="275" r:id="rId8"/>
    <p:sldId id="268" r:id="rId9"/>
    <p:sldId id="274" r:id="rId10"/>
    <p:sldId id="276" r:id="rId11"/>
    <p:sldId id="277" r:id="rId12"/>
    <p:sldId id="261" r:id="rId13"/>
    <p:sldId id="278" r:id="rId14"/>
    <p:sldId id="279" r:id="rId15"/>
    <p:sldId id="272" r:id="rId16"/>
  </p:sldIdLst>
  <p:sldSz cx="9144000" cy="6858000" type="screen4x3"/>
  <p:notesSz cx="6858000" cy="9144000"/>
  <p:custDataLst>
    <p:tags r:id="rId17"/>
  </p:custDataLst>
  <p:defaultTextStyle>
    <a:defPPr>
      <a:defRPr lang="vi-V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6" d="100"/>
          <a:sy n="96" d="100"/>
        </p:scale>
        <p:origin x="66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21" Type="http://schemas.openxmlformats.org/officeDocument/2006/relationships/tableStyles" Target="tableStyles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tags" Target="tags/tag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10" Type="http://schemas.openxmlformats.org/officeDocument/2006/relationships/slide" Target="slides/slide7.xml"/><Relationship Id="rId19" Type="http://schemas.openxmlformats.org/officeDocument/2006/relationships/viewProps" Target="viewProp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0C3E4-E176-485A-9A4F-3C545C9C7CDA}" type="datetimeFigureOut">
              <a:rPr lang="vi-VN" smtClean="0"/>
              <a:t>09/10/2019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5A1BBD-3910-4D3E-99A8-249230492A7C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517958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0C3E4-E176-485A-9A4F-3C545C9C7CDA}" type="datetimeFigureOut">
              <a:rPr lang="vi-VN" smtClean="0"/>
              <a:t>09/10/2019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5A1BBD-3910-4D3E-99A8-249230492A7C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7477947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0C3E4-E176-485A-9A4F-3C545C9C7CDA}" type="datetimeFigureOut">
              <a:rPr lang="vi-VN" smtClean="0"/>
              <a:t>09/10/2019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5A1BBD-3910-4D3E-99A8-249230492A7C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14864509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81192-9DBB-4230-93A8-DFD76F73F409}" type="datetimeFigureOut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09/10/2019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70BC62-CA89-4BC7-A182-3D182FA8FD2D}" type="slidenum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921475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81192-9DBB-4230-93A8-DFD76F73F409}" type="datetimeFigureOut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09/10/2019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70BC62-CA89-4BC7-A182-3D182FA8FD2D}" type="slidenum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49183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81192-9DBB-4230-93A8-DFD76F73F409}" type="datetimeFigureOut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09/10/2019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70BC62-CA89-4BC7-A182-3D182FA8FD2D}" type="slidenum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2941594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81192-9DBB-4230-93A8-DFD76F73F409}" type="datetimeFigureOut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09/10/2019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70BC62-CA89-4BC7-A182-3D182FA8FD2D}" type="slidenum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413432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81192-9DBB-4230-93A8-DFD76F73F409}" type="datetimeFigureOut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09/10/2019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70BC62-CA89-4BC7-A182-3D182FA8FD2D}" type="slidenum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8351676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81192-9DBB-4230-93A8-DFD76F73F409}" type="datetimeFigureOut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09/10/2019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70BC62-CA89-4BC7-A182-3D182FA8FD2D}" type="slidenum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5352451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81192-9DBB-4230-93A8-DFD76F73F409}" type="datetimeFigureOut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09/10/2019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70BC62-CA89-4BC7-A182-3D182FA8FD2D}" type="slidenum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36076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81192-9DBB-4230-93A8-DFD76F73F409}" type="datetimeFigureOut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09/10/2019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70BC62-CA89-4BC7-A182-3D182FA8FD2D}" type="slidenum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896445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0C3E4-E176-485A-9A4F-3C545C9C7CDA}" type="datetimeFigureOut">
              <a:rPr lang="vi-VN" smtClean="0"/>
              <a:t>09/10/2019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5A1BBD-3910-4D3E-99A8-249230492A7C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8308068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81192-9DBB-4230-93A8-DFD76F73F409}" type="datetimeFigureOut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09/10/2019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70BC62-CA89-4BC7-A182-3D182FA8FD2D}" type="slidenum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661071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81192-9DBB-4230-93A8-DFD76F73F409}" type="datetimeFigureOut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09/10/2019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70BC62-CA89-4BC7-A182-3D182FA8FD2D}" type="slidenum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6062645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81192-9DBB-4230-93A8-DFD76F73F409}" type="datetimeFigureOut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09/10/2019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70BC62-CA89-4BC7-A182-3D182FA8FD2D}" type="slidenum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9729177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B8E344-BAF2-4C77-AD6F-3D1E028A43C4}" type="datetimeFigureOut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09/10/2019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1F315F-CC0A-49CF-82D9-8E4854654E2C}" type="slidenum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252167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B8E344-BAF2-4C77-AD6F-3D1E028A43C4}" type="datetimeFigureOut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09/10/2019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1F315F-CC0A-49CF-82D9-8E4854654E2C}" type="slidenum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775187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B8E344-BAF2-4C77-AD6F-3D1E028A43C4}" type="datetimeFigureOut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09/10/2019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1F315F-CC0A-49CF-82D9-8E4854654E2C}" type="slidenum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6769882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B8E344-BAF2-4C77-AD6F-3D1E028A43C4}" type="datetimeFigureOut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09/10/2019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1F315F-CC0A-49CF-82D9-8E4854654E2C}" type="slidenum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32029890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B8E344-BAF2-4C77-AD6F-3D1E028A43C4}" type="datetimeFigureOut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09/10/2019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1F315F-CC0A-49CF-82D9-8E4854654E2C}" type="slidenum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9344589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B8E344-BAF2-4C77-AD6F-3D1E028A43C4}" type="datetimeFigureOut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09/10/2019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1F315F-CC0A-49CF-82D9-8E4854654E2C}" type="slidenum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79104361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B8E344-BAF2-4C77-AD6F-3D1E028A43C4}" type="datetimeFigureOut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09/10/2019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1F315F-CC0A-49CF-82D9-8E4854654E2C}" type="slidenum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1872864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0C3E4-E176-485A-9A4F-3C545C9C7CDA}" type="datetimeFigureOut">
              <a:rPr lang="vi-VN" smtClean="0"/>
              <a:t>09/10/2019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5A1BBD-3910-4D3E-99A8-249230492A7C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577372238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B8E344-BAF2-4C77-AD6F-3D1E028A43C4}" type="datetimeFigureOut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09/10/2019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1F315F-CC0A-49CF-82D9-8E4854654E2C}" type="slidenum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9448596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B8E344-BAF2-4C77-AD6F-3D1E028A43C4}" type="datetimeFigureOut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09/10/2019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1F315F-CC0A-49CF-82D9-8E4854654E2C}" type="slidenum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61993856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B8E344-BAF2-4C77-AD6F-3D1E028A43C4}" type="datetimeFigureOut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09/10/2019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1F315F-CC0A-49CF-82D9-8E4854654E2C}" type="slidenum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0735381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B8E344-BAF2-4C77-AD6F-3D1E028A43C4}" type="datetimeFigureOut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09/10/2019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1F315F-CC0A-49CF-82D9-8E4854654E2C}" type="slidenum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96362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0C3E4-E176-485A-9A4F-3C545C9C7CDA}" type="datetimeFigureOut">
              <a:rPr lang="vi-VN" smtClean="0"/>
              <a:t>09/10/2019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5A1BBD-3910-4D3E-99A8-249230492A7C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606849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0C3E4-E176-485A-9A4F-3C545C9C7CDA}" type="datetimeFigureOut">
              <a:rPr lang="vi-VN" smtClean="0"/>
              <a:t>09/10/2019</a:t>
            </a:fld>
            <a:endParaRPr lang="vi-V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5A1BBD-3910-4D3E-99A8-249230492A7C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1689973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0C3E4-E176-485A-9A4F-3C545C9C7CDA}" type="datetimeFigureOut">
              <a:rPr lang="vi-VN" smtClean="0"/>
              <a:t>09/10/2019</a:t>
            </a:fld>
            <a:endParaRPr lang="vi-V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5A1BBD-3910-4D3E-99A8-249230492A7C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4790430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0C3E4-E176-485A-9A4F-3C545C9C7CDA}" type="datetimeFigureOut">
              <a:rPr lang="vi-VN" smtClean="0"/>
              <a:t>09/10/2019</a:t>
            </a:fld>
            <a:endParaRPr lang="vi-V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5A1BBD-3910-4D3E-99A8-249230492A7C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8280465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0C3E4-E176-485A-9A4F-3C545C9C7CDA}" type="datetimeFigureOut">
              <a:rPr lang="vi-VN" smtClean="0"/>
              <a:t>09/10/2019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5A1BBD-3910-4D3E-99A8-249230492A7C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5766118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0C3E4-E176-485A-9A4F-3C545C9C7CDA}" type="datetimeFigureOut">
              <a:rPr lang="vi-VN" smtClean="0"/>
              <a:t>09/10/2019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5A1BBD-3910-4D3E-99A8-249230492A7C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7449693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C0C3E4-E176-485A-9A4F-3C545C9C7CDA}" type="datetimeFigureOut">
              <a:rPr lang="vi-VN" smtClean="0"/>
              <a:t>09/10/2019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5A1BBD-3910-4D3E-99A8-249230492A7C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9885187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b="0" i="0" u="none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b="0" i="0" u="none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281192-9DBB-4230-93A8-DFD76F73F409}" type="datetimeFigureOut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09/10/2019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70BC62-CA89-4BC7-A182-3D182FA8FD2D}" type="slidenum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026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b="0" i="0" u="none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b="0" i="0" u="none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B8E344-BAF2-4C77-AD6F-3D1E028A43C4}" type="datetimeFigureOut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09/10/2019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1F315F-CC0A-49CF-82D9-8E4854654E2C}" type="slidenum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20225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b="0" i="0" u="none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b="0" i="0" u="none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gif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2" name="Picture 4" descr="B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3" name="Rectangle 6"/>
          <p:cNvSpPr>
            <a:spLocks noChangeArrowheads="1"/>
          </p:cNvSpPr>
          <p:nvPr/>
        </p:nvSpPr>
        <p:spPr bwMode="auto">
          <a:xfrm>
            <a:off x="304800" y="620688"/>
            <a:ext cx="8229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/>
            <a:r>
              <a:rPr lang="en-US" sz="24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TRƯỜNG TIỂU HỌC ÁI MỘ B</a:t>
            </a:r>
          </a:p>
        </p:txBody>
      </p:sp>
      <p:pic>
        <p:nvPicPr>
          <p:cNvPr id="2054" name="Picture 7" descr="BAR_EL~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2590800" y="1052737"/>
            <a:ext cx="3886200" cy="58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7" name="Picture 14" descr="1018265obiutmb6vk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533400" y="3581400"/>
            <a:ext cx="762000" cy="2852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8" name="Picture 15" descr="1018265obiutmb6vk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5400000">
            <a:off x="1143000" y="4876800"/>
            <a:ext cx="762000" cy="213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9" name="Picture 16" descr="Bauernbar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24100" y="2811462"/>
            <a:ext cx="4495800" cy="1235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60" name="WordArt 19"/>
          <p:cNvSpPr>
            <a:spLocks noChangeArrowheads="1" noChangeShapeType="1" noTextEdit="1"/>
          </p:cNvSpPr>
          <p:nvPr/>
        </p:nvSpPr>
        <p:spPr bwMode="auto">
          <a:xfrm>
            <a:off x="1295400" y="5006975"/>
            <a:ext cx="6248400" cy="5175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C00000"/>
                </a:solidFill>
                <a:latin typeface="Times New Roman"/>
                <a:cs typeface="Times New Roman"/>
              </a:rPr>
              <a:t>MÔN TOÁN LỚP 3</a:t>
            </a:r>
          </a:p>
        </p:txBody>
      </p:sp>
      <p:sp>
        <p:nvSpPr>
          <p:cNvPr id="3" name="Rectangle 2"/>
          <p:cNvSpPr/>
          <p:nvPr/>
        </p:nvSpPr>
        <p:spPr>
          <a:xfrm>
            <a:off x="914400" y="1828800"/>
            <a:ext cx="7315201" cy="2743200"/>
          </a:xfrm>
          <a:prstGeom prst="rect">
            <a:avLst/>
          </a:prstGeom>
          <a:noFill/>
        </p:spPr>
        <p:txBody>
          <a:bodyPr spcFirstLastPara="1" wrap="none">
            <a:prstTxWarp prst="textArchUp">
              <a:avLst>
                <a:gd name="adj" fmla="val 10750156"/>
              </a:avLst>
            </a:prstTxWarp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en-US" sz="5400" b="1" dirty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0000FF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NHIỆT LIỆT CHÀO MỪNG CÁC THẦY </a:t>
            </a:r>
            <a:r>
              <a:rPr lang="en-US" sz="5400" b="1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0000FF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CÔ </a:t>
            </a:r>
            <a:r>
              <a:rPr lang="en-US" sz="5400" b="1" dirty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0000FF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GIÁO VỀ DỰ </a:t>
            </a:r>
            <a:r>
              <a:rPr lang="en-US" sz="5400" b="1" dirty="0" err="1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0000FF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GiỜ</a:t>
            </a:r>
            <a:endParaRPr lang="en-US" sz="5400" b="1" dirty="0">
              <a:ln w="24500" cmpd="dbl">
                <a:solidFill>
                  <a:schemeClr val="accent2">
                    <a:shade val="85000"/>
                    <a:satMod val="155000"/>
                  </a:schemeClr>
                </a:solidFill>
                <a:prstDash val="solid"/>
                <a:miter lim="800000"/>
              </a:ln>
              <a:solidFill>
                <a:srgbClr val="0000FF"/>
              </a:solidFill>
              <a:effectLst>
                <a:outerShdw blurRad="38100" dist="38100" dir="7020000" algn="tl">
                  <a:srgbClr val="000000">
                    <a:alpha val="35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86303581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261435" y="104873"/>
            <a:ext cx="648072" cy="648072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vi-VN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2800">
                <a:solidFill>
                  <a:prstClr val="black"/>
                </a:solidFill>
              </a:rPr>
              <a:t>3</a:t>
            </a:r>
            <a:endParaRPr lang="vi-VN" sz="2800">
              <a:solidFill>
                <a:prstClr val="black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909507" y="136521"/>
            <a:ext cx="7982973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200" dirty="0" smtClean="0">
                <a:solidFill>
                  <a:srgbClr val="0000FF"/>
                </a:solidFill>
              </a:rPr>
              <a:t>May 6 </a:t>
            </a:r>
            <a:r>
              <a:rPr lang="en-US" sz="3200" dirty="0" err="1" smtClean="0">
                <a:solidFill>
                  <a:srgbClr val="0000FF"/>
                </a:solidFill>
              </a:rPr>
              <a:t>bộ</a:t>
            </a:r>
            <a:r>
              <a:rPr lang="en-US" sz="3200" dirty="0" smtClean="0">
                <a:solidFill>
                  <a:srgbClr val="0000FF"/>
                </a:solidFill>
              </a:rPr>
              <a:t> </a:t>
            </a:r>
            <a:r>
              <a:rPr lang="en-US" sz="3200" dirty="0" err="1" smtClean="0">
                <a:solidFill>
                  <a:srgbClr val="0000FF"/>
                </a:solidFill>
              </a:rPr>
              <a:t>quần</a:t>
            </a:r>
            <a:r>
              <a:rPr lang="en-US" sz="3200" dirty="0" smtClean="0">
                <a:solidFill>
                  <a:srgbClr val="0000FF"/>
                </a:solidFill>
              </a:rPr>
              <a:t> </a:t>
            </a:r>
            <a:r>
              <a:rPr lang="en-US" sz="3200" dirty="0" err="1" smtClean="0">
                <a:solidFill>
                  <a:srgbClr val="0000FF"/>
                </a:solidFill>
              </a:rPr>
              <a:t>áo</a:t>
            </a:r>
            <a:r>
              <a:rPr lang="en-US" sz="3200" dirty="0" smtClean="0">
                <a:solidFill>
                  <a:srgbClr val="0000FF"/>
                </a:solidFill>
              </a:rPr>
              <a:t> </a:t>
            </a:r>
            <a:r>
              <a:rPr lang="en-US" sz="3200" dirty="0" err="1" smtClean="0">
                <a:solidFill>
                  <a:srgbClr val="0000FF"/>
                </a:solidFill>
              </a:rPr>
              <a:t>như</a:t>
            </a:r>
            <a:r>
              <a:rPr lang="en-US" sz="3200" dirty="0" smtClean="0">
                <a:solidFill>
                  <a:srgbClr val="0000FF"/>
                </a:solidFill>
              </a:rPr>
              <a:t> </a:t>
            </a:r>
            <a:r>
              <a:rPr lang="en-US" sz="3200" dirty="0" err="1" smtClean="0">
                <a:solidFill>
                  <a:srgbClr val="0000FF"/>
                </a:solidFill>
              </a:rPr>
              <a:t>nhau</a:t>
            </a:r>
            <a:r>
              <a:rPr lang="en-US" sz="3200" dirty="0" smtClean="0">
                <a:solidFill>
                  <a:srgbClr val="0000FF"/>
                </a:solidFill>
              </a:rPr>
              <a:t> </a:t>
            </a:r>
            <a:r>
              <a:rPr lang="en-US" sz="3200" dirty="0" err="1" smtClean="0">
                <a:solidFill>
                  <a:srgbClr val="0000FF"/>
                </a:solidFill>
              </a:rPr>
              <a:t>hết</a:t>
            </a:r>
            <a:r>
              <a:rPr lang="en-US" sz="3200" dirty="0" smtClean="0">
                <a:solidFill>
                  <a:srgbClr val="0000FF"/>
                </a:solidFill>
              </a:rPr>
              <a:t> </a:t>
            </a:r>
            <a:r>
              <a:rPr lang="en-US" sz="3200" dirty="0" err="1" smtClean="0">
                <a:solidFill>
                  <a:srgbClr val="0000FF"/>
                </a:solidFill>
              </a:rPr>
              <a:t>18m</a:t>
            </a:r>
            <a:r>
              <a:rPr lang="en-US" sz="3200" dirty="0" smtClean="0">
                <a:solidFill>
                  <a:srgbClr val="0000FF"/>
                </a:solidFill>
              </a:rPr>
              <a:t> </a:t>
            </a:r>
            <a:r>
              <a:rPr lang="en-US" sz="3200" dirty="0" err="1" smtClean="0">
                <a:solidFill>
                  <a:srgbClr val="0000FF"/>
                </a:solidFill>
              </a:rPr>
              <a:t>vải</a:t>
            </a:r>
            <a:r>
              <a:rPr lang="en-US" sz="3200" dirty="0" smtClean="0">
                <a:solidFill>
                  <a:srgbClr val="0000FF"/>
                </a:solidFill>
              </a:rPr>
              <a:t>. </a:t>
            </a:r>
            <a:r>
              <a:rPr lang="en-US" sz="3200" dirty="0" err="1" smtClean="0">
                <a:solidFill>
                  <a:srgbClr val="0000FF"/>
                </a:solidFill>
              </a:rPr>
              <a:t>Hỏi</a:t>
            </a:r>
            <a:r>
              <a:rPr lang="en-US" sz="3200" dirty="0" smtClean="0">
                <a:solidFill>
                  <a:srgbClr val="0000FF"/>
                </a:solidFill>
              </a:rPr>
              <a:t> may </a:t>
            </a:r>
            <a:r>
              <a:rPr lang="en-US" sz="3200" dirty="0" err="1" smtClean="0">
                <a:solidFill>
                  <a:srgbClr val="0000FF"/>
                </a:solidFill>
              </a:rPr>
              <a:t>mỗi</a:t>
            </a:r>
            <a:r>
              <a:rPr lang="en-US" sz="3200" dirty="0" smtClean="0">
                <a:solidFill>
                  <a:srgbClr val="0000FF"/>
                </a:solidFill>
              </a:rPr>
              <a:t> </a:t>
            </a:r>
            <a:r>
              <a:rPr lang="en-US" sz="3200" dirty="0" err="1" smtClean="0">
                <a:solidFill>
                  <a:srgbClr val="0000FF"/>
                </a:solidFill>
              </a:rPr>
              <a:t>bộ</a:t>
            </a:r>
            <a:r>
              <a:rPr lang="en-US" sz="3200" dirty="0" smtClean="0">
                <a:solidFill>
                  <a:srgbClr val="0000FF"/>
                </a:solidFill>
              </a:rPr>
              <a:t> </a:t>
            </a:r>
            <a:r>
              <a:rPr lang="en-US" sz="3200" dirty="0" err="1" smtClean="0">
                <a:solidFill>
                  <a:srgbClr val="0000FF"/>
                </a:solidFill>
              </a:rPr>
              <a:t>quần</a:t>
            </a:r>
            <a:r>
              <a:rPr lang="en-US" sz="3200" dirty="0" smtClean="0">
                <a:solidFill>
                  <a:srgbClr val="0000FF"/>
                </a:solidFill>
              </a:rPr>
              <a:t> </a:t>
            </a:r>
            <a:r>
              <a:rPr lang="en-US" sz="3200" dirty="0" err="1" smtClean="0">
                <a:solidFill>
                  <a:srgbClr val="0000FF"/>
                </a:solidFill>
              </a:rPr>
              <a:t>áo</a:t>
            </a:r>
            <a:r>
              <a:rPr lang="en-US" sz="3200" dirty="0" smtClean="0">
                <a:solidFill>
                  <a:srgbClr val="0000FF"/>
                </a:solidFill>
              </a:rPr>
              <a:t> </a:t>
            </a:r>
            <a:r>
              <a:rPr lang="en-US" sz="3200" dirty="0" err="1" smtClean="0">
                <a:solidFill>
                  <a:srgbClr val="0000FF"/>
                </a:solidFill>
              </a:rPr>
              <a:t>hết</a:t>
            </a:r>
            <a:r>
              <a:rPr lang="en-US" sz="3200" dirty="0" smtClean="0">
                <a:solidFill>
                  <a:srgbClr val="0000FF"/>
                </a:solidFill>
              </a:rPr>
              <a:t> </a:t>
            </a:r>
            <a:r>
              <a:rPr lang="en-US" sz="3200" dirty="0" err="1" smtClean="0">
                <a:solidFill>
                  <a:srgbClr val="0000FF"/>
                </a:solidFill>
              </a:rPr>
              <a:t>mấy</a:t>
            </a:r>
            <a:r>
              <a:rPr lang="en-US" sz="3200" dirty="0" smtClean="0">
                <a:solidFill>
                  <a:srgbClr val="0000FF"/>
                </a:solidFill>
              </a:rPr>
              <a:t> </a:t>
            </a:r>
            <a:r>
              <a:rPr lang="en-US" sz="3200" dirty="0" err="1" smtClean="0">
                <a:solidFill>
                  <a:srgbClr val="0000FF"/>
                </a:solidFill>
              </a:rPr>
              <a:t>mét</a:t>
            </a:r>
            <a:r>
              <a:rPr lang="en-US" sz="3200" dirty="0" smtClean="0">
                <a:solidFill>
                  <a:srgbClr val="0000FF"/>
                </a:solidFill>
              </a:rPr>
              <a:t> </a:t>
            </a:r>
            <a:r>
              <a:rPr lang="en-US" sz="3200" dirty="0" err="1" smtClean="0">
                <a:solidFill>
                  <a:srgbClr val="0000FF"/>
                </a:solidFill>
              </a:rPr>
              <a:t>vải</a:t>
            </a:r>
            <a:r>
              <a:rPr lang="en-US" sz="3200" dirty="0" smtClean="0">
                <a:solidFill>
                  <a:srgbClr val="0000FF"/>
                </a:solidFill>
              </a:rPr>
              <a:t>?</a:t>
            </a:r>
            <a:endParaRPr lang="en-US" sz="3200" dirty="0">
              <a:solidFill>
                <a:srgbClr val="0000FF"/>
              </a:solidFill>
            </a:endParaRPr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1331640" y="1988840"/>
            <a:ext cx="1512168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sz="2400" dirty="0" err="1" smtClean="0">
                <a:solidFill>
                  <a:srgbClr val="0000FF"/>
                </a:solidFill>
                <a:latin typeface="+mn-lt"/>
              </a:rPr>
              <a:t>Tóm</a:t>
            </a:r>
            <a:r>
              <a:rPr lang="en-US" sz="2400" dirty="0" smtClean="0">
                <a:solidFill>
                  <a:srgbClr val="0000FF"/>
                </a:solidFill>
                <a:latin typeface="+mn-lt"/>
              </a:rPr>
              <a:t> </a:t>
            </a:r>
            <a:r>
              <a:rPr lang="en-US" sz="2400" dirty="0" err="1" smtClean="0">
                <a:solidFill>
                  <a:srgbClr val="0000FF"/>
                </a:solidFill>
                <a:latin typeface="+mn-lt"/>
              </a:rPr>
              <a:t>tắt</a:t>
            </a:r>
            <a:endParaRPr lang="en-US" sz="2400" dirty="0" smtClean="0">
              <a:solidFill>
                <a:srgbClr val="0000FF"/>
              </a:solidFill>
              <a:latin typeface="+mn-lt"/>
            </a:endParaRPr>
          </a:p>
        </p:txBody>
      </p:sp>
      <p:sp>
        <p:nvSpPr>
          <p:cNvPr id="6" name="Text Box 5"/>
          <p:cNvSpPr txBox="1">
            <a:spLocks noChangeArrowheads="1"/>
          </p:cNvSpPr>
          <p:nvPr/>
        </p:nvSpPr>
        <p:spPr bwMode="auto">
          <a:xfrm>
            <a:off x="107504" y="2636912"/>
            <a:ext cx="3810198" cy="11695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sz="2800" dirty="0" smtClean="0">
                <a:solidFill>
                  <a:srgbClr val="0000FF"/>
                </a:solidFill>
                <a:latin typeface="+mn-lt"/>
              </a:rPr>
              <a:t>6 </a:t>
            </a:r>
            <a:r>
              <a:rPr lang="en-US" sz="2800" dirty="0" err="1" smtClean="0">
                <a:solidFill>
                  <a:srgbClr val="0000FF"/>
                </a:solidFill>
                <a:latin typeface="+mn-lt"/>
              </a:rPr>
              <a:t>bộ</a:t>
            </a:r>
            <a:r>
              <a:rPr lang="en-US" sz="2800" dirty="0" smtClean="0">
                <a:solidFill>
                  <a:srgbClr val="0000FF"/>
                </a:solidFill>
                <a:latin typeface="+mn-lt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+mn-lt"/>
              </a:rPr>
              <a:t>quần</a:t>
            </a:r>
            <a:r>
              <a:rPr lang="en-US" sz="2800" dirty="0" smtClean="0">
                <a:solidFill>
                  <a:srgbClr val="0000FF"/>
                </a:solidFill>
                <a:latin typeface="+mn-lt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+mn-lt"/>
              </a:rPr>
              <a:t>áo</a:t>
            </a:r>
            <a:r>
              <a:rPr lang="en-US" sz="2800" dirty="0" smtClean="0">
                <a:solidFill>
                  <a:srgbClr val="0000FF"/>
                </a:solidFill>
                <a:latin typeface="+mn-lt"/>
              </a:rPr>
              <a:t>: 18 m </a:t>
            </a:r>
            <a:r>
              <a:rPr lang="en-US" sz="2800" dirty="0" err="1" smtClean="0">
                <a:solidFill>
                  <a:srgbClr val="0000FF"/>
                </a:solidFill>
                <a:latin typeface="+mn-lt"/>
              </a:rPr>
              <a:t>vải</a:t>
            </a:r>
            <a:endParaRPr lang="en-US" sz="2800" dirty="0" smtClean="0">
              <a:solidFill>
                <a:srgbClr val="0000FF"/>
              </a:solidFill>
              <a:latin typeface="+mn-lt"/>
            </a:endParaRPr>
          </a:p>
          <a:p>
            <a:pPr eaLnBrk="1" hangingPunct="1">
              <a:spcBef>
                <a:spcPct val="50000"/>
              </a:spcBef>
              <a:defRPr/>
            </a:pPr>
            <a:r>
              <a:rPr lang="en-US" sz="2800" dirty="0" smtClean="0">
                <a:solidFill>
                  <a:srgbClr val="0000FF"/>
                </a:solidFill>
                <a:latin typeface="+mn-lt"/>
              </a:rPr>
              <a:t>1 </a:t>
            </a:r>
            <a:r>
              <a:rPr lang="en-US" sz="2800" dirty="0" err="1" smtClean="0">
                <a:solidFill>
                  <a:srgbClr val="0000FF"/>
                </a:solidFill>
                <a:latin typeface="+mn-lt"/>
              </a:rPr>
              <a:t>bộ</a:t>
            </a:r>
            <a:r>
              <a:rPr lang="en-US" sz="2800" dirty="0" smtClean="0">
                <a:solidFill>
                  <a:srgbClr val="0000FF"/>
                </a:solidFill>
                <a:latin typeface="+mn-lt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+mn-lt"/>
              </a:rPr>
              <a:t>quần</a:t>
            </a:r>
            <a:r>
              <a:rPr lang="en-US" sz="2800" dirty="0" smtClean="0">
                <a:solidFill>
                  <a:srgbClr val="0000FF"/>
                </a:solidFill>
                <a:latin typeface="+mn-lt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+mn-lt"/>
              </a:rPr>
              <a:t>áo</a:t>
            </a:r>
            <a:r>
              <a:rPr lang="en-US" sz="2800" dirty="0" smtClean="0">
                <a:solidFill>
                  <a:srgbClr val="0000FF"/>
                </a:solidFill>
                <a:latin typeface="+mn-lt"/>
              </a:rPr>
              <a:t>: ? </a:t>
            </a:r>
            <a:r>
              <a:rPr lang="en-US" sz="2800" dirty="0" err="1" smtClean="0">
                <a:solidFill>
                  <a:srgbClr val="0000FF"/>
                </a:solidFill>
                <a:latin typeface="+mn-lt"/>
              </a:rPr>
              <a:t>mét</a:t>
            </a:r>
            <a:r>
              <a:rPr lang="en-US" sz="2800" dirty="0" smtClean="0">
                <a:solidFill>
                  <a:srgbClr val="0000FF"/>
                </a:solidFill>
                <a:latin typeface="+mn-lt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+mn-lt"/>
              </a:rPr>
              <a:t>vải</a:t>
            </a:r>
            <a:endParaRPr lang="en-US" sz="2800" dirty="0" smtClean="0">
              <a:solidFill>
                <a:srgbClr val="0000FF"/>
              </a:solidFill>
              <a:latin typeface="+mn-lt"/>
            </a:endParaRPr>
          </a:p>
        </p:txBody>
      </p:sp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5692775" y="2014141"/>
            <a:ext cx="1752600" cy="460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sz="2400" dirty="0" err="1" smtClean="0">
                <a:solidFill>
                  <a:srgbClr val="0000FF"/>
                </a:solidFill>
                <a:latin typeface="+mn-lt"/>
              </a:rPr>
              <a:t>Bài</a:t>
            </a:r>
            <a:r>
              <a:rPr lang="en-US" sz="2400" dirty="0" smtClean="0">
                <a:solidFill>
                  <a:srgbClr val="0000FF"/>
                </a:solidFill>
                <a:latin typeface="+mn-lt"/>
              </a:rPr>
              <a:t> </a:t>
            </a:r>
            <a:r>
              <a:rPr lang="en-US" sz="2400" dirty="0" err="1" smtClean="0">
                <a:solidFill>
                  <a:srgbClr val="0000FF"/>
                </a:solidFill>
                <a:latin typeface="+mn-lt"/>
              </a:rPr>
              <a:t>giải</a:t>
            </a:r>
            <a:endParaRPr lang="en-US" sz="2400" dirty="0" smtClean="0">
              <a:solidFill>
                <a:srgbClr val="0000FF"/>
              </a:solidFill>
              <a:latin typeface="+mn-lt"/>
            </a:endParaRPr>
          </a:p>
        </p:txBody>
      </p:sp>
      <p:sp>
        <p:nvSpPr>
          <p:cNvPr id="8" name="Text Box 8"/>
          <p:cNvSpPr txBox="1">
            <a:spLocks noChangeArrowheads="1"/>
          </p:cNvSpPr>
          <p:nvPr/>
        </p:nvSpPr>
        <p:spPr bwMode="auto">
          <a:xfrm>
            <a:off x="3995936" y="2641305"/>
            <a:ext cx="4876800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sz="2800" dirty="0" smtClean="0">
                <a:solidFill>
                  <a:srgbClr val="0000FF"/>
                </a:solidFill>
                <a:latin typeface="+mn-lt"/>
              </a:rPr>
              <a:t>May </a:t>
            </a:r>
            <a:r>
              <a:rPr lang="en-US" sz="2800" dirty="0" err="1" smtClean="0">
                <a:solidFill>
                  <a:srgbClr val="0000FF"/>
                </a:solidFill>
                <a:latin typeface="+mn-lt"/>
              </a:rPr>
              <a:t>mỗi</a:t>
            </a:r>
            <a:r>
              <a:rPr lang="en-US" sz="2800" dirty="0" smtClean="0">
                <a:solidFill>
                  <a:srgbClr val="0000FF"/>
                </a:solidFill>
                <a:latin typeface="+mn-lt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+mn-lt"/>
              </a:rPr>
              <a:t>bộ</a:t>
            </a:r>
            <a:r>
              <a:rPr lang="en-US" sz="2800" dirty="0" smtClean="0">
                <a:solidFill>
                  <a:srgbClr val="0000FF"/>
                </a:solidFill>
                <a:latin typeface="+mn-lt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+mn-lt"/>
              </a:rPr>
              <a:t>quần</a:t>
            </a:r>
            <a:r>
              <a:rPr lang="en-US" sz="2800" dirty="0" smtClean="0">
                <a:solidFill>
                  <a:srgbClr val="0000FF"/>
                </a:solidFill>
                <a:latin typeface="+mn-lt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+mn-lt"/>
              </a:rPr>
              <a:t>áo</a:t>
            </a:r>
            <a:r>
              <a:rPr lang="en-US" sz="2800" dirty="0" smtClean="0">
                <a:solidFill>
                  <a:srgbClr val="0000FF"/>
                </a:solidFill>
                <a:latin typeface="+mn-lt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+mn-lt"/>
              </a:rPr>
              <a:t>hết</a:t>
            </a:r>
            <a:r>
              <a:rPr lang="en-US" sz="2800" dirty="0" smtClean="0">
                <a:solidFill>
                  <a:srgbClr val="0000FF"/>
                </a:solidFill>
                <a:latin typeface="+mn-lt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+mn-lt"/>
              </a:rPr>
              <a:t>số</a:t>
            </a:r>
            <a:r>
              <a:rPr lang="en-US" sz="2800" dirty="0" smtClean="0">
                <a:solidFill>
                  <a:srgbClr val="0000FF"/>
                </a:solidFill>
                <a:latin typeface="+mn-lt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+mn-lt"/>
              </a:rPr>
              <a:t>mét</a:t>
            </a:r>
            <a:r>
              <a:rPr lang="en-US" sz="2800" dirty="0" smtClean="0">
                <a:solidFill>
                  <a:srgbClr val="0000FF"/>
                </a:solidFill>
                <a:latin typeface="+mn-lt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+mn-lt"/>
              </a:rPr>
              <a:t>vải</a:t>
            </a:r>
            <a:r>
              <a:rPr lang="en-US" sz="2800" dirty="0" smtClean="0">
                <a:solidFill>
                  <a:srgbClr val="0000FF"/>
                </a:solidFill>
                <a:latin typeface="+mn-lt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+mn-lt"/>
              </a:rPr>
              <a:t>là</a:t>
            </a:r>
            <a:r>
              <a:rPr lang="en-US" sz="2800" dirty="0" smtClean="0">
                <a:solidFill>
                  <a:srgbClr val="0000FF"/>
                </a:solidFill>
                <a:latin typeface="+mn-lt"/>
              </a:rPr>
              <a:t>:</a:t>
            </a:r>
            <a:endParaRPr lang="en-US" sz="2800" dirty="0" smtClean="0">
              <a:solidFill>
                <a:srgbClr val="0000FF"/>
              </a:solidFill>
              <a:latin typeface="+mn-lt"/>
            </a:endParaRPr>
          </a:p>
        </p:txBody>
      </p:sp>
      <p:sp>
        <p:nvSpPr>
          <p:cNvPr id="9" name="Text Box 9"/>
          <p:cNvSpPr txBox="1">
            <a:spLocks noChangeArrowheads="1"/>
          </p:cNvSpPr>
          <p:nvPr/>
        </p:nvSpPr>
        <p:spPr bwMode="auto">
          <a:xfrm>
            <a:off x="4812419" y="3482776"/>
            <a:ext cx="3671888" cy="522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sz="2800" dirty="0" smtClean="0">
                <a:solidFill>
                  <a:srgbClr val="0000FF"/>
                </a:solidFill>
                <a:latin typeface="+mn-lt"/>
              </a:rPr>
              <a:t>18 : 6 </a:t>
            </a:r>
            <a:r>
              <a:rPr lang="en-US" sz="2800" dirty="0" smtClean="0">
                <a:solidFill>
                  <a:srgbClr val="0000FF"/>
                </a:solidFill>
                <a:latin typeface="+mn-lt"/>
              </a:rPr>
              <a:t>= </a:t>
            </a:r>
            <a:r>
              <a:rPr lang="en-US" sz="2800" dirty="0" smtClean="0">
                <a:solidFill>
                  <a:srgbClr val="0000FF"/>
                </a:solidFill>
                <a:latin typeface="+mn-lt"/>
              </a:rPr>
              <a:t>3 </a:t>
            </a:r>
            <a:r>
              <a:rPr lang="en-US" sz="2800" dirty="0" smtClean="0">
                <a:solidFill>
                  <a:srgbClr val="0000FF"/>
                </a:solidFill>
                <a:latin typeface="+mn-lt"/>
              </a:rPr>
              <a:t>( </a:t>
            </a:r>
            <a:r>
              <a:rPr lang="en-US" sz="2800" dirty="0" err="1" smtClean="0">
                <a:solidFill>
                  <a:srgbClr val="0000FF"/>
                </a:solidFill>
                <a:latin typeface="+mn-lt"/>
              </a:rPr>
              <a:t>mét</a:t>
            </a:r>
            <a:r>
              <a:rPr lang="en-US" sz="2800" dirty="0" smtClean="0">
                <a:solidFill>
                  <a:srgbClr val="0000FF"/>
                </a:solidFill>
                <a:latin typeface="+mn-lt"/>
              </a:rPr>
              <a:t> </a:t>
            </a:r>
            <a:r>
              <a:rPr lang="en-US" sz="2800" dirty="0" smtClean="0">
                <a:solidFill>
                  <a:srgbClr val="0000FF"/>
                </a:solidFill>
                <a:latin typeface="+mn-lt"/>
              </a:rPr>
              <a:t>)</a:t>
            </a:r>
          </a:p>
        </p:txBody>
      </p:sp>
      <p:sp>
        <p:nvSpPr>
          <p:cNvPr id="10" name="Text Box 10"/>
          <p:cNvSpPr txBox="1">
            <a:spLocks noChangeArrowheads="1"/>
          </p:cNvSpPr>
          <p:nvPr/>
        </p:nvSpPr>
        <p:spPr bwMode="auto">
          <a:xfrm>
            <a:off x="5729288" y="4057253"/>
            <a:ext cx="3200400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sz="2400" dirty="0" err="1" smtClean="0">
                <a:solidFill>
                  <a:srgbClr val="0000FF"/>
                </a:solidFill>
                <a:latin typeface="+mn-lt"/>
              </a:rPr>
              <a:t>Đáp</a:t>
            </a:r>
            <a:r>
              <a:rPr lang="en-US" sz="2400" dirty="0" smtClean="0">
                <a:solidFill>
                  <a:srgbClr val="0000FF"/>
                </a:solidFill>
                <a:latin typeface="+mn-lt"/>
              </a:rPr>
              <a:t> </a:t>
            </a:r>
            <a:r>
              <a:rPr lang="en-US" sz="2400" dirty="0" err="1" smtClean="0">
                <a:solidFill>
                  <a:srgbClr val="0000FF"/>
                </a:solidFill>
                <a:latin typeface="+mn-lt"/>
              </a:rPr>
              <a:t>số</a:t>
            </a:r>
            <a:r>
              <a:rPr lang="en-US" sz="2400" dirty="0" smtClean="0">
                <a:solidFill>
                  <a:srgbClr val="0000FF"/>
                </a:solidFill>
                <a:latin typeface="+mn-lt"/>
              </a:rPr>
              <a:t>: </a:t>
            </a:r>
            <a:r>
              <a:rPr lang="en-US" sz="2400" dirty="0" smtClean="0">
                <a:solidFill>
                  <a:srgbClr val="0000FF"/>
                </a:solidFill>
                <a:latin typeface="+mn-lt"/>
              </a:rPr>
              <a:t>3 </a:t>
            </a:r>
            <a:r>
              <a:rPr lang="en-US" sz="2800" dirty="0" err="1" smtClean="0">
                <a:solidFill>
                  <a:srgbClr val="0000FF"/>
                </a:solidFill>
                <a:latin typeface="+mn-lt"/>
              </a:rPr>
              <a:t>mét</a:t>
            </a:r>
            <a:r>
              <a:rPr lang="en-US" sz="2800" dirty="0" smtClean="0">
                <a:solidFill>
                  <a:srgbClr val="0000FF"/>
                </a:solidFill>
                <a:latin typeface="+mn-lt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+mn-lt"/>
              </a:rPr>
              <a:t>vải</a:t>
            </a:r>
            <a:r>
              <a:rPr lang="en-US" sz="1600" dirty="0" smtClean="0">
                <a:solidFill>
                  <a:srgbClr val="0000FF"/>
                </a:solidFill>
                <a:latin typeface="+mn-lt"/>
              </a:rPr>
              <a:t> </a:t>
            </a:r>
            <a:endParaRPr lang="en-US" sz="1600" dirty="0" smtClean="0">
              <a:solidFill>
                <a:srgbClr val="0000FF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5051515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  <p:bldP spid="5" grpId="0"/>
      <p:bldP spid="6" grpId="0"/>
      <p:bldP spid="7" grpId="0"/>
      <p:bldP spid="8" grpId="0"/>
      <p:bldP spid="9" grpId="0"/>
      <p:bldP spid="10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261435" y="104873"/>
            <a:ext cx="648072" cy="648072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vi-VN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2800" dirty="0" smtClean="0">
                <a:solidFill>
                  <a:prstClr val="black"/>
                </a:solidFill>
              </a:rPr>
              <a:t>4</a:t>
            </a:r>
            <a:endParaRPr lang="vi-VN" sz="2800" dirty="0">
              <a:solidFill>
                <a:prstClr val="black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909507" y="136521"/>
            <a:ext cx="798297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200" dirty="0" err="1" smtClean="0">
                <a:solidFill>
                  <a:srgbClr val="0000FF"/>
                </a:solidFill>
              </a:rPr>
              <a:t>Đã</a:t>
            </a:r>
            <a:r>
              <a:rPr lang="en-US" sz="3200" dirty="0" smtClean="0">
                <a:solidFill>
                  <a:srgbClr val="0000FF"/>
                </a:solidFill>
              </a:rPr>
              <a:t> </a:t>
            </a:r>
            <a:r>
              <a:rPr lang="en-US" sz="3200" dirty="0" err="1" smtClean="0">
                <a:solidFill>
                  <a:srgbClr val="0000FF"/>
                </a:solidFill>
              </a:rPr>
              <a:t>tô</a:t>
            </a:r>
            <a:r>
              <a:rPr lang="en-US" sz="3200" dirty="0" smtClean="0">
                <a:solidFill>
                  <a:srgbClr val="0000FF"/>
                </a:solidFill>
              </a:rPr>
              <a:t> </a:t>
            </a:r>
            <a:r>
              <a:rPr lang="en-US" sz="3200" dirty="0" err="1" smtClean="0">
                <a:solidFill>
                  <a:srgbClr val="0000FF"/>
                </a:solidFill>
              </a:rPr>
              <a:t>màu</a:t>
            </a:r>
            <a:r>
              <a:rPr lang="en-US" sz="3200" dirty="0" smtClean="0">
                <a:solidFill>
                  <a:srgbClr val="0000FF"/>
                </a:solidFill>
              </a:rPr>
              <a:t> </a:t>
            </a:r>
            <a:r>
              <a:rPr lang="en-US" sz="3200" dirty="0" err="1" smtClean="0">
                <a:solidFill>
                  <a:srgbClr val="0000FF"/>
                </a:solidFill>
              </a:rPr>
              <a:t>vào</a:t>
            </a:r>
            <a:r>
              <a:rPr lang="en-US" sz="3200" dirty="0" smtClean="0">
                <a:solidFill>
                  <a:srgbClr val="0000FF"/>
                </a:solidFill>
              </a:rPr>
              <a:t> </a:t>
            </a:r>
            <a:endParaRPr lang="en-US" sz="3200" dirty="0">
              <a:solidFill>
                <a:srgbClr val="0000FF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419872" y="13793"/>
            <a:ext cx="38985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srgbClr val="0000FF"/>
                </a:solidFill>
              </a:rPr>
              <a:t>1</a:t>
            </a:r>
            <a:endParaRPr lang="en-US" sz="3200" dirty="0">
              <a:solidFill>
                <a:srgbClr val="0000FF"/>
              </a:solidFill>
            </a:endParaRPr>
          </a:p>
        </p:txBody>
      </p:sp>
      <p:cxnSp>
        <p:nvCxnSpPr>
          <p:cNvPr id="13" name="Straight Connector 12"/>
          <p:cNvCxnSpPr/>
          <p:nvPr/>
        </p:nvCxnSpPr>
        <p:spPr>
          <a:xfrm>
            <a:off x="3491880" y="548680"/>
            <a:ext cx="28803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3419872" y="476672"/>
            <a:ext cx="38985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srgbClr val="0000FF"/>
                </a:solidFill>
              </a:rPr>
              <a:t>6</a:t>
            </a:r>
            <a:endParaRPr lang="en-US" sz="3200" dirty="0">
              <a:solidFill>
                <a:srgbClr val="0000FF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3754352" y="107921"/>
            <a:ext cx="179247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err="1" smtClean="0">
                <a:solidFill>
                  <a:srgbClr val="0000FF"/>
                </a:solidFill>
              </a:rPr>
              <a:t>hình</a:t>
            </a:r>
            <a:r>
              <a:rPr lang="en-US" sz="3200" dirty="0" smtClean="0">
                <a:solidFill>
                  <a:srgbClr val="0000FF"/>
                </a:solidFill>
              </a:rPr>
              <a:t> </a:t>
            </a:r>
            <a:r>
              <a:rPr lang="en-US" sz="3200" dirty="0" err="1" smtClean="0">
                <a:solidFill>
                  <a:srgbClr val="0000FF"/>
                </a:solidFill>
              </a:rPr>
              <a:t>nào</a:t>
            </a:r>
            <a:r>
              <a:rPr lang="en-US" sz="3200" dirty="0" smtClean="0">
                <a:solidFill>
                  <a:srgbClr val="0000FF"/>
                </a:solidFill>
              </a:rPr>
              <a:t>?</a:t>
            </a:r>
            <a:endParaRPr lang="en-US" sz="3200" dirty="0">
              <a:solidFill>
                <a:srgbClr val="0000FF"/>
              </a:solidFill>
            </a:endParaRPr>
          </a:p>
        </p:txBody>
      </p:sp>
      <p:graphicFrame>
        <p:nvGraphicFramePr>
          <p:cNvPr id="17" name="Table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24849516"/>
              </p:ext>
            </p:extLst>
          </p:nvPr>
        </p:nvGraphicFramePr>
        <p:xfrm>
          <a:off x="443880" y="1412776"/>
          <a:ext cx="1103784" cy="201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3704"/>
                <a:gridCol w="360040"/>
                <a:gridCol w="360040"/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18" name="TextBox 17"/>
          <p:cNvSpPr txBox="1"/>
          <p:nvPr/>
        </p:nvSpPr>
        <p:spPr>
          <a:xfrm>
            <a:off x="516613" y="3759423"/>
            <a:ext cx="103105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 smtClean="0">
                <a:solidFill>
                  <a:srgbClr val="0000FF"/>
                </a:solidFill>
              </a:rPr>
              <a:t>Hình</a:t>
            </a:r>
            <a:r>
              <a:rPr lang="en-US" sz="2400" dirty="0" smtClean="0">
                <a:solidFill>
                  <a:srgbClr val="0000FF"/>
                </a:solidFill>
              </a:rPr>
              <a:t> 1</a:t>
            </a:r>
            <a:endParaRPr lang="en-US" sz="2400" dirty="0">
              <a:solidFill>
                <a:srgbClr val="0000FF"/>
              </a:solidFill>
            </a:endParaRPr>
          </a:p>
        </p:txBody>
      </p:sp>
      <p:graphicFrame>
        <p:nvGraphicFramePr>
          <p:cNvPr id="19" name="Table 1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55341948"/>
              </p:ext>
            </p:extLst>
          </p:nvPr>
        </p:nvGraphicFramePr>
        <p:xfrm>
          <a:off x="2750701" y="1412776"/>
          <a:ext cx="1728192" cy="201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8032"/>
                <a:gridCol w="288032"/>
                <a:gridCol w="288032"/>
                <a:gridCol w="288032"/>
                <a:gridCol w="288032"/>
                <a:gridCol w="288032"/>
              </a:tblGrid>
              <a:tr h="370840">
                <a:tc>
                  <a:txBody>
                    <a:bodyPr/>
                    <a:lstStyle/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20" name="TextBox 19"/>
          <p:cNvSpPr txBox="1"/>
          <p:nvPr/>
        </p:nvSpPr>
        <p:spPr>
          <a:xfrm>
            <a:off x="3120370" y="3789040"/>
            <a:ext cx="103105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 smtClean="0">
                <a:solidFill>
                  <a:srgbClr val="0000FF"/>
                </a:solidFill>
              </a:rPr>
              <a:t>Hình</a:t>
            </a:r>
            <a:r>
              <a:rPr lang="en-US" sz="2400" dirty="0" smtClean="0">
                <a:solidFill>
                  <a:srgbClr val="0000FF"/>
                </a:solidFill>
              </a:rPr>
              <a:t> 2</a:t>
            </a:r>
            <a:endParaRPr lang="en-US" sz="2400" dirty="0">
              <a:solidFill>
                <a:srgbClr val="0000FF"/>
              </a:solidFill>
            </a:endParaRPr>
          </a:p>
        </p:txBody>
      </p:sp>
      <p:graphicFrame>
        <p:nvGraphicFramePr>
          <p:cNvPr id="21" name="Table 2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11662817"/>
              </p:ext>
            </p:extLst>
          </p:nvPr>
        </p:nvGraphicFramePr>
        <p:xfrm>
          <a:off x="5796136" y="1412776"/>
          <a:ext cx="2088232" cy="20882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20080"/>
                <a:gridCol w="720080"/>
                <a:gridCol w="648072"/>
              </a:tblGrid>
              <a:tr h="1044116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1044116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22" name="TextBox 21"/>
          <p:cNvSpPr txBox="1"/>
          <p:nvPr/>
        </p:nvSpPr>
        <p:spPr>
          <a:xfrm>
            <a:off x="6372200" y="3903439"/>
            <a:ext cx="103105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 smtClean="0">
                <a:solidFill>
                  <a:srgbClr val="0000FF"/>
                </a:solidFill>
              </a:rPr>
              <a:t>Hình</a:t>
            </a:r>
            <a:r>
              <a:rPr lang="en-US" sz="2400" dirty="0" smtClean="0">
                <a:solidFill>
                  <a:srgbClr val="0000FF"/>
                </a:solidFill>
              </a:rPr>
              <a:t> 3</a:t>
            </a:r>
            <a:endParaRPr lang="en-US" sz="2400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411004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261435" y="104873"/>
            <a:ext cx="648072" cy="648072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vi-VN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2800" dirty="0" smtClean="0">
                <a:solidFill>
                  <a:prstClr val="black"/>
                </a:solidFill>
              </a:rPr>
              <a:t>4</a:t>
            </a:r>
            <a:endParaRPr lang="vi-VN" sz="2800" dirty="0">
              <a:solidFill>
                <a:prstClr val="black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909507" y="136521"/>
            <a:ext cx="798297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200" dirty="0" err="1" smtClean="0">
                <a:solidFill>
                  <a:srgbClr val="0000FF"/>
                </a:solidFill>
              </a:rPr>
              <a:t>Đã</a:t>
            </a:r>
            <a:r>
              <a:rPr lang="en-US" sz="3200" dirty="0" smtClean="0">
                <a:solidFill>
                  <a:srgbClr val="0000FF"/>
                </a:solidFill>
              </a:rPr>
              <a:t> </a:t>
            </a:r>
            <a:r>
              <a:rPr lang="en-US" sz="3200" dirty="0" err="1" smtClean="0">
                <a:solidFill>
                  <a:srgbClr val="0000FF"/>
                </a:solidFill>
              </a:rPr>
              <a:t>tô</a:t>
            </a:r>
            <a:r>
              <a:rPr lang="en-US" sz="3200" dirty="0" smtClean="0">
                <a:solidFill>
                  <a:srgbClr val="0000FF"/>
                </a:solidFill>
              </a:rPr>
              <a:t> </a:t>
            </a:r>
            <a:r>
              <a:rPr lang="en-US" sz="3200" dirty="0" err="1" smtClean="0">
                <a:solidFill>
                  <a:srgbClr val="0000FF"/>
                </a:solidFill>
              </a:rPr>
              <a:t>màu</a:t>
            </a:r>
            <a:r>
              <a:rPr lang="en-US" sz="3200" dirty="0" smtClean="0">
                <a:solidFill>
                  <a:srgbClr val="0000FF"/>
                </a:solidFill>
              </a:rPr>
              <a:t> </a:t>
            </a:r>
            <a:r>
              <a:rPr lang="en-US" sz="3200" dirty="0" err="1" smtClean="0">
                <a:solidFill>
                  <a:srgbClr val="0000FF"/>
                </a:solidFill>
              </a:rPr>
              <a:t>vào</a:t>
            </a:r>
            <a:r>
              <a:rPr lang="en-US" sz="3200" dirty="0" smtClean="0">
                <a:solidFill>
                  <a:srgbClr val="0000FF"/>
                </a:solidFill>
              </a:rPr>
              <a:t> </a:t>
            </a:r>
            <a:endParaRPr lang="en-US" sz="3200" dirty="0">
              <a:solidFill>
                <a:srgbClr val="0000FF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419872" y="13793"/>
            <a:ext cx="38985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srgbClr val="0000FF"/>
                </a:solidFill>
              </a:rPr>
              <a:t>1</a:t>
            </a:r>
            <a:endParaRPr lang="en-US" sz="3200" dirty="0">
              <a:solidFill>
                <a:srgbClr val="0000FF"/>
              </a:solidFill>
            </a:endParaRPr>
          </a:p>
        </p:txBody>
      </p:sp>
      <p:cxnSp>
        <p:nvCxnSpPr>
          <p:cNvPr id="13" name="Straight Connector 12"/>
          <p:cNvCxnSpPr/>
          <p:nvPr/>
        </p:nvCxnSpPr>
        <p:spPr>
          <a:xfrm>
            <a:off x="3491880" y="548680"/>
            <a:ext cx="28803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3419872" y="476672"/>
            <a:ext cx="38985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srgbClr val="0000FF"/>
                </a:solidFill>
              </a:rPr>
              <a:t>6</a:t>
            </a:r>
            <a:endParaRPr lang="en-US" sz="3200" dirty="0">
              <a:solidFill>
                <a:srgbClr val="0000FF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3754352" y="107921"/>
            <a:ext cx="179247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err="1" smtClean="0">
                <a:solidFill>
                  <a:srgbClr val="0000FF"/>
                </a:solidFill>
              </a:rPr>
              <a:t>hình</a:t>
            </a:r>
            <a:r>
              <a:rPr lang="en-US" sz="3200" dirty="0" smtClean="0">
                <a:solidFill>
                  <a:srgbClr val="0000FF"/>
                </a:solidFill>
              </a:rPr>
              <a:t> </a:t>
            </a:r>
            <a:r>
              <a:rPr lang="en-US" sz="3200" dirty="0" err="1" smtClean="0">
                <a:solidFill>
                  <a:srgbClr val="0000FF"/>
                </a:solidFill>
              </a:rPr>
              <a:t>nào</a:t>
            </a:r>
            <a:r>
              <a:rPr lang="en-US" sz="3200" dirty="0" smtClean="0">
                <a:solidFill>
                  <a:srgbClr val="0000FF"/>
                </a:solidFill>
              </a:rPr>
              <a:t>?</a:t>
            </a:r>
            <a:endParaRPr lang="en-US" sz="3200" dirty="0">
              <a:solidFill>
                <a:srgbClr val="0000FF"/>
              </a:solidFill>
            </a:endParaRPr>
          </a:p>
        </p:txBody>
      </p:sp>
      <p:graphicFrame>
        <p:nvGraphicFramePr>
          <p:cNvPr id="17" name="Table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85050896"/>
              </p:ext>
            </p:extLst>
          </p:nvPr>
        </p:nvGraphicFramePr>
        <p:xfrm>
          <a:off x="443880" y="1412776"/>
          <a:ext cx="1103784" cy="201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3704"/>
                <a:gridCol w="360040"/>
                <a:gridCol w="360040"/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18" name="TextBox 17"/>
          <p:cNvSpPr txBox="1"/>
          <p:nvPr/>
        </p:nvSpPr>
        <p:spPr>
          <a:xfrm>
            <a:off x="516613" y="3759423"/>
            <a:ext cx="103105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 smtClean="0">
                <a:solidFill>
                  <a:srgbClr val="0000FF"/>
                </a:solidFill>
              </a:rPr>
              <a:t>Hình</a:t>
            </a:r>
            <a:r>
              <a:rPr lang="en-US" sz="2400" dirty="0" smtClean="0">
                <a:solidFill>
                  <a:srgbClr val="0000FF"/>
                </a:solidFill>
              </a:rPr>
              <a:t> 1</a:t>
            </a:r>
            <a:endParaRPr lang="en-US" sz="2400" dirty="0">
              <a:solidFill>
                <a:srgbClr val="0000FF"/>
              </a:solidFill>
            </a:endParaRPr>
          </a:p>
        </p:txBody>
      </p:sp>
      <p:graphicFrame>
        <p:nvGraphicFramePr>
          <p:cNvPr id="19" name="Table 1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20450766"/>
              </p:ext>
            </p:extLst>
          </p:nvPr>
        </p:nvGraphicFramePr>
        <p:xfrm>
          <a:off x="2750701" y="1412776"/>
          <a:ext cx="1728192" cy="201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8032"/>
                <a:gridCol w="288032"/>
                <a:gridCol w="288032"/>
                <a:gridCol w="288032"/>
                <a:gridCol w="288032"/>
                <a:gridCol w="288032"/>
              </a:tblGrid>
              <a:tr h="370840">
                <a:tc>
                  <a:txBody>
                    <a:bodyPr/>
                    <a:lstStyle/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20" name="TextBox 19"/>
          <p:cNvSpPr txBox="1"/>
          <p:nvPr/>
        </p:nvSpPr>
        <p:spPr>
          <a:xfrm>
            <a:off x="3120370" y="3789040"/>
            <a:ext cx="1031051" cy="461665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en-US" sz="2400" dirty="0" err="1" smtClean="0">
                <a:solidFill>
                  <a:srgbClr val="0000FF"/>
                </a:solidFill>
              </a:rPr>
              <a:t>Hình</a:t>
            </a:r>
            <a:r>
              <a:rPr lang="en-US" sz="2400" dirty="0" smtClean="0">
                <a:solidFill>
                  <a:srgbClr val="0000FF"/>
                </a:solidFill>
              </a:rPr>
              <a:t> 2</a:t>
            </a:r>
            <a:endParaRPr lang="en-US" sz="2400" dirty="0">
              <a:solidFill>
                <a:srgbClr val="0000FF"/>
              </a:solidFill>
            </a:endParaRPr>
          </a:p>
        </p:txBody>
      </p:sp>
      <p:graphicFrame>
        <p:nvGraphicFramePr>
          <p:cNvPr id="21" name="Table 2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01178263"/>
              </p:ext>
            </p:extLst>
          </p:nvPr>
        </p:nvGraphicFramePr>
        <p:xfrm>
          <a:off x="5796136" y="1412776"/>
          <a:ext cx="2088232" cy="201622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20080"/>
                <a:gridCol w="720080"/>
                <a:gridCol w="648072"/>
              </a:tblGrid>
              <a:tr h="100811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100811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22" name="TextBox 21"/>
          <p:cNvSpPr txBox="1"/>
          <p:nvPr/>
        </p:nvSpPr>
        <p:spPr>
          <a:xfrm>
            <a:off x="6372200" y="3789040"/>
            <a:ext cx="1031051" cy="461665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en-US" sz="2400" dirty="0" err="1" smtClean="0">
                <a:solidFill>
                  <a:srgbClr val="0000FF"/>
                </a:solidFill>
              </a:rPr>
              <a:t>Hình</a:t>
            </a:r>
            <a:r>
              <a:rPr lang="en-US" sz="2400" dirty="0" smtClean="0">
                <a:solidFill>
                  <a:srgbClr val="0000FF"/>
                </a:solidFill>
              </a:rPr>
              <a:t> 3</a:t>
            </a:r>
            <a:endParaRPr lang="en-US" sz="2400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395809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4" descr="B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9688" y="4763"/>
            <a:ext cx="9144001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15" name="WordArt 19"/>
          <p:cNvSpPr>
            <a:spLocks noChangeArrowheads="1" noChangeShapeType="1" noTextEdit="1"/>
          </p:cNvSpPr>
          <p:nvPr/>
        </p:nvSpPr>
        <p:spPr bwMode="auto">
          <a:xfrm>
            <a:off x="609600" y="2057400"/>
            <a:ext cx="7924800" cy="15081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C00000"/>
                </a:solidFill>
                <a:latin typeface="Times New Roman"/>
                <a:cs typeface="Times New Roman"/>
              </a:rPr>
              <a:t>KÍNH CHÚC CÁC THẦY CÔ  MẠNH KHỎE, CÔNG TÁC TỐT</a:t>
            </a:r>
          </a:p>
          <a:p>
            <a:pPr algn="ctr"/>
            <a:r>
              <a:rPr lang="en-US" sz="3600" b="1" kern="1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C00000"/>
                </a:solidFill>
                <a:latin typeface="Times New Roman"/>
                <a:cs typeface="Times New Roman"/>
              </a:rPr>
              <a:t> CÁC EM CHĂM NGOAN, XUẤT SẮC TRONG HỌC TẬP</a:t>
            </a:r>
          </a:p>
        </p:txBody>
      </p:sp>
      <p:pic>
        <p:nvPicPr>
          <p:cNvPr id="13316" name="Picture 16" descr="Bauernbar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00" y="4648200"/>
            <a:ext cx="4495800" cy="1235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002769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30172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323528" y="224644"/>
            <a:ext cx="648072" cy="584774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>
                <a:solidFill>
                  <a:prstClr val="black"/>
                </a:solidFill>
              </a:rPr>
              <a:t>1</a:t>
            </a:r>
            <a:endParaRPr lang="vi-VN" sz="2800">
              <a:solidFill>
                <a:prstClr val="black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971600" y="224643"/>
            <a:ext cx="31683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 smtClean="0">
                <a:solidFill>
                  <a:srgbClr val="0000FF"/>
                </a:solidFill>
              </a:rPr>
              <a:t>Tính</a:t>
            </a:r>
            <a:r>
              <a:rPr lang="en-US" sz="3200" dirty="0" smtClean="0">
                <a:solidFill>
                  <a:srgbClr val="0000FF"/>
                </a:solidFill>
              </a:rPr>
              <a:t> </a:t>
            </a:r>
            <a:r>
              <a:rPr lang="en-US" sz="3200" dirty="0" err="1" smtClean="0">
                <a:solidFill>
                  <a:srgbClr val="0000FF"/>
                </a:solidFill>
              </a:rPr>
              <a:t>nhẩm</a:t>
            </a:r>
            <a:r>
              <a:rPr lang="en-US" sz="3200" dirty="0" smtClean="0">
                <a:solidFill>
                  <a:srgbClr val="0000FF"/>
                </a:solidFill>
              </a:rPr>
              <a:t>:</a:t>
            </a:r>
            <a:endParaRPr lang="vi-VN" sz="3200" dirty="0">
              <a:solidFill>
                <a:srgbClr val="0000FF"/>
              </a:solidFill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22512923"/>
              </p:ext>
            </p:extLst>
          </p:nvPr>
        </p:nvGraphicFramePr>
        <p:xfrm>
          <a:off x="107504" y="1052736"/>
          <a:ext cx="9036496" cy="944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59124"/>
                <a:gridCol w="2259124"/>
                <a:gridCol w="2259124"/>
                <a:gridCol w="2259124"/>
              </a:tblGrid>
              <a:tr h="370840">
                <a:tc>
                  <a:txBody>
                    <a:bodyPr/>
                    <a:lstStyle/>
                    <a:p>
                      <a:pPr marL="342900" indent="-342900">
                        <a:buAutoNum type="alphaLcParenR"/>
                      </a:pPr>
                      <a:r>
                        <a:rPr lang="en-US" sz="2800" b="0" baseline="0" dirty="0" smtClean="0">
                          <a:solidFill>
                            <a:srgbClr val="0000FF"/>
                          </a:solidFill>
                        </a:rPr>
                        <a:t>  </a:t>
                      </a:r>
                      <a:r>
                        <a:rPr lang="en-US" sz="2800" b="0" dirty="0" smtClean="0">
                          <a:solidFill>
                            <a:srgbClr val="0000FF"/>
                          </a:solidFill>
                        </a:rPr>
                        <a:t>6 x 6= </a:t>
                      </a:r>
                      <a:endParaRPr lang="en-US" sz="2800" b="0" dirty="0" smtClean="0">
                        <a:solidFill>
                          <a:srgbClr val="0000FF"/>
                        </a:solidFill>
                      </a:endParaRPr>
                    </a:p>
                    <a:p>
                      <a:pPr marL="0" indent="0">
                        <a:buNone/>
                      </a:pPr>
                      <a:r>
                        <a:rPr lang="en-US" sz="2800" b="0" dirty="0" smtClean="0">
                          <a:solidFill>
                            <a:srgbClr val="0000FF"/>
                          </a:solidFill>
                        </a:rPr>
                        <a:t>   </a:t>
                      </a:r>
                      <a:r>
                        <a:rPr lang="en-US" sz="2800" b="0" dirty="0" smtClean="0">
                          <a:solidFill>
                            <a:srgbClr val="0000FF"/>
                          </a:solidFill>
                        </a:rPr>
                        <a:t> 36 : 6=</a:t>
                      </a:r>
                      <a:endParaRPr lang="vi-VN" sz="2800" b="0" dirty="0">
                        <a:solidFill>
                          <a:srgbClr val="0000FF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b="0" baseline="0" dirty="0" smtClean="0">
                          <a:solidFill>
                            <a:srgbClr val="0000FF"/>
                          </a:solidFill>
                        </a:rPr>
                        <a:t>     6  x 9=</a:t>
                      </a:r>
                      <a:endParaRPr lang="en-US" sz="2800" b="0" baseline="0" dirty="0" smtClean="0">
                        <a:solidFill>
                          <a:srgbClr val="0000FF"/>
                        </a:solidFill>
                      </a:endParaRPr>
                    </a:p>
                    <a:p>
                      <a:r>
                        <a:rPr lang="en-US" sz="2800" b="0" baseline="0" dirty="0" smtClean="0">
                          <a:solidFill>
                            <a:srgbClr val="0000FF"/>
                          </a:solidFill>
                        </a:rPr>
                        <a:t>     </a:t>
                      </a:r>
                      <a:r>
                        <a:rPr lang="en-US" sz="2800" b="0" baseline="0" dirty="0" smtClean="0">
                          <a:solidFill>
                            <a:srgbClr val="0000FF"/>
                          </a:solidFill>
                        </a:rPr>
                        <a:t>54 : 6=</a:t>
                      </a:r>
                      <a:endParaRPr lang="vi-VN" sz="2800" b="0" dirty="0">
                        <a:solidFill>
                          <a:srgbClr val="0000FF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b="0" baseline="0" dirty="0" smtClean="0">
                          <a:solidFill>
                            <a:srgbClr val="0000FF"/>
                          </a:solidFill>
                        </a:rPr>
                        <a:t>  </a:t>
                      </a:r>
                      <a:r>
                        <a:rPr lang="en-US" sz="2800" b="0" dirty="0" smtClean="0">
                          <a:solidFill>
                            <a:srgbClr val="0000FF"/>
                          </a:solidFill>
                        </a:rPr>
                        <a:t> 6   x 7=</a:t>
                      </a:r>
                      <a:endParaRPr lang="en-US" sz="2800" b="0" dirty="0" smtClean="0">
                        <a:solidFill>
                          <a:srgbClr val="0000FF"/>
                        </a:solidFill>
                      </a:endParaRPr>
                    </a:p>
                    <a:p>
                      <a:r>
                        <a:rPr lang="en-US" sz="2800" b="0" dirty="0" smtClean="0">
                          <a:solidFill>
                            <a:srgbClr val="0000FF"/>
                          </a:solidFill>
                        </a:rPr>
                        <a:t>   </a:t>
                      </a:r>
                      <a:r>
                        <a:rPr lang="en-US" sz="2800" b="0" dirty="0" smtClean="0">
                          <a:solidFill>
                            <a:srgbClr val="0000FF"/>
                          </a:solidFill>
                        </a:rPr>
                        <a:t>42 : 6=</a:t>
                      </a:r>
                      <a:endParaRPr lang="vi-VN" sz="2800" b="0" dirty="0">
                        <a:solidFill>
                          <a:srgbClr val="0000FF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b="0" baseline="0" dirty="0" smtClean="0">
                          <a:solidFill>
                            <a:srgbClr val="0000FF"/>
                          </a:solidFill>
                        </a:rPr>
                        <a:t>  </a:t>
                      </a:r>
                      <a:r>
                        <a:rPr lang="en-US" sz="2800" b="0" dirty="0" smtClean="0">
                          <a:solidFill>
                            <a:srgbClr val="0000FF"/>
                          </a:solidFill>
                        </a:rPr>
                        <a:t>6  x 8=</a:t>
                      </a:r>
                      <a:endParaRPr lang="en-US" sz="2800" b="0" dirty="0" smtClean="0">
                        <a:solidFill>
                          <a:srgbClr val="0000FF"/>
                        </a:solidFill>
                      </a:endParaRPr>
                    </a:p>
                    <a:p>
                      <a:r>
                        <a:rPr lang="en-US" sz="2800" b="0" dirty="0" smtClean="0">
                          <a:solidFill>
                            <a:srgbClr val="0000FF"/>
                          </a:solidFill>
                        </a:rPr>
                        <a:t>  </a:t>
                      </a:r>
                      <a:r>
                        <a:rPr lang="en-US" sz="2800" b="0" dirty="0" smtClean="0">
                          <a:solidFill>
                            <a:srgbClr val="0000FF"/>
                          </a:solidFill>
                        </a:rPr>
                        <a:t>48</a:t>
                      </a:r>
                      <a:r>
                        <a:rPr lang="en-US" sz="2800" b="0" baseline="0" dirty="0" smtClean="0">
                          <a:solidFill>
                            <a:srgbClr val="0000FF"/>
                          </a:solidFill>
                        </a:rPr>
                        <a:t> : 6=</a:t>
                      </a:r>
                      <a:endParaRPr lang="vi-VN" sz="2800" b="0" dirty="0">
                        <a:solidFill>
                          <a:srgbClr val="0000FF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52" name="Table 5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069935"/>
              </p:ext>
            </p:extLst>
          </p:nvPr>
        </p:nvGraphicFramePr>
        <p:xfrm>
          <a:off x="142975" y="2636912"/>
          <a:ext cx="9036496" cy="944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59124"/>
                <a:gridCol w="2259124"/>
                <a:gridCol w="2259124"/>
                <a:gridCol w="2259124"/>
              </a:tblGrid>
              <a:tr h="37084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2800" b="0" dirty="0" smtClean="0">
                          <a:solidFill>
                            <a:srgbClr val="0000FF"/>
                          </a:solidFill>
                        </a:rPr>
                        <a:t>b) 24 : 6=</a:t>
                      </a:r>
                      <a:endParaRPr lang="en-US" sz="2800" b="0" dirty="0" smtClean="0">
                        <a:solidFill>
                          <a:srgbClr val="0000FF"/>
                        </a:solidFill>
                      </a:endParaRPr>
                    </a:p>
                    <a:p>
                      <a:pPr marL="0" indent="0">
                        <a:buNone/>
                      </a:pPr>
                      <a:r>
                        <a:rPr lang="en-US" sz="2800" b="0" dirty="0" smtClean="0">
                          <a:solidFill>
                            <a:srgbClr val="0000FF"/>
                          </a:solidFill>
                        </a:rPr>
                        <a:t>   </a:t>
                      </a:r>
                      <a:r>
                        <a:rPr lang="en-US" sz="2800" b="0" dirty="0" smtClean="0">
                          <a:solidFill>
                            <a:srgbClr val="0000FF"/>
                          </a:solidFill>
                        </a:rPr>
                        <a:t> 6  x 4=</a:t>
                      </a:r>
                      <a:endParaRPr lang="vi-VN" sz="2800" b="0" dirty="0">
                        <a:solidFill>
                          <a:srgbClr val="0000FF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b="0" baseline="0" dirty="0" smtClean="0">
                          <a:solidFill>
                            <a:srgbClr val="0000FF"/>
                          </a:solidFill>
                        </a:rPr>
                        <a:t>     18 : 6=</a:t>
                      </a:r>
                      <a:endParaRPr lang="en-US" sz="2800" b="0" baseline="0" dirty="0" smtClean="0">
                        <a:solidFill>
                          <a:srgbClr val="0000FF"/>
                        </a:solidFill>
                      </a:endParaRPr>
                    </a:p>
                    <a:p>
                      <a:r>
                        <a:rPr lang="en-US" sz="2800" b="0" baseline="0" dirty="0" smtClean="0">
                          <a:solidFill>
                            <a:srgbClr val="0000FF"/>
                          </a:solidFill>
                        </a:rPr>
                        <a:t>     </a:t>
                      </a:r>
                      <a:r>
                        <a:rPr lang="en-US" sz="2800" b="0" baseline="0" dirty="0" smtClean="0">
                          <a:solidFill>
                            <a:srgbClr val="0000FF"/>
                          </a:solidFill>
                        </a:rPr>
                        <a:t> 6 x 3=</a:t>
                      </a:r>
                      <a:endParaRPr lang="vi-VN" sz="2800" b="0" dirty="0">
                        <a:solidFill>
                          <a:srgbClr val="0000FF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b="0" baseline="0" dirty="0" smtClean="0">
                          <a:solidFill>
                            <a:srgbClr val="0000FF"/>
                          </a:solidFill>
                        </a:rPr>
                        <a:t>  </a:t>
                      </a:r>
                      <a:r>
                        <a:rPr lang="en-US" sz="2800" b="0" dirty="0" smtClean="0">
                          <a:solidFill>
                            <a:srgbClr val="0000FF"/>
                          </a:solidFill>
                        </a:rPr>
                        <a:t> 60 : 6  =</a:t>
                      </a:r>
                      <a:endParaRPr lang="en-US" sz="2800" b="0" dirty="0" smtClean="0">
                        <a:solidFill>
                          <a:srgbClr val="0000FF"/>
                        </a:solidFill>
                      </a:endParaRPr>
                    </a:p>
                    <a:p>
                      <a:r>
                        <a:rPr lang="en-US" sz="2800" b="0" baseline="0" dirty="0" smtClean="0">
                          <a:solidFill>
                            <a:srgbClr val="0000FF"/>
                          </a:solidFill>
                        </a:rPr>
                        <a:t>   </a:t>
                      </a:r>
                      <a:r>
                        <a:rPr lang="en-US" sz="2800" b="0" dirty="0" smtClean="0">
                          <a:solidFill>
                            <a:srgbClr val="0000FF"/>
                          </a:solidFill>
                        </a:rPr>
                        <a:t>6  x 10=</a:t>
                      </a:r>
                      <a:endParaRPr lang="vi-VN" sz="2800" b="0" dirty="0">
                        <a:solidFill>
                          <a:srgbClr val="0000FF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b="0" baseline="0" dirty="0" smtClean="0">
                          <a:solidFill>
                            <a:srgbClr val="0000FF"/>
                          </a:solidFill>
                        </a:rPr>
                        <a:t>  </a:t>
                      </a:r>
                      <a:r>
                        <a:rPr lang="en-US" sz="2800" b="0" dirty="0" smtClean="0">
                          <a:solidFill>
                            <a:srgbClr val="0000FF"/>
                          </a:solidFill>
                        </a:rPr>
                        <a:t>6 :</a:t>
                      </a:r>
                      <a:r>
                        <a:rPr lang="en-US" sz="2800" b="0" baseline="0" dirty="0" smtClean="0">
                          <a:solidFill>
                            <a:srgbClr val="0000FF"/>
                          </a:solidFill>
                        </a:rPr>
                        <a:t> </a:t>
                      </a:r>
                      <a:r>
                        <a:rPr lang="en-US" sz="2800" b="0" dirty="0" smtClean="0">
                          <a:solidFill>
                            <a:srgbClr val="0000FF"/>
                          </a:solidFill>
                        </a:rPr>
                        <a:t>6 =</a:t>
                      </a:r>
                      <a:endParaRPr lang="en-US" sz="2800" b="0" dirty="0" smtClean="0">
                        <a:solidFill>
                          <a:srgbClr val="0000FF"/>
                        </a:solidFill>
                      </a:endParaRPr>
                    </a:p>
                    <a:p>
                      <a:r>
                        <a:rPr lang="en-US" sz="2800" b="0" dirty="0" smtClean="0">
                          <a:solidFill>
                            <a:srgbClr val="0000FF"/>
                          </a:solidFill>
                        </a:rPr>
                        <a:t>  </a:t>
                      </a:r>
                      <a:r>
                        <a:rPr lang="en-US" sz="2800" b="0" dirty="0" smtClean="0">
                          <a:solidFill>
                            <a:srgbClr val="0000FF"/>
                          </a:solidFill>
                        </a:rPr>
                        <a:t>6</a:t>
                      </a:r>
                      <a:r>
                        <a:rPr lang="en-US" sz="2800" b="0" baseline="0" dirty="0" smtClean="0">
                          <a:solidFill>
                            <a:srgbClr val="0000FF"/>
                          </a:solidFill>
                        </a:rPr>
                        <a:t> x 1=</a:t>
                      </a:r>
                      <a:endParaRPr lang="vi-VN" sz="2800" b="0" dirty="0">
                        <a:solidFill>
                          <a:srgbClr val="0000FF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923123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323528" y="224644"/>
            <a:ext cx="648072" cy="584774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>
                <a:solidFill>
                  <a:prstClr val="black"/>
                </a:solidFill>
              </a:rPr>
              <a:t>1</a:t>
            </a:r>
            <a:endParaRPr lang="vi-VN" sz="2800">
              <a:solidFill>
                <a:prstClr val="black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971600" y="224643"/>
            <a:ext cx="31683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 smtClean="0">
                <a:solidFill>
                  <a:srgbClr val="0000FF"/>
                </a:solidFill>
              </a:rPr>
              <a:t>Tính</a:t>
            </a:r>
            <a:r>
              <a:rPr lang="en-US" sz="3200" dirty="0" smtClean="0">
                <a:solidFill>
                  <a:srgbClr val="0000FF"/>
                </a:solidFill>
              </a:rPr>
              <a:t> </a:t>
            </a:r>
            <a:r>
              <a:rPr lang="en-US" sz="3200" dirty="0" err="1" smtClean="0">
                <a:solidFill>
                  <a:srgbClr val="0000FF"/>
                </a:solidFill>
              </a:rPr>
              <a:t>nhẩm</a:t>
            </a:r>
            <a:r>
              <a:rPr lang="en-US" sz="3200" dirty="0" smtClean="0">
                <a:solidFill>
                  <a:srgbClr val="0000FF"/>
                </a:solidFill>
              </a:rPr>
              <a:t>:</a:t>
            </a:r>
            <a:endParaRPr lang="vi-VN" sz="3200" dirty="0">
              <a:solidFill>
                <a:srgbClr val="0000FF"/>
              </a:solidFill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39044024"/>
              </p:ext>
            </p:extLst>
          </p:nvPr>
        </p:nvGraphicFramePr>
        <p:xfrm>
          <a:off x="107504" y="1052736"/>
          <a:ext cx="9036496" cy="944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59124"/>
                <a:gridCol w="2259124"/>
                <a:gridCol w="2259124"/>
                <a:gridCol w="2259124"/>
              </a:tblGrid>
              <a:tr h="370840">
                <a:tc>
                  <a:txBody>
                    <a:bodyPr/>
                    <a:lstStyle/>
                    <a:p>
                      <a:pPr marL="342900" indent="-342900">
                        <a:buAutoNum type="alphaLcParenR"/>
                      </a:pPr>
                      <a:r>
                        <a:rPr lang="en-US" sz="2800" b="0" baseline="0" dirty="0" smtClean="0">
                          <a:solidFill>
                            <a:srgbClr val="0000FF"/>
                          </a:solidFill>
                        </a:rPr>
                        <a:t>  </a:t>
                      </a:r>
                      <a:r>
                        <a:rPr lang="en-US" sz="2800" b="0" dirty="0" smtClean="0">
                          <a:solidFill>
                            <a:srgbClr val="0000FF"/>
                          </a:solidFill>
                        </a:rPr>
                        <a:t>6 x 6= </a:t>
                      </a:r>
                      <a:r>
                        <a:rPr lang="en-US" sz="2800" b="0" dirty="0" smtClean="0">
                          <a:solidFill>
                            <a:srgbClr val="FF0000"/>
                          </a:solidFill>
                        </a:rPr>
                        <a:t>36</a:t>
                      </a:r>
                      <a:endParaRPr lang="en-US" sz="2800" b="0" dirty="0" smtClean="0">
                        <a:solidFill>
                          <a:srgbClr val="0000FF"/>
                        </a:solidFill>
                      </a:endParaRPr>
                    </a:p>
                    <a:p>
                      <a:pPr marL="0" indent="0">
                        <a:buNone/>
                      </a:pPr>
                      <a:r>
                        <a:rPr lang="en-US" sz="2800" b="0" dirty="0" smtClean="0">
                          <a:solidFill>
                            <a:srgbClr val="0000FF"/>
                          </a:solidFill>
                        </a:rPr>
                        <a:t>   </a:t>
                      </a:r>
                      <a:r>
                        <a:rPr lang="en-US" sz="2800" b="0" dirty="0" smtClean="0">
                          <a:solidFill>
                            <a:srgbClr val="0000FF"/>
                          </a:solidFill>
                        </a:rPr>
                        <a:t> 36 : 6= </a:t>
                      </a:r>
                      <a:r>
                        <a:rPr lang="en-US" sz="2800" b="0" dirty="0" smtClean="0">
                          <a:solidFill>
                            <a:srgbClr val="FF0000"/>
                          </a:solidFill>
                        </a:rPr>
                        <a:t>6</a:t>
                      </a:r>
                      <a:endParaRPr lang="vi-VN" sz="2800" b="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b="0" baseline="0" dirty="0" smtClean="0">
                          <a:solidFill>
                            <a:srgbClr val="0000FF"/>
                          </a:solidFill>
                        </a:rPr>
                        <a:t>     6  x 9= </a:t>
                      </a:r>
                      <a:r>
                        <a:rPr lang="en-US" sz="2800" b="0" baseline="0" dirty="0" smtClean="0">
                          <a:solidFill>
                            <a:srgbClr val="FF0000"/>
                          </a:solidFill>
                        </a:rPr>
                        <a:t>54</a:t>
                      </a:r>
                      <a:endParaRPr lang="en-US" sz="2800" b="0" baseline="0" dirty="0" smtClean="0">
                        <a:solidFill>
                          <a:srgbClr val="FF0000"/>
                        </a:solidFill>
                      </a:endParaRPr>
                    </a:p>
                    <a:p>
                      <a:r>
                        <a:rPr lang="en-US" sz="2800" b="0" baseline="0" dirty="0" smtClean="0">
                          <a:solidFill>
                            <a:srgbClr val="0000FF"/>
                          </a:solidFill>
                        </a:rPr>
                        <a:t>     </a:t>
                      </a:r>
                      <a:r>
                        <a:rPr lang="en-US" sz="2800" b="0" baseline="0" dirty="0" smtClean="0">
                          <a:solidFill>
                            <a:srgbClr val="0000FF"/>
                          </a:solidFill>
                        </a:rPr>
                        <a:t>54 : 6= </a:t>
                      </a:r>
                      <a:r>
                        <a:rPr lang="en-US" sz="2800" b="0" baseline="0" dirty="0" smtClean="0">
                          <a:solidFill>
                            <a:srgbClr val="FF0000"/>
                          </a:solidFill>
                        </a:rPr>
                        <a:t>9</a:t>
                      </a:r>
                      <a:endParaRPr lang="vi-VN" sz="2800" b="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b="0" baseline="0" dirty="0" smtClean="0">
                          <a:solidFill>
                            <a:srgbClr val="0000FF"/>
                          </a:solidFill>
                        </a:rPr>
                        <a:t>  </a:t>
                      </a:r>
                      <a:r>
                        <a:rPr lang="en-US" sz="2800" b="0" dirty="0" smtClean="0">
                          <a:solidFill>
                            <a:srgbClr val="0000FF"/>
                          </a:solidFill>
                        </a:rPr>
                        <a:t> 6   x 7= </a:t>
                      </a:r>
                      <a:r>
                        <a:rPr lang="en-US" sz="2800" b="0" dirty="0" smtClean="0">
                          <a:solidFill>
                            <a:srgbClr val="FF0000"/>
                          </a:solidFill>
                        </a:rPr>
                        <a:t>42</a:t>
                      </a:r>
                      <a:endParaRPr lang="en-US" sz="2800" b="0" dirty="0" smtClean="0">
                        <a:solidFill>
                          <a:srgbClr val="FF0000"/>
                        </a:solidFill>
                      </a:endParaRPr>
                    </a:p>
                    <a:p>
                      <a:r>
                        <a:rPr lang="en-US" sz="2800" b="0" dirty="0" smtClean="0">
                          <a:solidFill>
                            <a:srgbClr val="0000FF"/>
                          </a:solidFill>
                        </a:rPr>
                        <a:t>   </a:t>
                      </a:r>
                      <a:r>
                        <a:rPr lang="en-US" sz="2800" b="0" dirty="0" smtClean="0">
                          <a:solidFill>
                            <a:srgbClr val="0000FF"/>
                          </a:solidFill>
                        </a:rPr>
                        <a:t>42 : 6 =  </a:t>
                      </a:r>
                      <a:r>
                        <a:rPr lang="en-US" sz="2800" b="0" dirty="0" smtClean="0">
                          <a:solidFill>
                            <a:srgbClr val="FF0000"/>
                          </a:solidFill>
                        </a:rPr>
                        <a:t>7</a:t>
                      </a:r>
                      <a:endParaRPr lang="vi-VN" sz="2800" b="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b="0" baseline="0" dirty="0" smtClean="0">
                          <a:solidFill>
                            <a:srgbClr val="0000FF"/>
                          </a:solidFill>
                        </a:rPr>
                        <a:t>  </a:t>
                      </a:r>
                      <a:r>
                        <a:rPr lang="en-US" sz="2800" b="0" dirty="0" smtClean="0">
                          <a:solidFill>
                            <a:srgbClr val="0000FF"/>
                          </a:solidFill>
                        </a:rPr>
                        <a:t>6  x 8= </a:t>
                      </a:r>
                      <a:r>
                        <a:rPr lang="en-US" sz="2800" b="0" dirty="0" smtClean="0">
                          <a:solidFill>
                            <a:srgbClr val="FF0000"/>
                          </a:solidFill>
                        </a:rPr>
                        <a:t>48</a:t>
                      </a:r>
                      <a:endParaRPr lang="en-US" sz="2800" b="0" dirty="0" smtClean="0">
                        <a:solidFill>
                          <a:srgbClr val="FF0000"/>
                        </a:solidFill>
                      </a:endParaRPr>
                    </a:p>
                    <a:p>
                      <a:r>
                        <a:rPr lang="en-US" sz="2800" b="0" dirty="0" smtClean="0">
                          <a:solidFill>
                            <a:srgbClr val="0000FF"/>
                          </a:solidFill>
                        </a:rPr>
                        <a:t>  </a:t>
                      </a:r>
                      <a:r>
                        <a:rPr lang="en-US" sz="2800" b="0" dirty="0" smtClean="0">
                          <a:solidFill>
                            <a:srgbClr val="0000FF"/>
                          </a:solidFill>
                        </a:rPr>
                        <a:t>48</a:t>
                      </a:r>
                      <a:r>
                        <a:rPr lang="en-US" sz="2800" b="0" baseline="0" dirty="0" smtClean="0">
                          <a:solidFill>
                            <a:srgbClr val="0000FF"/>
                          </a:solidFill>
                        </a:rPr>
                        <a:t> : 6= </a:t>
                      </a:r>
                      <a:r>
                        <a:rPr lang="en-US" sz="2800" b="0" baseline="0" dirty="0" smtClean="0">
                          <a:solidFill>
                            <a:srgbClr val="FF0000"/>
                          </a:solidFill>
                        </a:rPr>
                        <a:t>8</a:t>
                      </a:r>
                      <a:endParaRPr lang="vi-VN" sz="2800" b="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52" name="Table 5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57341157"/>
              </p:ext>
            </p:extLst>
          </p:nvPr>
        </p:nvGraphicFramePr>
        <p:xfrm>
          <a:off x="142975" y="2636912"/>
          <a:ext cx="9036496" cy="944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59124"/>
                <a:gridCol w="2259124"/>
                <a:gridCol w="2259124"/>
                <a:gridCol w="2259124"/>
              </a:tblGrid>
              <a:tr h="37084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2800" b="0" dirty="0" smtClean="0">
                          <a:solidFill>
                            <a:srgbClr val="0000FF"/>
                          </a:solidFill>
                        </a:rPr>
                        <a:t>b) 24 : 6= </a:t>
                      </a:r>
                      <a:r>
                        <a:rPr lang="en-US" sz="2800" b="0" dirty="0" smtClean="0">
                          <a:solidFill>
                            <a:srgbClr val="FF0000"/>
                          </a:solidFill>
                        </a:rPr>
                        <a:t>4</a:t>
                      </a:r>
                      <a:endParaRPr lang="en-US" sz="2800" b="0" dirty="0" smtClean="0">
                        <a:solidFill>
                          <a:srgbClr val="FF0000"/>
                        </a:solidFill>
                      </a:endParaRPr>
                    </a:p>
                    <a:p>
                      <a:pPr marL="0" indent="0">
                        <a:buNone/>
                      </a:pPr>
                      <a:r>
                        <a:rPr lang="en-US" sz="2800" b="0" dirty="0" smtClean="0">
                          <a:solidFill>
                            <a:srgbClr val="0000FF"/>
                          </a:solidFill>
                        </a:rPr>
                        <a:t>   </a:t>
                      </a:r>
                      <a:r>
                        <a:rPr lang="en-US" sz="2800" b="0" dirty="0" smtClean="0">
                          <a:solidFill>
                            <a:srgbClr val="0000FF"/>
                          </a:solidFill>
                        </a:rPr>
                        <a:t> 6  x 4= </a:t>
                      </a:r>
                      <a:r>
                        <a:rPr lang="en-US" sz="2800" b="0" dirty="0" smtClean="0">
                          <a:solidFill>
                            <a:srgbClr val="FF0000"/>
                          </a:solidFill>
                        </a:rPr>
                        <a:t>24</a:t>
                      </a:r>
                      <a:endParaRPr lang="vi-VN" sz="2800" b="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b="0" baseline="0" dirty="0" smtClean="0">
                          <a:solidFill>
                            <a:srgbClr val="0000FF"/>
                          </a:solidFill>
                        </a:rPr>
                        <a:t>     18 : 6= </a:t>
                      </a:r>
                      <a:r>
                        <a:rPr lang="en-US" sz="2800" b="0" baseline="0" dirty="0" smtClean="0">
                          <a:solidFill>
                            <a:srgbClr val="FF0000"/>
                          </a:solidFill>
                        </a:rPr>
                        <a:t>3</a:t>
                      </a:r>
                      <a:endParaRPr lang="en-US" sz="2800" b="0" baseline="0" dirty="0" smtClean="0">
                        <a:solidFill>
                          <a:srgbClr val="FF0000"/>
                        </a:solidFill>
                      </a:endParaRPr>
                    </a:p>
                    <a:p>
                      <a:r>
                        <a:rPr lang="en-US" sz="2800" b="0" baseline="0" dirty="0" smtClean="0">
                          <a:solidFill>
                            <a:srgbClr val="0000FF"/>
                          </a:solidFill>
                        </a:rPr>
                        <a:t>     </a:t>
                      </a:r>
                      <a:r>
                        <a:rPr lang="en-US" sz="2800" b="0" baseline="0" dirty="0" smtClean="0">
                          <a:solidFill>
                            <a:srgbClr val="0000FF"/>
                          </a:solidFill>
                        </a:rPr>
                        <a:t> 6 x 3= </a:t>
                      </a:r>
                      <a:r>
                        <a:rPr lang="en-US" sz="2800" b="0" baseline="0" dirty="0" smtClean="0">
                          <a:solidFill>
                            <a:srgbClr val="FF0000"/>
                          </a:solidFill>
                        </a:rPr>
                        <a:t>18</a:t>
                      </a:r>
                      <a:endParaRPr lang="vi-VN" sz="2800" b="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b="0" baseline="0" dirty="0" smtClean="0">
                          <a:solidFill>
                            <a:srgbClr val="0000FF"/>
                          </a:solidFill>
                        </a:rPr>
                        <a:t>  </a:t>
                      </a:r>
                      <a:r>
                        <a:rPr lang="en-US" sz="2800" b="0" dirty="0" smtClean="0">
                          <a:solidFill>
                            <a:srgbClr val="0000FF"/>
                          </a:solidFill>
                        </a:rPr>
                        <a:t> 60 : 6  = </a:t>
                      </a:r>
                      <a:r>
                        <a:rPr lang="en-US" sz="2800" b="0" dirty="0" smtClean="0">
                          <a:solidFill>
                            <a:srgbClr val="FF0000"/>
                          </a:solidFill>
                        </a:rPr>
                        <a:t>10</a:t>
                      </a:r>
                      <a:endParaRPr lang="en-US" sz="2800" b="0" dirty="0" smtClean="0">
                        <a:solidFill>
                          <a:srgbClr val="FF0000"/>
                        </a:solidFill>
                      </a:endParaRPr>
                    </a:p>
                    <a:p>
                      <a:r>
                        <a:rPr lang="en-US" sz="2800" b="0" baseline="0" dirty="0" smtClean="0">
                          <a:solidFill>
                            <a:srgbClr val="0000FF"/>
                          </a:solidFill>
                        </a:rPr>
                        <a:t>   </a:t>
                      </a:r>
                      <a:r>
                        <a:rPr lang="en-US" sz="2800" b="0" dirty="0" smtClean="0">
                          <a:solidFill>
                            <a:srgbClr val="0000FF"/>
                          </a:solidFill>
                        </a:rPr>
                        <a:t>6  x 10= </a:t>
                      </a:r>
                      <a:r>
                        <a:rPr lang="en-US" sz="2800" b="0" dirty="0" smtClean="0">
                          <a:solidFill>
                            <a:srgbClr val="FF0000"/>
                          </a:solidFill>
                        </a:rPr>
                        <a:t>60</a:t>
                      </a:r>
                      <a:endParaRPr lang="vi-VN" sz="2800" b="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b="0" baseline="0" dirty="0" smtClean="0">
                          <a:solidFill>
                            <a:srgbClr val="0000FF"/>
                          </a:solidFill>
                        </a:rPr>
                        <a:t>  </a:t>
                      </a:r>
                      <a:r>
                        <a:rPr lang="en-US" sz="2800" b="0" dirty="0" smtClean="0">
                          <a:solidFill>
                            <a:srgbClr val="0000FF"/>
                          </a:solidFill>
                        </a:rPr>
                        <a:t>6 :</a:t>
                      </a:r>
                      <a:r>
                        <a:rPr lang="en-US" sz="2800" b="0" baseline="0" dirty="0" smtClean="0">
                          <a:solidFill>
                            <a:srgbClr val="0000FF"/>
                          </a:solidFill>
                        </a:rPr>
                        <a:t> </a:t>
                      </a:r>
                      <a:r>
                        <a:rPr lang="en-US" sz="2800" b="0" dirty="0" smtClean="0">
                          <a:solidFill>
                            <a:srgbClr val="0000FF"/>
                          </a:solidFill>
                        </a:rPr>
                        <a:t>6 = </a:t>
                      </a:r>
                      <a:r>
                        <a:rPr lang="en-US" sz="2800" b="0" dirty="0" smtClean="0">
                          <a:solidFill>
                            <a:srgbClr val="FF0000"/>
                          </a:solidFill>
                        </a:rPr>
                        <a:t>1</a:t>
                      </a:r>
                      <a:endParaRPr lang="en-US" sz="2800" b="0" dirty="0" smtClean="0">
                        <a:solidFill>
                          <a:srgbClr val="FF0000"/>
                        </a:solidFill>
                      </a:endParaRPr>
                    </a:p>
                    <a:p>
                      <a:r>
                        <a:rPr lang="en-US" sz="2800" b="0" dirty="0" smtClean="0">
                          <a:solidFill>
                            <a:srgbClr val="0000FF"/>
                          </a:solidFill>
                        </a:rPr>
                        <a:t>  </a:t>
                      </a:r>
                      <a:r>
                        <a:rPr lang="en-US" sz="2800" b="0" dirty="0" smtClean="0">
                          <a:solidFill>
                            <a:srgbClr val="0000FF"/>
                          </a:solidFill>
                        </a:rPr>
                        <a:t>6</a:t>
                      </a:r>
                      <a:r>
                        <a:rPr lang="en-US" sz="2800" b="0" baseline="0" dirty="0" smtClean="0">
                          <a:solidFill>
                            <a:srgbClr val="0000FF"/>
                          </a:solidFill>
                        </a:rPr>
                        <a:t> x 1= </a:t>
                      </a:r>
                      <a:r>
                        <a:rPr lang="en-US" sz="2800" b="0" baseline="0" dirty="0" smtClean="0">
                          <a:solidFill>
                            <a:srgbClr val="FF0000"/>
                          </a:solidFill>
                        </a:rPr>
                        <a:t>6</a:t>
                      </a:r>
                      <a:endParaRPr lang="vi-VN" sz="2800" b="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541142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323528" y="224644"/>
            <a:ext cx="648072" cy="584774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>
                <a:solidFill>
                  <a:prstClr val="black"/>
                </a:solidFill>
              </a:rPr>
              <a:t>1</a:t>
            </a:r>
            <a:endParaRPr lang="vi-VN" sz="2800">
              <a:solidFill>
                <a:prstClr val="black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971600" y="224643"/>
            <a:ext cx="31683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 smtClean="0">
                <a:solidFill>
                  <a:srgbClr val="0000FF"/>
                </a:solidFill>
              </a:rPr>
              <a:t>Tính</a:t>
            </a:r>
            <a:r>
              <a:rPr lang="en-US" sz="3200" dirty="0" smtClean="0">
                <a:solidFill>
                  <a:srgbClr val="0000FF"/>
                </a:solidFill>
              </a:rPr>
              <a:t> </a:t>
            </a:r>
            <a:r>
              <a:rPr lang="en-US" sz="3200" dirty="0" err="1" smtClean="0">
                <a:solidFill>
                  <a:srgbClr val="0000FF"/>
                </a:solidFill>
              </a:rPr>
              <a:t>nhẩm</a:t>
            </a:r>
            <a:r>
              <a:rPr lang="en-US" sz="3200" dirty="0" smtClean="0">
                <a:solidFill>
                  <a:srgbClr val="0000FF"/>
                </a:solidFill>
              </a:rPr>
              <a:t>:</a:t>
            </a:r>
            <a:endParaRPr lang="vi-VN" sz="3200" dirty="0">
              <a:solidFill>
                <a:srgbClr val="0000FF"/>
              </a:solidFill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9253974"/>
              </p:ext>
            </p:extLst>
          </p:nvPr>
        </p:nvGraphicFramePr>
        <p:xfrm>
          <a:off x="107504" y="1052736"/>
          <a:ext cx="9036496" cy="944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59124"/>
                <a:gridCol w="2259124"/>
                <a:gridCol w="2259124"/>
                <a:gridCol w="2259124"/>
              </a:tblGrid>
              <a:tr h="370840">
                <a:tc>
                  <a:txBody>
                    <a:bodyPr/>
                    <a:lstStyle/>
                    <a:p>
                      <a:pPr marL="342900" indent="-342900">
                        <a:buAutoNum type="alphaLcParenR"/>
                      </a:pPr>
                      <a:r>
                        <a:rPr lang="en-US" sz="2800" b="0" baseline="0" dirty="0" smtClean="0">
                          <a:solidFill>
                            <a:srgbClr val="0000FF"/>
                          </a:solidFill>
                        </a:rPr>
                        <a:t>  </a:t>
                      </a:r>
                      <a:r>
                        <a:rPr lang="en-US" sz="2800" b="0" dirty="0" smtClean="0">
                          <a:solidFill>
                            <a:srgbClr val="0000FF"/>
                          </a:solidFill>
                        </a:rPr>
                        <a:t>6 x 6= </a:t>
                      </a:r>
                      <a:r>
                        <a:rPr lang="en-US" sz="2800" b="0" dirty="0" smtClean="0">
                          <a:solidFill>
                            <a:srgbClr val="FF0000"/>
                          </a:solidFill>
                        </a:rPr>
                        <a:t>36</a:t>
                      </a:r>
                      <a:endParaRPr lang="en-US" sz="2800" b="0" dirty="0" smtClean="0">
                        <a:solidFill>
                          <a:srgbClr val="0000FF"/>
                        </a:solidFill>
                      </a:endParaRPr>
                    </a:p>
                    <a:p>
                      <a:pPr marL="0" indent="0">
                        <a:buNone/>
                      </a:pPr>
                      <a:r>
                        <a:rPr lang="en-US" sz="2800" b="0" dirty="0" smtClean="0">
                          <a:solidFill>
                            <a:srgbClr val="0000FF"/>
                          </a:solidFill>
                        </a:rPr>
                        <a:t>   </a:t>
                      </a:r>
                      <a:r>
                        <a:rPr lang="en-US" sz="2800" b="0" dirty="0" smtClean="0">
                          <a:solidFill>
                            <a:srgbClr val="0000FF"/>
                          </a:solidFill>
                        </a:rPr>
                        <a:t> 36 : 6= </a:t>
                      </a:r>
                      <a:r>
                        <a:rPr lang="en-US" sz="2800" b="0" dirty="0" smtClean="0">
                          <a:solidFill>
                            <a:srgbClr val="FF0000"/>
                          </a:solidFill>
                        </a:rPr>
                        <a:t>6</a:t>
                      </a:r>
                      <a:endParaRPr lang="vi-VN" sz="2800" b="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b="0" baseline="0" dirty="0" smtClean="0">
                          <a:solidFill>
                            <a:srgbClr val="0000FF"/>
                          </a:solidFill>
                        </a:rPr>
                        <a:t>     6  x 9= </a:t>
                      </a:r>
                      <a:r>
                        <a:rPr lang="en-US" sz="2800" b="0" baseline="0" dirty="0" smtClean="0">
                          <a:solidFill>
                            <a:srgbClr val="FF0000"/>
                          </a:solidFill>
                        </a:rPr>
                        <a:t>54</a:t>
                      </a:r>
                      <a:endParaRPr lang="en-US" sz="2800" b="0" baseline="0" dirty="0" smtClean="0">
                        <a:solidFill>
                          <a:srgbClr val="FF0000"/>
                        </a:solidFill>
                      </a:endParaRPr>
                    </a:p>
                    <a:p>
                      <a:r>
                        <a:rPr lang="en-US" sz="2800" b="0" baseline="0" dirty="0" smtClean="0">
                          <a:solidFill>
                            <a:srgbClr val="0000FF"/>
                          </a:solidFill>
                        </a:rPr>
                        <a:t>     </a:t>
                      </a:r>
                      <a:r>
                        <a:rPr lang="en-US" sz="2800" b="0" baseline="0" dirty="0" smtClean="0">
                          <a:solidFill>
                            <a:srgbClr val="0000FF"/>
                          </a:solidFill>
                        </a:rPr>
                        <a:t>54 : 6= </a:t>
                      </a:r>
                      <a:r>
                        <a:rPr lang="en-US" sz="2800" b="0" baseline="0" dirty="0" smtClean="0">
                          <a:solidFill>
                            <a:srgbClr val="FF0000"/>
                          </a:solidFill>
                        </a:rPr>
                        <a:t>9</a:t>
                      </a:r>
                      <a:endParaRPr lang="vi-VN" sz="2800" b="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b="0" baseline="0" dirty="0" smtClean="0">
                          <a:solidFill>
                            <a:srgbClr val="0000FF"/>
                          </a:solidFill>
                        </a:rPr>
                        <a:t>  </a:t>
                      </a:r>
                      <a:r>
                        <a:rPr lang="en-US" sz="2800" b="0" dirty="0" smtClean="0">
                          <a:solidFill>
                            <a:srgbClr val="0000FF"/>
                          </a:solidFill>
                        </a:rPr>
                        <a:t> 6   x 7= </a:t>
                      </a:r>
                      <a:r>
                        <a:rPr lang="en-US" sz="2800" b="0" dirty="0" smtClean="0">
                          <a:solidFill>
                            <a:srgbClr val="FF0000"/>
                          </a:solidFill>
                        </a:rPr>
                        <a:t>42</a:t>
                      </a:r>
                      <a:endParaRPr lang="en-US" sz="2800" b="0" dirty="0" smtClean="0">
                        <a:solidFill>
                          <a:srgbClr val="FF0000"/>
                        </a:solidFill>
                      </a:endParaRPr>
                    </a:p>
                    <a:p>
                      <a:r>
                        <a:rPr lang="en-US" sz="2800" b="0" dirty="0" smtClean="0">
                          <a:solidFill>
                            <a:srgbClr val="0000FF"/>
                          </a:solidFill>
                        </a:rPr>
                        <a:t>   </a:t>
                      </a:r>
                      <a:r>
                        <a:rPr lang="en-US" sz="2800" b="0" dirty="0" smtClean="0">
                          <a:solidFill>
                            <a:srgbClr val="0000FF"/>
                          </a:solidFill>
                        </a:rPr>
                        <a:t>42 : 6 =  </a:t>
                      </a:r>
                      <a:r>
                        <a:rPr lang="en-US" sz="2800" b="0" dirty="0" smtClean="0">
                          <a:solidFill>
                            <a:srgbClr val="FF0000"/>
                          </a:solidFill>
                        </a:rPr>
                        <a:t>7</a:t>
                      </a:r>
                      <a:endParaRPr lang="vi-VN" sz="2800" b="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b="0" baseline="0" dirty="0" smtClean="0">
                          <a:solidFill>
                            <a:srgbClr val="0000FF"/>
                          </a:solidFill>
                        </a:rPr>
                        <a:t>  </a:t>
                      </a:r>
                      <a:r>
                        <a:rPr lang="en-US" sz="2800" b="0" dirty="0" smtClean="0">
                          <a:solidFill>
                            <a:srgbClr val="0000FF"/>
                          </a:solidFill>
                        </a:rPr>
                        <a:t>6  x 8= </a:t>
                      </a:r>
                      <a:r>
                        <a:rPr lang="en-US" sz="2800" b="0" dirty="0" smtClean="0">
                          <a:solidFill>
                            <a:srgbClr val="FF0000"/>
                          </a:solidFill>
                        </a:rPr>
                        <a:t>48</a:t>
                      </a:r>
                      <a:endParaRPr lang="en-US" sz="2800" b="0" dirty="0" smtClean="0">
                        <a:solidFill>
                          <a:srgbClr val="FF0000"/>
                        </a:solidFill>
                      </a:endParaRPr>
                    </a:p>
                    <a:p>
                      <a:r>
                        <a:rPr lang="en-US" sz="2800" b="0" dirty="0" smtClean="0">
                          <a:solidFill>
                            <a:srgbClr val="0000FF"/>
                          </a:solidFill>
                        </a:rPr>
                        <a:t>  </a:t>
                      </a:r>
                      <a:r>
                        <a:rPr lang="en-US" sz="2800" b="0" dirty="0" smtClean="0">
                          <a:solidFill>
                            <a:srgbClr val="0000FF"/>
                          </a:solidFill>
                        </a:rPr>
                        <a:t>48</a:t>
                      </a:r>
                      <a:r>
                        <a:rPr lang="en-US" sz="2800" b="0" baseline="0" dirty="0" smtClean="0">
                          <a:solidFill>
                            <a:srgbClr val="0000FF"/>
                          </a:solidFill>
                        </a:rPr>
                        <a:t> : 6= </a:t>
                      </a:r>
                      <a:r>
                        <a:rPr lang="en-US" sz="2800" b="0" baseline="0" dirty="0" smtClean="0">
                          <a:solidFill>
                            <a:srgbClr val="FF0000"/>
                          </a:solidFill>
                        </a:rPr>
                        <a:t>8</a:t>
                      </a:r>
                      <a:endParaRPr lang="vi-VN" sz="2800" b="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52" name="Table 5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70740056"/>
              </p:ext>
            </p:extLst>
          </p:nvPr>
        </p:nvGraphicFramePr>
        <p:xfrm>
          <a:off x="142975" y="2636912"/>
          <a:ext cx="9036496" cy="944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59124"/>
                <a:gridCol w="2259124"/>
                <a:gridCol w="2259124"/>
                <a:gridCol w="2259124"/>
              </a:tblGrid>
              <a:tr h="37084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2800" b="0" dirty="0" smtClean="0">
                          <a:solidFill>
                            <a:srgbClr val="0000FF"/>
                          </a:solidFill>
                        </a:rPr>
                        <a:t>b) 24 : 6= </a:t>
                      </a:r>
                      <a:r>
                        <a:rPr lang="en-US" sz="2800" b="0" dirty="0" smtClean="0">
                          <a:solidFill>
                            <a:srgbClr val="FF0000"/>
                          </a:solidFill>
                        </a:rPr>
                        <a:t>4</a:t>
                      </a:r>
                      <a:endParaRPr lang="en-US" sz="2800" b="0" dirty="0" smtClean="0">
                        <a:solidFill>
                          <a:srgbClr val="FF0000"/>
                        </a:solidFill>
                      </a:endParaRPr>
                    </a:p>
                    <a:p>
                      <a:pPr marL="0" indent="0">
                        <a:buNone/>
                      </a:pPr>
                      <a:r>
                        <a:rPr lang="en-US" sz="2800" b="0" dirty="0" smtClean="0">
                          <a:solidFill>
                            <a:srgbClr val="0000FF"/>
                          </a:solidFill>
                        </a:rPr>
                        <a:t>   </a:t>
                      </a:r>
                      <a:r>
                        <a:rPr lang="en-US" sz="2800" b="0" dirty="0" smtClean="0">
                          <a:solidFill>
                            <a:srgbClr val="0000FF"/>
                          </a:solidFill>
                        </a:rPr>
                        <a:t> 6  x 4= </a:t>
                      </a:r>
                      <a:r>
                        <a:rPr lang="en-US" sz="2800" b="0" dirty="0" smtClean="0">
                          <a:solidFill>
                            <a:srgbClr val="FF0000"/>
                          </a:solidFill>
                        </a:rPr>
                        <a:t>24</a:t>
                      </a:r>
                      <a:endParaRPr lang="vi-VN" sz="2800" b="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b="0" baseline="0" dirty="0" smtClean="0">
                          <a:solidFill>
                            <a:srgbClr val="0000FF"/>
                          </a:solidFill>
                        </a:rPr>
                        <a:t>     18 : 6= </a:t>
                      </a:r>
                      <a:r>
                        <a:rPr lang="en-US" sz="2800" b="0" baseline="0" dirty="0" smtClean="0">
                          <a:solidFill>
                            <a:srgbClr val="FF0000"/>
                          </a:solidFill>
                        </a:rPr>
                        <a:t>3</a:t>
                      </a:r>
                      <a:endParaRPr lang="en-US" sz="2800" b="0" baseline="0" dirty="0" smtClean="0">
                        <a:solidFill>
                          <a:srgbClr val="FF0000"/>
                        </a:solidFill>
                      </a:endParaRPr>
                    </a:p>
                    <a:p>
                      <a:r>
                        <a:rPr lang="en-US" sz="2800" b="0" baseline="0" dirty="0" smtClean="0">
                          <a:solidFill>
                            <a:srgbClr val="0000FF"/>
                          </a:solidFill>
                        </a:rPr>
                        <a:t>     </a:t>
                      </a:r>
                      <a:r>
                        <a:rPr lang="en-US" sz="2800" b="0" baseline="0" dirty="0" smtClean="0">
                          <a:solidFill>
                            <a:srgbClr val="0000FF"/>
                          </a:solidFill>
                        </a:rPr>
                        <a:t> 6 x 3= </a:t>
                      </a:r>
                      <a:r>
                        <a:rPr lang="en-US" sz="2800" b="0" baseline="0" dirty="0" smtClean="0">
                          <a:solidFill>
                            <a:srgbClr val="FF0000"/>
                          </a:solidFill>
                        </a:rPr>
                        <a:t>18</a:t>
                      </a:r>
                      <a:endParaRPr lang="vi-VN" sz="2800" b="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b="0" baseline="0" dirty="0" smtClean="0">
                          <a:solidFill>
                            <a:srgbClr val="0000FF"/>
                          </a:solidFill>
                        </a:rPr>
                        <a:t>  </a:t>
                      </a:r>
                      <a:r>
                        <a:rPr lang="en-US" sz="2800" b="0" dirty="0" smtClean="0">
                          <a:solidFill>
                            <a:srgbClr val="0000FF"/>
                          </a:solidFill>
                        </a:rPr>
                        <a:t> 60 : 6  = </a:t>
                      </a:r>
                      <a:r>
                        <a:rPr lang="en-US" sz="2800" b="0" dirty="0" smtClean="0">
                          <a:solidFill>
                            <a:srgbClr val="FF0000"/>
                          </a:solidFill>
                        </a:rPr>
                        <a:t>10</a:t>
                      </a:r>
                      <a:endParaRPr lang="en-US" sz="2800" b="0" dirty="0" smtClean="0">
                        <a:solidFill>
                          <a:srgbClr val="FF0000"/>
                        </a:solidFill>
                      </a:endParaRPr>
                    </a:p>
                    <a:p>
                      <a:r>
                        <a:rPr lang="en-US" sz="2800" b="0" baseline="0" dirty="0" smtClean="0">
                          <a:solidFill>
                            <a:srgbClr val="0000FF"/>
                          </a:solidFill>
                        </a:rPr>
                        <a:t>   </a:t>
                      </a:r>
                      <a:r>
                        <a:rPr lang="en-US" sz="2800" b="0" dirty="0" smtClean="0">
                          <a:solidFill>
                            <a:srgbClr val="0000FF"/>
                          </a:solidFill>
                        </a:rPr>
                        <a:t>6  x 10= </a:t>
                      </a:r>
                      <a:r>
                        <a:rPr lang="en-US" sz="2800" b="0" dirty="0" smtClean="0">
                          <a:solidFill>
                            <a:srgbClr val="FF0000"/>
                          </a:solidFill>
                        </a:rPr>
                        <a:t>60</a:t>
                      </a:r>
                      <a:endParaRPr lang="vi-VN" sz="2800" b="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b="0" baseline="0" dirty="0" smtClean="0">
                          <a:solidFill>
                            <a:srgbClr val="0000FF"/>
                          </a:solidFill>
                        </a:rPr>
                        <a:t>  </a:t>
                      </a:r>
                      <a:r>
                        <a:rPr lang="en-US" sz="2800" b="0" dirty="0" smtClean="0">
                          <a:solidFill>
                            <a:srgbClr val="0000FF"/>
                          </a:solidFill>
                        </a:rPr>
                        <a:t>6 :</a:t>
                      </a:r>
                      <a:r>
                        <a:rPr lang="en-US" sz="2800" b="0" baseline="0" dirty="0" smtClean="0">
                          <a:solidFill>
                            <a:srgbClr val="0000FF"/>
                          </a:solidFill>
                        </a:rPr>
                        <a:t> </a:t>
                      </a:r>
                      <a:r>
                        <a:rPr lang="en-US" sz="2800" b="0" dirty="0" smtClean="0">
                          <a:solidFill>
                            <a:srgbClr val="0000FF"/>
                          </a:solidFill>
                        </a:rPr>
                        <a:t>6 = </a:t>
                      </a:r>
                      <a:r>
                        <a:rPr lang="en-US" sz="2800" b="0" dirty="0" smtClean="0">
                          <a:solidFill>
                            <a:srgbClr val="FF0000"/>
                          </a:solidFill>
                        </a:rPr>
                        <a:t>1</a:t>
                      </a:r>
                      <a:endParaRPr lang="en-US" sz="2800" b="0" dirty="0" smtClean="0">
                        <a:solidFill>
                          <a:srgbClr val="FF0000"/>
                        </a:solidFill>
                      </a:endParaRPr>
                    </a:p>
                    <a:p>
                      <a:r>
                        <a:rPr lang="en-US" sz="2800" b="0" dirty="0" smtClean="0">
                          <a:solidFill>
                            <a:srgbClr val="0000FF"/>
                          </a:solidFill>
                        </a:rPr>
                        <a:t>  </a:t>
                      </a:r>
                      <a:r>
                        <a:rPr lang="en-US" sz="2800" b="0" dirty="0" smtClean="0">
                          <a:solidFill>
                            <a:srgbClr val="0000FF"/>
                          </a:solidFill>
                        </a:rPr>
                        <a:t>6</a:t>
                      </a:r>
                      <a:r>
                        <a:rPr lang="en-US" sz="2800" b="0" baseline="0" dirty="0" smtClean="0">
                          <a:solidFill>
                            <a:srgbClr val="0000FF"/>
                          </a:solidFill>
                        </a:rPr>
                        <a:t> x 1= </a:t>
                      </a:r>
                      <a:r>
                        <a:rPr lang="en-US" sz="2800" b="0" baseline="0" dirty="0" smtClean="0">
                          <a:solidFill>
                            <a:srgbClr val="FF0000"/>
                          </a:solidFill>
                        </a:rPr>
                        <a:t>6</a:t>
                      </a:r>
                      <a:endParaRPr lang="vi-VN" sz="2800" b="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730791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802644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323528" y="224644"/>
            <a:ext cx="648072" cy="584774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solidFill>
                  <a:prstClr val="black"/>
                </a:solidFill>
              </a:rPr>
              <a:t>2</a:t>
            </a:r>
            <a:endParaRPr lang="vi-VN" sz="2800" dirty="0">
              <a:solidFill>
                <a:prstClr val="black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971600" y="224643"/>
            <a:ext cx="31683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 smtClean="0">
                <a:solidFill>
                  <a:srgbClr val="0000FF"/>
                </a:solidFill>
              </a:rPr>
              <a:t>Tính</a:t>
            </a:r>
            <a:r>
              <a:rPr lang="en-US" sz="3200" dirty="0" smtClean="0">
                <a:solidFill>
                  <a:srgbClr val="0000FF"/>
                </a:solidFill>
              </a:rPr>
              <a:t> </a:t>
            </a:r>
            <a:r>
              <a:rPr lang="en-US" sz="3200" dirty="0" err="1" smtClean="0">
                <a:solidFill>
                  <a:srgbClr val="0000FF"/>
                </a:solidFill>
              </a:rPr>
              <a:t>nhẩm</a:t>
            </a:r>
            <a:r>
              <a:rPr lang="en-US" sz="3200" dirty="0" smtClean="0">
                <a:solidFill>
                  <a:srgbClr val="0000FF"/>
                </a:solidFill>
              </a:rPr>
              <a:t>:</a:t>
            </a:r>
            <a:endParaRPr lang="vi-VN" sz="3200" dirty="0">
              <a:solidFill>
                <a:srgbClr val="0000FF"/>
              </a:solidFill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71339220"/>
              </p:ext>
            </p:extLst>
          </p:nvPr>
        </p:nvGraphicFramePr>
        <p:xfrm>
          <a:off x="107504" y="1628800"/>
          <a:ext cx="9036496" cy="1798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59124"/>
                <a:gridCol w="2259124"/>
                <a:gridCol w="2259124"/>
                <a:gridCol w="2259124"/>
              </a:tblGrid>
              <a:tr h="370840">
                <a:tc>
                  <a:txBody>
                    <a:bodyPr/>
                    <a:lstStyle/>
                    <a:p>
                      <a:pPr marL="342900" indent="-342900">
                        <a:buAutoNum type="alphaLcParenR"/>
                      </a:pPr>
                      <a:r>
                        <a:rPr lang="en-US" sz="2800" b="0" baseline="0" dirty="0" smtClean="0">
                          <a:solidFill>
                            <a:srgbClr val="0000FF"/>
                          </a:solidFill>
                        </a:rPr>
                        <a:t>1</a:t>
                      </a:r>
                      <a:r>
                        <a:rPr lang="en-US" sz="2800" b="0" dirty="0" smtClean="0">
                          <a:solidFill>
                            <a:srgbClr val="0000FF"/>
                          </a:solidFill>
                        </a:rPr>
                        <a:t>6 : 4= </a:t>
                      </a:r>
                      <a:endParaRPr lang="en-US" sz="2800" b="0" dirty="0" smtClean="0">
                        <a:solidFill>
                          <a:srgbClr val="0000FF"/>
                        </a:solidFill>
                      </a:endParaRPr>
                    </a:p>
                    <a:p>
                      <a:pPr marL="0" indent="0">
                        <a:buNone/>
                      </a:pPr>
                      <a:r>
                        <a:rPr lang="en-US" sz="2800" b="0" dirty="0" smtClean="0">
                          <a:solidFill>
                            <a:srgbClr val="0000FF"/>
                          </a:solidFill>
                        </a:rPr>
                        <a:t>   </a:t>
                      </a:r>
                      <a:r>
                        <a:rPr lang="en-US" sz="2800" b="0" dirty="0" smtClean="0">
                          <a:solidFill>
                            <a:srgbClr val="0000FF"/>
                          </a:solidFill>
                        </a:rPr>
                        <a:t> 16 : 2=</a:t>
                      </a:r>
                    </a:p>
                    <a:p>
                      <a:pPr marL="0" indent="0">
                        <a:buNone/>
                      </a:pPr>
                      <a:r>
                        <a:rPr lang="en-US" sz="2800" b="0" dirty="0" smtClean="0">
                          <a:solidFill>
                            <a:srgbClr val="0000FF"/>
                          </a:solidFill>
                        </a:rPr>
                        <a:t>    16 : 6=</a:t>
                      </a:r>
                    </a:p>
                    <a:p>
                      <a:pPr marL="0" indent="0">
                        <a:buNone/>
                      </a:pPr>
                      <a:r>
                        <a:rPr lang="en-US" sz="2800" b="0" dirty="0" smtClean="0">
                          <a:solidFill>
                            <a:srgbClr val="0000FF"/>
                          </a:solidFill>
                        </a:rPr>
                        <a:t>    </a:t>
                      </a:r>
                      <a:endParaRPr lang="vi-VN" sz="2800" b="0" dirty="0">
                        <a:solidFill>
                          <a:srgbClr val="0000FF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b="0" baseline="0" dirty="0" smtClean="0">
                          <a:solidFill>
                            <a:srgbClr val="0000FF"/>
                          </a:solidFill>
                        </a:rPr>
                        <a:t>       18 : 3=</a:t>
                      </a:r>
                      <a:endParaRPr lang="en-US" sz="2800" b="0" baseline="0" dirty="0" smtClean="0">
                        <a:solidFill>
                          <a:srgbClr val="0000FF"/>
                        </a:solidFill>
                      </a:endParaRPr>
                    </a:p>
                    <a:p>
                      <a:r>
                        <a:rPr lang="en-US" sz="2800" b="0" baseline="0" dirty="0" smtClean="0">
                          <a:solidFill>
                            <a:srgbClr val="0000FF"/>
                          </a:solidFill>
                        </a:rPr>
                        <a:t>     </a:t>
                      </a:r>
                      <a:r>
                        <a:rPr lang="en-US" sz="2800" b="0" baseline="0" dirty="0" smtClean="0">
                          <a:solidFill>
                            <a:srgbClr val="0000FF"/>
                          </a:solidFill>
                        </a:rPr>
                        <a:t>  18 : 6=</a:t>
                      </a:r>
                    </a:p>
                    <a:p>
                      <a:r>
                        <a:rPr lang="en-US" sz="2800" b="0" baseline="0" dirty="0" smtClean="0">
                          <a:solidFill>
                            <a:srgbClr val="0000FF"/>
                          </a:solidFill>
                        </a:rPr>
                        <a:t>       15 : 5=</a:t>
                      </a:r>
                      <a:endParaRPr lang="vi-VN" sz="2800" b="0" dirty="0">
                        <a:solidFill>
                          <a:srgbClr val="0000FF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b="0" baseline="0" dirty="0" smtClean="0">
                          <a:solidFill>
                            <a:srgbClr val="0000FF"/>
                          </a:solidFill>
                        </a:rPr>
                        <a:t>  </a:t>
                      </a:r>
                      <a:r>
                        <a:rPr lang="en-US" sz="2800" b="0" dirty="0" smtClean="0">
                          <a:solidFill>
                            <a:srgbClr val="0000FF"/>
                          </a:solidFill>
                        </a:rPr>
                        <a:t>        24</a:t>
                      </a:r>
                      <a:r>
                        <a:rPr lang="en-US" sz="2800" b="0" baseline="0" dirty="0" smtClean="0">
                          <a:solidFill>
                            <a:srgbClr val="0000FF"/>
                          </a:solidFill>
                        </a:rPr>
                        <a:t> : 6</a:t>
                      </a:r>
                      <a:r>
                        <a:rPr lang="en-US" sz="2800" b="0" dirty="0" smtClean="0">
                          <a:solidFill>
                            <a:srgbClr val="0000FF"/>
                          </a:solidFill>
                        </a:rPr>
                        <a:t>=</a:t>
                      </a:r>
                      <a:endParaRPr lang="en-US" sz="2800" b="0" dirty="0" smtClean="0">
                        <a:solidFill>
                          <a:srgbClr val="0000FF"/>
                        </a:solidFill>
                      </a:endParaRPr>
                    </a:p>
                    <a:p>
                      <a:r>
                        <a:rPr lang="en-US" sz="2800" b="0" dirty="0" smtClean="0">
                          <a:solidFill>
                            <a:srgbClr val="0000FF"/>
                          </a:solidFill>
                        </a:rPr>
                        <a:t>   </a:t>
                      </a:r>
                      <a:r>
                        <a:rPr lang="en-US" sz="2800" b="0" dirty="0" smtClean="0">
                          <a:solidFill>
                            <a:srgbClr val="0000FF"/>
                          </a:solidFill>
                        </a:rPr>
                        <a:t>       24 : 4=</a:t>
                      </a:r>
                    </a:p>
                    <a:p>
                      <a:r>
                        <a:rPr lang="en-US" sz="2800" b="0" dirty="0" smtClean="0">
                          <a:solidFill>
                            <a:srgbClr val="0000FF"/>
                          </a:solidFill>
                        </a:rPr>
                        <a:t>          35 : 5=</a:t>
                      </a:r>
                      <a:endParaRPr lang="vi-VN" sz="2800" b="0" dirty="0">
                        <a:solidFill>
                          <a:srgbClr val="0000FF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b="0" baseline="0" dirty="0" smtClean="0">
                          <a:solidFill>
                            <a:srgbClr val="0000FF"/>
                          </a:solidFill>
                        </a:rPr>
                        <a:t>  </a:t>
                      </a:r>
                      <a:endParaRPr lang="vi-VN" sz="2800" b="0" dirty="0">
                        <a:solidFill>
                          <a:srgbClr val="0000FF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109909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323528" y="224644"/>
            <a:ext cx="648072" cy="584774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solidFill>
                  <a:prstClr val="black"/>
                </a:solidFill>
              </a:rPr>
              <a:t>2</a:t>
            </a:r>
            <a:endParaRPr lang="vi-VN" sz="2800" dirty="0">
              <a:solidFill>
                <a:prstClr val="black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971600" y="224643"/>
            <a:ext cx="31683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 smtClean="0">
                <a:solidFill>
                  <a:srgbClr val="0000FF"/>
                </a:solidFill>
              </a:rPr>
              <a:t>Tính</a:t>
            </a:r>
            <a:r>
              <a:rPr lang="en-US" sz="3200" dirty="0" smtClean="0">
                <a:solidFill>
                  <a:srgbClr val="0000FF"/>
                </a:solidFill>
              </a:rPr>
              <a:t> </a:t>
            </a:r>
            <a:r>
              <a:rPr lang="en-US" sz="3200" dirty="0" err="1" smtClean="0">
                <a:solidFill>
                  <a:srgbClr val="0000FF"/>
                </a:solidFill>
              </a:rPr>
              <a:t>nhẩm</a:t>
            </a:r>
            <a:r>
              <a:rPr lang="en-US" sz="3200" dirty="0" smtClean="0">
                <a:solidFill>
                  <a:srgbClr val="0000FF"/>
                </a:solidFill>
              </a:rPr>
              <a:t>:</a:t>
            </a:r>
            <a:endParaRPr lang="vi-VN" sz="3200" dirty="0">
              <a:solidFill>
                <a:srgbClr val="0000FF"/>
              </a:solidFill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15208711"/>
              </p:ext>
            </p:extLst>
          </p:nvPr>
        </p:nvGraphicFramePr>
        <p:xfrm>
          <a:off x="107504" y="1628800"/>
          <a:ext cx="9036496" cy="1798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59124"/>
                <a:gridCol w="2259124"/>
                <a:gridCol w="2259124"/>
                <a:gridCol w="2259124"/>
              </a:tblGrid>
              <a:tr h="370840">
                <a:tc>
                  <a:txBody>
                    <a:bodyPr/>
                    <a:lstStyle/>
                    <a:p>
                      <a:pPr marL="342900" indent="-342900">
                        <a:buAutoNum type="alphaLcParenR"/>
                      </a:pPr>
                      <a:r>
                        <a:rPr lang="en-US" sz="2800" b="0" baseline="0" dirty="0" smtClean="0">
                          <a:solidFill>
                            <a:srgbClr val="0000FF"/>
                          </a:solidFill>
                        </a:rPr>
                        <a:t>1</a:t>
                      </a:r>
                      <a:r>
                        <a:rPr lang="en-US" sz="2800" b="0" dirty="0" smtClean="0">
                          <a:solidFill>
                            <a:srgbClr val="0000FF"/>
                          </a:solidFill>
                        </a:rPr>
                        <a:t>6 : 4= </a:t>
                      </a:r>
                      <a:r>
                        <a:rPr lang="en-US" sz="2800" b="0" dirty="0" smtClean="0">
                          <a:solidFill>
                            <a:srgbClr val="FF0000"/>
                          </a:solidFill>
                        </a:rPr>
                        <a:t>4</a:t>
                      </a:r>
                      <a:endParaRPr lang="en-US" sz="2800" b="0" dirty="0" smtClean="0">
                        <a:solidFill>
                          <a:srgbClr val="FF0000"/>
                        </a:solidFill>
                      </a:endParaRPr>
                    </a:p>
                    <a:p>
                      <a:pPr marL="0" indent="0">
                        <a:buNone/>
                      </a:pPr>
                      <a:r>
                        <a:rPr lang="en-US" sz="2800" b="0" dirty="0" smtClean="0">
                          <a:solidFill>
                            <a:srgbClr val="0000FF"/>
                          </a:solidFill>
                        </a:rPr>
                        <a:t>   </a:t>
                      </a:r>
                      <a:r>
                        <a:rPr lang="en-US" sz="2800" b="0" dirty="0" smtClean="0">
                          <a:solidFill>
                            <a:srgbClr val="0000FF"/>
                          </a:solidFill>
                        </a:rPr>
                        <a:t> 16 : 2= </a:t>
                      </a:r>
                      <a:r>
                        <a:rPr lang="en-US" sz="2800" b="0" dirty="0" smtClean="0">
                          <a:solidFill>
                            <a:srgbClr val="FF0000"/>
                          </a:solidFill>
                        </a:rPr>
                        <a:t>8</a:t>
                      </a:r>
                    </a:p>
                    <a:p>
                      <a:pPr marL="0" indent="0">
                        <a:buNone/>
                      </a:pPr>
                      <a:r>
                        <a:rPr lang="en-US" sz="2800" b="0" dirty="0" smtClean="0">
                          <a:solidFill>
                            <a:srgbClr val="0000FF"/>
                          </a:solidFill>
                        </a:rPr>
                        <a:t>    12 : 6= </a:t>
                      </a:r>
                      <a:r>
                        <a:rPr lang="en-US" sz="2800" b="0" dirty="0" smtClean="0">
                          <a:solidFill>
                            <a:srgbClr val="FF0000"/>
                          </a:solidFill>
                        </a:rPr>
                        <a:t>2</a:t>
                      </a:r>
                    </a:p>
                    <a:p>
                      <a:pPr marL="0" indent="0">
                        <a:buNone/>
                      </a:pPr>
                      <a:r>
                        <a:rPr lang="en-US" sz="2800" b="0" dirty="0" smtClean="0">
                          <a:solidFill>
                            <a:srgbClr val="0000FF"/>
                          </a:solidFill>
                        </a:rPr>
                        <a:t>    </a:t>
                      </a:r>
                      <a:endParaRPr lang="vi-VN" sz="2800" b="0" dirty="0">
                        <a:solidFill>
                          <a:srgbClr val="0000FF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b="0" baseline="0" dirty="0" smtClean="0">
                          <a:solidFill>
                            <a:srgbClr val="0000FF"/>
                          </a:solidFill>
                        </a:rPr>
                        <a:t>       18 : 3= </a:t>
                      </a:r>
                      <a:r>
                        <a:rPr lang="en-US" sz="2800" b="0" baseline="0" dirty="0" smtClean="0">
                          <a:solidFill>
                            <a:srgbClr val="FF0000"/>
                          </a:solidFill>
                        </a:rPr>
                        <a:t>6</a:t>
                      </a:r>
                      <a:endParaRPr lang="en-US" sz="2800" b="0" baseline="0" dirty="0" smtClean="0">
                        <a:solidFill>
                          <a:srgbClr val="FF0000"/>
                        </a:solidFill>
                      </a:endParaRPr>
                    </a:p>
                    <a:p>
                      <a:r>
                        <a:rPr lang="en-US" sz="2800" b="0" baseline="0" dirty="0" smtClean="0">
                          <a:solidFill>
                            <a:srgbClr val="0000FF"/>
                          </a:solidFill>
                        </a:rPr>
                        <a:t>     </a:t>
                      </a:r>
                      <a:r>
                        <a:rPr lang="en-US" sz="2800" b="0" baseline="0" dirty="0" smtClean="0">
                          <a:solidFill>
                            <a:srgbClr val="0000FF"/>
                          </a:solidFill>
                        </a:rPr>
                        <a:t>  18 : 6= </a:t>
                      </a:r>
                      <a:r>
                        <a:rPr lang="en-US" sz="2800" b="0" baseline="0" dirty="0" smtClean="0">
                          <a:solidFill>
                            <a:srgbClr val="FF0000"/>
                          </a:solidFill>
                        </a:rPr>
                        <a:t>3</a:t>
                      </a:r>
                    </a:p>
                    <a:p>
                      <a:r>
                        <a:rPr lang="en-US" sz="2800" b="0" baseline="0" dirty="0" smtClean="0">
                          <a:solidFill>
                            <a:srgbClr val="0000FF"/>
                          </a:solidFill>
                        </a:rPr>
                        <a:t>       15 : 5= </a:t>
                      </a:r>
                      <a:r>
                        <a:rPr lang="en-US" sz="2800" b="0" baseline="0" dirty="0" smtClean="0">
                          <a:solidFill>
                            <a:srgbClr val="FF0000"/>
                          </a:solidFill>
                        </a:rPr>
                        <a:t>3</a:t>
                      </a:r>
                      <a:endParaRPr lang="vi-VN" sz="2800" b="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b="0" baseline="0" dirty="0" smtClean="0">
                          <a:solidFill>
                            <a:srgbClr val="0000FF"/>
                          </a:solidFill>
                        </a:rPr>
                        <a:t>  </a:t>
                      </a:r>
                      <a:r>
                        <a:rPr lang="en-US" sz="2800" b="0" dirty="0" smtClean="0">
                          <a:solidFill>
                            <a:srgbClr val="0000FF"/>
                          </a:solidFill>
                        </a:rPr>
                        <a:t>      24</a:t>
                      </a:r>
                      <a:r>
                        <a:rPr lang="en-US" sz="2800" b="0" baseline="0" dirty="0" smtClean="0">
                          <a:solidFill>
                            <a:srgbClr val="0000FF"/>
                          </a:solidFill>
                        </a:rPr>
                        <a:t> : 6</a:t>
                      </a:r>
                      <a:r>
                        <a:rPr lang="en-US" sz="2800" b="0" dirty="0" smtClean="0">
                          <a:solidFill>
                            <a:srgbClr val="0000FF"/>
                          </a:solidFill>
                        </a:rPr>
                        <a:t>= </a:t>
                      </a:r>
                      <a:r>
                        <a:rPr lang="en-US" sz="2800" b="0" dirty="0" smtClean="0">
                          <a:solidFill>
                            <a:srgbClr val="FF0000"/>
                          </a:solidFill>
                        </a:rPr>
                        <a:t>4</a:t>
                      </a:r>
                      <a:endParaRPr lang="en-US" sz="2800" b="0" dirty="0" smtClean="0">
                        <a:solidFill>
                          <a:srgbClr val="FF0000"/>
                        </a:solidFill>
                      </a:endParaRPr>
                    </a:p>
                    <a:p>
                      <a:r>
                        <a:rPr lang="en-US" sz="2800" b="0" dirty="0" smtClean="0">
                          <a:solidFill>
                            <a:srgbClr val="0000FF"/>
                          </a:solidFill>
                        </a:rPr>
                        <a:t>   </a:t>
                      </a:r>
                      <a:r>
                        <a:rPr lang="en-US" sz="2800" b="0" dirty="0" smtClean="0">
                          <a:solidFill>
                            <a:srgbClr val="0000FF"/>
                          </a:solidFill>
                        </a:rPr>
                        <a:t>     24 : 4= </a:t>
                      </a:r>
                      <a:r>
                        <a:rPr lang="en-US" sz="2800" b="0" dirty="0" smtClean="0">
                          <a:solidFill>
                            <a:srgbClr val="FF0000"/>
                          </a:solidFill>
                        </a:rPr>
                        <a:t>6</a:t>
                      </a:r>
                    </a:p>
                    <a:p>
                      <a:r>
                        <a:rPr lang="en-US" sz="2800" b="0" dirty="0" smtClean="0">
                          <a:solidFill>
                            <a:srgbClr val="0000FF"/>
                          </a:solidFill>
                        </a:rPr>
                        <a:t>        35 : 5= </a:t>
                      </a:r>
                      <a:r>
                        <a:rPr lang="en-US" sz="2800" b="0" dirty="0" smtClean="0">
                          <a:solidFill>
                            <a:srgbClr val="FF0000"/>
                          </a:solidFill>
                        </a:rPr>
                        <a:t>7</a:t>
                      </a:r>
                      <a:endParaRPr lang="vi-VN" sz="2800" b="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b="0" baseline="0" dirty="0" smtClean="0">
                          <a:solidFill>
                            <a:srgbClr val="0000FF"/>
                          </a:solidFill>
                        </a:rPr>
                        <a:t>  </a:t>
                      </a:r>
                      <a:endParaRPr lang="vi-VN" sz="2800" b="0" dirty="0">
                        <a:solidFill>
                          <a:srgbClr val="0000FF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748820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876977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0"/>
  <p:tag name="MMPROD_UIDATA" val="&lt;database version=&quot;10.0&quot;&gt;&lt;object type=&quot;1&quot; unique_id=&quot;10001&quot;&gt;&lt;object type=&quot;2&quot; unique_id=&quot;10352&quot;&gt;&lt;object type=&quot;3&quot; unique_id=&quot;10425&quot;&gt;&lt;property id=&quot;20148&quot; value=&quot;5&quot;/&gt;&lt;property id=&quot;20300&quot; value=&quot;Slide 10&quot;/&gt;&lt;property id=&quot;20307&quot; value=&quot;261&quot;/&gt;&lt;/object&gt;&lt;object type=&quot;3&quot; unique_id=&quot;10525&quot;&gt;&lt;property id=&quot;20148&quot; value=&quot;5&quot;/&gt;&lt;property id=&quot;20300&quot; value=&quot;Slide 3&quot;/&gt;&lt;property id=&quot;20307&quot; value=&quot;264&quot;/&gt;&lt;/object&gt;&lt;object type=&quot;3&quot; unique_id=&quot;19098&quot;&gt;&lt;property id=&quot;20148&quot; value=&quot;5&quot;/&gt;&lt;property id=&quot;20300&quot; value=&quot;Slide 1&quot;/&gt;&lt;property id=&quot;20307&quot; value=&quot;266&quot;/&gt;&lt;/object&gt;&lt;object type=&quot;3&quot; unique_id=&quot;19099&quot;&gt;&lt;property id=&quot;20148&quot; value=&quot;5&quot;/&gt;&lt;property id=&quot;20300&quot; value=&quot;Slide 2&quot;/&gt;&lt;property id=&quot;20307&quot; value=&quot;267&quot;/&gt;&lt;/object&gt;&lt;object type=&quot;3&quot; unique_id=&quot;19180&quot;&gt;&lt;property id=&quot;20148&quot; value=&quot;5&quot;/&gt;&lt;property id=&quot;20300&quot; value=&quot;Slide 6&quot;/&gt;&lt;property id=&quot;20307&quot; value=&quot;268&quot;/&gt;&lt;/object&gt;&lt;object type=&quot;3&quot; unique_id=&quot;19183&quot;&gt;&lt;property id=&quot;20148&quot; value=&quot;5&quot;/&gt;&lt;property id=&quot;20300&quot; value=&quot;Slide 13&quot;/&gt;&lt;property id=&quot;20307&quot; value=&quot;272&quot;/&gt;&lt;/object&gt;&lt;object type=&quot;3&quot; unique_id=&quot;19304&quot;&gt;&lt;property id=&quot;20148&quot; value=&quot;5&quot;/&gt;&lt;property id=&quot;20300&quot; value=&quot;Slide 4&quot;/&gt;&lt;property id=&quot;20307&quot; value=&quot;273&quot;/&gt;&lt;/object&gt;&lt;object type=&quot;3&quot; unique_id=&quot;19349&quot;&gt;&lt;property id=&quot;20148&quot; value=&quot;5&quot;/&gt;&lt;property id=&quot;20300&quot; value=&quot;Slide 7&quot;/&gt;&lt;property id=&quot;20307&quot; value=&quot;274&quot;/&gt;&lt;/object&gt;&lt;object type=&quot;3&quot; unique_id=&quot;19386&quot;&gt;&lt;property id=&quot;20148&quot; value=&quot;5&quot;/&gt;&lt;property id=&quot;20300&quot; value=&quot;Slide 5&quot;/&gt;&lt;property id=&quot;20307&quot; value=&quot;275&quot;/&gt;&lt;/object&gt;&lt;object type=&quot;3&quot; unique_id=&quot;20079&quot;&gt;&lt;property id=&quot;20148&quot; value=&quot;5&quot;/&gt;&lt;property id=&quot;20300&quot; value=&quot;Slide 8&quot;/&gt;&lt;property id=&quot;20307&quot; value=&quot;276&quot;/&gt;&lt;/object&gt;&lt;object type=&quot;3&quot; unique_id=&quot;20080&quot;&gt;&lt;property id=&quot;20148&quot; value=&quot;5&quot;/&gt;&lt;property id=&quot;20300&quot; value=&quot;Slide 9&quot;/&gt;&lt;property id=&quot;20307&quot; value=&quot;277&quot;/&gt;&lt;/object&gt;&lt;object type=&quot;3&quot; unique_id=&quot;20177&quot;&gt;&lt;property id=&quot;20148&quot; value=&quot;5&quot;/&gt;&lt;property id=&quot;20300&quot; value=&quot;Slide 11&quot;/&gt;&lt;property id=&quot;20307&quot; value=&quot;278&quot;/&gt;&lt;/object&gt;&lt;object type=&quot;3&quot; unique_id=&quot;20236&quot;&gt;&lt;property id=&quot;20148&quot; value=&quot;5&quot;/&gt;&lt;property id=&quot;20300&quot; value=&quot;Slide 12&quot;/&gt;&lt;property id=&quot;20307&quot; value=&quot;279&quot;/&gt;&lt;/object&gt;&lt;/object&gt;&lt;object type=&quot;8&quot; unique_id=&quot;10362&quot;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1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1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173</TotalTime>
  <Words>539</Words>
  <Application>Microsoft Office PowerPoint</Application>
  <PresentationFormat>On-screen Show (4:3)</PresentationFormat>
  <Paragraphs>130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3</vt:i4>
      </vt:variant>
      <vt:variant>
        <vt:lpstr>Slide Titles</vt:lpstr>
      </vt:variant>
      <vt:variant>
        <vt:i4>13</vt:i4>
      </vt:variant>
    </vt:vector>
  </HeadingPairs>
  <TitlesOfParts>
    <vt:vector size="16" baseType="lpstr">
      <vt:lpstr>Office Theme</vt:lpstr>
      <vt:lpstr>1_Office Theme</vt:lpstr>
      <vt:lpstr>2_Office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BichPhuong</dc:creator>
  <cp:lastModifiedBy>THAMB</cp:lastModifiedBy>
  <cp:revision>26</cp:revision>
  <dcterms:created xsi:type="dcterms:W3CDTF">2017-02-14T02:12:07Z</dcterms:created>
  <dcterms:modified xsi:type="dcterms:W3CDTF">2019-10-09T09:39:05Z</dcterms:modified>
</cp:coreProperties>
</file>