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F7835-68D2-4EEF-BBEC-998DD88BC595}" type="datetimeFigureOut">
              <a:rPr lang="vi-VN" smtClean="0"/>
              <a:t>19/03/2021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AE778-FC7A-409F-B041-493F1E826AF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139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33EF-B6AA-4ADA-B3EE-451B5E7FDBF4}" type="datetimeFigureOut">
              <a:rPr lang="vi-VN" smtClean="0"/>
              <a:t>19/03/2021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D203-4C5A-4B85-B056-F0E9242354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419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33EF-B6AA-4ADA-B3EE-451B5E7FDBF4}" type="datetimeFigureOut">
              <a:rPr lang="vi-VN" smtClean="0"/>
              <a:t>19/03/2021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D203-4C5A-4B85-B056-F0E9242354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63140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33EF-B6AA-4ADA-B3EE-451B5E7FDBF4}" type="datetimeFigureOut">
              <a:rPr lang="vi-VN" smtClean="0"/>
              <a:t>19/03/2021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D203-4C5A-4B85-B056-F0E9242354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70635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33EF-B6AA-4ADA-B3EE-451B5E7FDBF4}" type="datetimeFigureOut">
              <a:rPr lang="vi-VN" smtClean="0"/>
              <a:t>19/03/2021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D203-4C5A-4B85-B056-F0E9242354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67567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33EF-B6AA-4ADA-B3EE-451B5E7FDBF4}" type="datetimeFigureOut">
              <a:rPr lang="vi-VN" smtClean="0"/>
              <a:t>19/03/2021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D203-4C5A-4B85-B056-F0E9242354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1656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33EF-B6AA-4ADA-B3EE-451B5E7FDBF4}" type="datetimeFigureOut">
              <a:rPr lang="vi-VN" smtClean="0"/>
              <a:t>19/03/2021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D203-4C5A-4B85-B056-F0E9242354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709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33EF-B6AA-4ADA-B3EE-451B5E7FDBF4}" type="datetimeFigureOut">
              <a:rPr lang="vi-VN" smtClean="0"/>
              <a:t>19/03/2021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D203-4C5A-4B85-B056-F0E9242354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68952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33EF-B6AA-4ADA-B3EE-451B5E7FDBF4}" type="datetimeFigureOut">
              <a:rPr lang="vi-VN" smtClean="0"/>
              <a:t>19/03/2021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D203-4C5A-4B85-B056-F0E9242354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7587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33EF-B6AA-4ADA-B3EE-451B5E7FDBF4}" type="datetimeFigureOut">
              <a:rPr lang="vi-VN" smtClean="0"/>
              <a:t>19/03/2021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D203-4C5A-4B85-B056-F0E9242354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967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33EF-B6AA-4ADA-B3EE-451B5E7FDBF4}" type="datetimeFigureOut">
              <a:rPr lang="vi-VN" smtClean="0"/>
              <a:t>19/03/2021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D203-4C5A-4B85-B056-F0E9242354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4461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33EF-B6AA-4ADA-B3EE-451B5E7FDBF4}" type="datetimeFigureOut">
              <a:rPr lang="vi-VN" smtClean="0"/>
              <a:t>19/03/2021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D203-4C5A-4B85-B056-F0E9242354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7838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A33EF-B6AA-4ADA-B3EE-451B5E7FDBF4}" type="datetimeFigureOut">
              <a:rPr lang="vi-VN" smtClean="0"/>
              <a:t>19/03/2021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2D203-4C5A-4B85-B056-F0E9242354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15643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gif"/><Relationship Id="rId2" Type="http://schemas.openxmlformats.org/officeDocument/2006/relationships/audio" Target="file:///D:\GT%20V&#7872;%20TI%20SO%20PHAN%20TRAM\MHOA-CAUCAM\07%20Em%20yeu%20truong%20em.wma" TargetMode="External"/><Relationship Id="rId1" Type="http://schemas.microsoft.com/office/2007/relationships/media" Target="file:///D:\GT%20V&#7872;%20TI%20SO%20PHAN%20TRAM\MHOA-CAUCAM\07%20Em%20yeu%20truong%20em.wma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B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304800" y="620688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pic>
        <p:nvPicPr>
          <p:cNvPr id="2054" name="Picture 7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590800" y="1052737"/>
            <a:ext cx="3886200" cy="5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5" name="07 Em yeu truong em.wma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019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4" descr="1018265obiutmb6vk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33400" y="3581400"/>
            <a:ext cx="762000" cy="285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5" descr="1018265obiutmb6vk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143000" y="4876800"/>
            <a:ext cx="762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Bauernba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2811462"/>
            <a:ext cx="44958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WordArt 19"/>
          <p:cNvSpPr>
            <a:spLocks noChangeArrowheads="1" noChangeShapeType="1" noTextEdit="1"/>
          </p:cNvSpPr>
          <p:nvPr/>
        </p:nvSpPr>
        <p:spPr bwMode="auto">
          <a:xfrm>
            <a:off x="1295400" y="4343401"/>
            <a:ext cx="6705600" cy="1181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Môn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: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Toán</a:t>
            </a:r>
            <a:endParaRPr lang="en-US" sz="3600" kern="10" dirty="0" smtClean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LỚP 3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7315201" cy="2743200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NHIỆT LIỆT CHÀO MỪNG CÁC THẦY 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 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 VỀ </a:t>
            </a:r>
            <a:r>
              <a:rPr lang="en-US" sz="5400" b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DỰ </a:t>
            </a:r>
            <a:r>
              <a:rPr lang="en-US" sz="5400" b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78209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866" fill="hold"/>
                                        <p:tgtEl>
                                          <p:spTgt spid="491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16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7694" y="144762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Viết (theo mẫu):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410240"/>
              </p:ext>
            </p:extLst>
          </p:nvPr>
        </p:nvGraphicFramePr>
        <p:xfrm>
          <a:off x="61137" y="752538"/>
          <a:ext cx="9072499" cy="6113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4062"/>
                <a:gridCol w="1134062"/>
                <a:gridCol w="1134062"/>
                <a:gridCol w="1058458"/>
                <a:gridCol w="982854"/>
                <a:gridCol w="1209667"/>
                <a:gridCol w="2419334"/>
              </a:tblGrid>
              <a:tr h="576066">
                <a:tc gridSpan="5"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Hàng</a:t>
                      </a:r>
                      <a:endParaRPr lang="vi-VN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chemeClr val="tx1"/>
                          </a:solidFill>
                        </a:rPr>
                        <a:t>Viết</a:t>
                      </a:r>
                      <a:r>
                        <a:rPr lang="en-US" sz="2000" baseline="0" smtClean="0">
                          <a:solidFill>
                            <a:schemeClr val="tx1"/>
                          </a:solidFill>
                        </a:rPr>
                        <a:t> số</a:t>
                      </a:r>
                      <a:endParaRPr lang="vi-VN" sz="2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chemeClr val="tx1"/>
                          </a:solidFill>
                        </a:rPr>
                        <a:t>Đọc</a:t>
                      </a:r>
                      <a:r>
                        <a:rPr lang="en-US" sz="2000" baseline="0" smtClean="0">
                          <a:solidFill>
                            <a:schemeClr val="tx1"/>
                          </a:solidFill>
                        </a:rPr>
                        <a:t> số</a:t>
                      </a:r>
                      <a:endParaRPr lang="vi-VN" sz="2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602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Chục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endParaRPr lang="vi-VN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chemeClr val="tx1"/>
                          </a:solidFill>
                        </a:rPr>
                        <a:t>Nghìn</a:t>
                      </a:r>
                      <a:endParaRPr lang="vi-VN" sz="2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chemeClr val="tx1"/>
                          </a:solidFill>
                        </a:rPr>
                        <a:t>Trăm</a:t>
                      </a:r>
                      <a:endParaRPr lang="vi-VN" sz="2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chemeClr val="tx1"/>
                          </a:solidFill>
                        </a:rPr>
                        <a:t>Chục</a:t>
                      </a:r>
                      <a:endParaRPr lang="vi-VN" sz="2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chemeClr val="tx1"/>
                          </a:solidFill>
                        </a:rPr>
                        <a:t>Đơn</a:t>
                      </a:r>
                      <a:r>
                        <a:rPr lang="en-US" sz="2000" baseline="0" smtClean="0">
                          <a:solidFill>
                            <a:schemeClr val="tx1"/>
                          </a:solidFill>
                        </a:rPr>
                        <a:t> vị</a:t>
                      </a:r>
                      <a:endParaRPr lang="vi-VN" sz="2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63457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Sáu</a:t>
                      </a:r>
                      <a:r>
                        <a:rPr lang="en-US" sz="2400" baseline="0" smtClean="0">
                          <a:solidFill>
                            <a:schemeClr val="tx1"/>
                          </a:solidFill>
                        </a:rPr>
                        <a:t> mươi ba nghìn bốn trăm năm mươi bảy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259552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64292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66300" y="3654315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</a:rPr>
              <a:t>45913</a:t>
            </a:r>
            <a:endParaRPr lang="vi-VN" sz="240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42862" y="4911551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</a:rPr>
              <a:t>63721</a:t>
            </a:r>
            <a:endParaRPr lang="vi-VN" sz="2400">
              <a:solidFill>
                <a:srgbClr val="000099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1247" y="602128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</a:rPr>
              <a:t>47535</a:t>
            </a:r>
            <a:endParaRPr lang="vi-VN" sz="2400">
              <a:solidFill>
                <a:srgbClr val="00009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45374" y="3284984"/>
            <a:ext cx="2339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srgbClr val="000099"/>
                </a:solidFill>
              </a:rPr>
              <a:t>Bốn mươi lăm nghìn chín trăm mười ba</a:t>
            </a:r>
            <a:endParaRPr lang="vi-VN" sz="2400">
              <a:solidFill>
                <a:srgbClr val="000099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18428" y="4533454"/>
            <a:ext cx="2339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srgbClr val="000099"/>
                </a:solidFill>
              </a:rPr>
              <a:t>Sáu mươi ba nghìn bảy trăm hai mươi mốt</a:t>
            </a:r>
            <a:endParaRPr lang="vi-VN" sz="240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28014" y="5680207"/>
            <a:ext cx="2339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srgbClr val="000099"/>
                </a:solidFill>
              </a:rPr>
              <a:t>Bốn mươi bảy nghìn năm trăm ba mươi lăm</a:t>
            </a:r>
            <a:endParaRPr lang="vi-VN" sz="240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42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91361" y="18512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2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77794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Viết (theo mẫu):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109208"/>
              </p:ext>
            </p:extLst>
          </p:nvPr>
        </p:nvGraphicFramePr>
        <p:xfrm>
          <a:off x="395536" y="908721"/>
          <a:ext cx="8568952" cy="5040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7128792"/>
              </a:tblGrid>
              <a:tr h="519928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</a:rPr>
                        <a:t>Viết</a:t>
                      </a:r>
                      <a:r>
                        <a:rPr lang="en-US" sz="2800" baseline="0" smtClean="0">
                          <a:solidFill>
                            <a:schemeClr val="tx1"/>
                          </a:solidFill>
                        </a:rPr>
                        <a:t> số</a:t>
                      </a:r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</a:rPr>
                        <a:t>Đọc số</a:t>
                      </a:r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48223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</a:rPr>
                        <a:t>31942</a:t>
                      </a:r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smtClean="0">
                          <a:solidFill>
                            <a:schemeClr val="tx1"/>
                          </a:solidFill>
                        </a:rPr>
                        <a:t>Ba mươi mốt</a:t>
                      </a:r>
                      <a:r>
                        <a:rPr lang="en-US" sz="2800" baseline="0" smtClean="0">
                          <a:solidFill>
                            <a:schemeClr val="tx1"/>
                          </a:solidFill>
                        </a:rPr>
                        <a:t> nghìn chín trăm bốn mươi hai</a:t>
                      </a:r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</a:rPr>
                        <a:t>97145</a:t>
                      </a:r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smtClean="0">
                          <a:solidFill>
                            <a:schemeClr val="tx1"/>
                          </a:solidFill>
                        </a:rPr>
                        <a:t>Hai mươi bảy</a:t>
                      </a:r>
                      <a:r>
                        <a:rPr lang="en-US" sz="2800" baseline="0" smtClean="0">
                          <a:solidFill>
                            <a:schemeClr val="tx1"/>
                          </a:solidFill>
                        </a:rPr>
                        <a:t> nghìn một trăm năm mươi lăm</a:t>
                      </a:r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chemeClr val="tx1"/>
                          </a:solidFill>
                        </a:rPr>
                        <a:t>63211</a:t>
                      </a:r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smtClean="0">
                          <a:solidFill>
                            <a:schemeClr val="tx1"/>
                          </a:solidFill>
                        </a:rPr>
                        <a:t>Tám</a:t>
                      </a:r>
                      <a:r>
                        <a:rPr lang="en-US" sz="2800" baseline="0" smtClean="0">
                          <a:solidFill>
                            <a:schemeClr val="tx1"/>
                          </a:solidFill>
                        </a:rPr>
                        <a:t> mươi chín nghìn ba trăm bảy mươi mốt</a:t>
                      </a:r>
                      <a:endParaRPr lang="vi-VN" sz="2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07704" y="2313166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Chín mươi bảy nghìn một trăm bốn mươi lăm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29368" y="4221088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Sáu mươi ba nghìn hai trăm mười một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3389" y="3284984"/>
            <a:ext cx="1364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27155</a:t>
            </a:r>
            <a:endParaRPr lang="vi-VN" sz="280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1192" y="5157192"/>
            <a:ext cx="1364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89371</a:t>
            </a:r>
            <a:endParaRPr lang="vi-VN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78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520" y="204710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1600" y="204710"/>
            <a:ext cx="936104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</a:rPr>
              <a:t>Số?</a:t>
            </a:r>
            <a:endParaRPr lang="vi-VN" sz="2800" b="1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234996"/>
              </p:ext>
            </p:extLst>
          </p:nvPr>
        </p:nvGraphicFramePr>
        <p:xfrm>
          <a:off x="0" y="980728"/>
          <a:ext cx="9144000" cy="396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1472891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36 520; 36 521; ........... ; ........... ; ........... ; 36 525 ; ............</a:t>
                      </a:r>
                    </a:p>
                    <a:p>
                      <a:pPr marL="342900" indent="-342900">
                        <a:buAutoNum type="alphaLcParenR"/>
                      </a:pP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472891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b) 48 183; 48 184; ........... ; ............ ; 48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187; ............ ; ...........</a:t>
                      </a:r>
                    </a:p>
                    <a:p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014658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c) 81 317; ........... ; ........... ; ............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; 81 321; ............. ; ...........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66807" y="908720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36 522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90943" y="908720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36 523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15079" y="908720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36 524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96336" y="908720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36 526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90205" y="242088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48 185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36005" y="242088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48 186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16216" y="242088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48 188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19864" y="242088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48 189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66069" y="386104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81 318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66807" y="386104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81 319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67944" y="386104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81 320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516216" y="386104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81 322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919864" y="386104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81 323</a:t>
            </a:r>
            <a:endParaRPr lang="vi-VN" sz="2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48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520" y="18512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4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228646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Viết tiếp số thích hợp vào dưới mỗi vạch: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51520" y="1916832"/>
            <a:ext cx="871296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503548" y="1772816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331640" y="1772816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195736" y="1798387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059832" y="1798387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851920" y="1772816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608004" y="1771403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436096" y="1771403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372200" y="1771403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7236296" y="1772816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8100392" y="1798387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-18256" y="2092039"/>
            <a:ext cx="1043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/>
              <a:t>10 000</a:t>
            </a:r>
            <a:endParaRPr lang="vi-VN" sz="2000" b="1"/>
          </a:p>
        </p:txBody>
      </p:sp>
      <p:sp>
        <p:nvSpPr>
          <p:cNvPr id="21" name="TextBox 20"/>
          <p:cNvSpPr txBox="1"/>
          <p:nvPr/>
        </p:nvSpPr>
        <p:spPr>
          <a:xfrm>
            <a:off x="809836" y="2092039"/>
            <a:ext cx="1043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/>
              <a:t>11 000</a:t>
            </a:r>
            <a:endParaRPr lang="vi-VN" sz="2000" b="1"/>
          </a:p>
        </p:txBody>
      </p:sp>
      <p:sp>
        <p:nvSpPr>
          <p:cNvPr id="22" name="TextBox 21"/>
          <p:cNvSpPr txBox="1"/>
          <p:nvPr/>
        </p:nvSpPr>
        <p:spPr>
          <a:xfrm>
            <a:off x="4086200" y="2121207"/>
            <a:ext cx="1043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/>
              <a:t>15 000</a:t>
            </a:r>
            <a:endParaRPr lang="vi-VN" sz="2000" b="1"/>
          </a:p>
        </p:txBody>
      </p:sp>
      <p:sp>
        <p:nvSpPr>
          <p:cNvPr id="23" name="TextBox 22"/>
          <p:cNvSpPr txBox="1"/>
          <p:nvPr/>
        </p:nvSpPr>
        <p:spPr>
          <a:xfrm>
            <a:off x="1673932" y="2105801"/>
            <a:ext cx="1043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</a:rPr>
              <a:t>12 000</a:t>
            </a:r>
            <a:endParaRPr lang="vi-VN" sz="2000" b="1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38028" y="2091382"/>
            <a:ext cx="1043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</a:rPr>
              <a:t>13 000</a:t>
            </a:r>
            <a:endParaRPr lang="vi-VN" sz="2000" b="1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30116" y="2091382"/>
            <a:ext cx="1043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</a:rPr>
              <a:t>14 000</a:t>
            </a:r>
            <a:endParaRPr lang="vi-VN" sz="2000" b="1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14292" y="2105801"/>
            <a:ext cx="1043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</a:rPr>
              <a:t>16 000</a:t>
            </a:r>
            <a:endParaRPr lang="vi-VN" sz="2000" b="1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850396" y="2105801"/>
            <a:ext cx="1043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</a:rPr>
              <a:t>17 000</a:t>
            </a:r>
            <a:endParaRPr lang="vi-VN" sz="2000" b="1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14492" y="2121207"/>
            <a:ext cx="1043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</a:rPr>
              <a:t>18 000</a:t>
            </a:r>
            <a:endParaRPr lang="vi-VN" sz="2000" b="1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78588" y="2121207"/>
            <a:ext cx="10436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</a:rPr>
              <a:t>19 000</a:t>
            </a:r>
            <a:endParaRPr lang="vi-VN" sz="2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9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52&quot;&gt;&lt;property id=&quot;20148&quot; value=&quot;5&quot;/&gt;&lt;property id=&quot;20300&quot; value=&quot;Slide 1&quot;/&gt;&lt;property id=&quot;20307&quot; value=&quot;257&quot;/&gt;&lt;/object&gt;&lt;object type=&quot;3&quot; unique_id=&quot;10053&quot;&gt;&lt;property id=&quot;20148&quot; value=&quot;5&quot;/&gt;&lt;property id=&quot;20300&quot; value=&quot;Slide 2&quot;/&gt;&lt;property id=&quot;20307&quot; value=&quot;258&quot;/&gt;&lt;/object&gt;&lt;object type=&quot;3&quot; unique_id=&quot;10054&quot;&gt;&lt;property id=&quot;20148&quot; value=&quot;5&quot;/&gt;&lt;property id=&quot;20300&quot; value=&quot;Slide 3&quot;/&gt;&lt;property id=&quot;20307&quot; value=&quot;259&quot;/&gt;&lt;/object&gt;&lt;object type=&quot;3&quot; unique_id=&quot;10055&quot;&gt;&lt;property id=&quot;20148&quot; value=&quot;5&quot;/&gt;&lt;property id=&quot;20300&quot; value=&quot;Slide 4&quot;/&gt;&lt;property id=&quot;20307&quot; value=&quot;2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270</Words>
  <Application>Microsoft Office PowerPoint</Application>
  <PresentationFormat>On-screen Show (4:3)</PresentationFormat>
  <Paragraphs>86</Paragraphs>
  <Slides>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user</cp:lastModifiedBy>
  <cp:revision>8</cp:revision>
  <dcterms:created xsi:type="dcterms:W3CDTF">2017-03-07T03:39:39Z</dcterms:created>
  <dcterms:modified xsi:type="dcterms:W3CDTF">2021-03-19T06:25:21Z</dcterms:modified>
</cp:coreProperties>
</file>