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9" r:id="rId2"/>
    <p:sldId id="282" r:id="rId3"/>
    <p:sldId id="314" r:id="rId4"/>
    <p:sldId id="302" r:id="rId5"/>
    <p:sldId id="322" r:id="rId6"/>
    <p:sldId id="325" r:id="rId7"/>
    <p:sldId id="324" r:id="rId8"/>
    <p:sldId id="326" r:id="rId9"/>
    <p:sldId id="331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BFFD7"/>
    <a:srgbClr val="FF0066"/>
    <a:srgbClr val="FFCCFF"/>
    <a:srgbClr val="CC00FF"/>
    <a:srgbClr val="3333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8" autoAdjust="0"/>
    <p:restoredTop sz="99506" autoAdjust="0"/>
  </p:normalViewPr>
  <p:slideViewPr>
    <p:cSldViewPr>
      <p:cViewPr>
        <p:scale>
          <a:sx n="66" d="100"/>
          <a:sy n="66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E8B79-FF50-4D77-83BA-811367755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0EEF3-1A2A-4ACC-A407-3A70FBDB6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06292-36C6-404E-A804-CB7C77CF8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20BD3-3568-48C1-82BA-24B3E3398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AB93F-6279-403A-A33B-7934F8262B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22839-AF29-4300-BCCC-AAA4520ED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A0B8D-08A3-4C32-8C65-17BFE380E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EFDE9-F95C-41EB-949C-4000BF15D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EECFA-18A4-4718-B4BC-20CF524EE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C6AF6-E20D-4DC7-A6AD-26B692DDB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30C8E-E5CE-4022-B858-FA40265D0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52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B504C4-9123-4F1E-BBE4-5E1C66520E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9144000" cy="4267200"/>
          </a:xfrm>
        </p:spPr>
        <p:txBody>
          <a:bodyPr/>
          <a:lstStyle/>
          <a:p>
            <a:pPr algn="l" eaLnBrk="1" hangingPunct="1"/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400" b="1" smtClean="0"/>
              <a:t>Nêu giá tiền của các đồ vật trong bài tập 3( trang135)</a:t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800" b="1" smtClean="0"/>
              <a:t> </a:t>
            </a:r>
            <a:r>
              <a:rPr lang="en-US" sz="2000" b="1" smtClean="0"/>
              <a:t>Bút:               Thước:               sáp màu:            dép:             kéo:</a:t>
            </a:r>
            <a:br>
              <a:rPr lang="en-US" sz="2000" b="1" smtClean="0"/>
            </a:br>
            <a:endParaRPr lang="en-US" sz="2000" b="1" smtClean="0"/>
          </a:p>
        </p:txBody>
      </p:sp>
      <p:sp>
        <p:nvSpPr>
          <p:cNvPr id="2051" name="Text Box 21"/>
          <p:cNvSpPr txBox="1">
            <a:spLocks noChangeArrowheads="1"/>
          </p:cNvSpPr>
          <p:nvPr/>
        </p:nvSpPr>
        <p:spPr bwMode="auto">
          <a:xfrm>
            <a:off x="1219200" y="5334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0000CC"/>
                </a:solidFill>
              </a:rPr>
              <a:t>Toán:</a:t>
            </a:r>
          </a:p>
        </p:txBody>
      </p:sp>
      <p:sp>
        <p:nvSpPr>
          <p:cNvPr id="337943" name="Rectangle 23"/>
          <p:cNvSpPr>
            <a:spLocks noChangeArrowheads="1"/>
          </p:cNvSpPr>
          <p:nvPr/>
        </p:nvSpPr>
        <p:spPr bwMode="auto">
          <a:xfrm>
            <a:off x="2819400" y="609600"/>
            <a:ext cx="4621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Làm quen với thống kê số liệu</a:t>
            </a:r>
          </a:p>
        </p:txBody>
      </p:sp>
      <p:sp>
        <p:nvSpPr>
          <p:cNvPr id="337945" name="Text Box 25"/>
          <p:cNvSpPr txBox="1">
            <a:spLocks noChangeArrowheads="1"/>
          </p:cNvSpPr>
          <p:nvPr/>
        </p:nvSpPr>
        <p:spPr bwMode="auto">
          <a:xfrm>
            <a:off x="0" y="4724400"/>
            <a:ext cx="808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4000đồng    2000 đồng        5000 đồng         6000đồng   3000 đồng</a:t>
            </a:r>
          </a:p>
        </p:txBody>
      </p:sp>
      <p:sp>
        <p:nvSpPr>
          <p:cNvPr id="337946" name="Text Box 26"/>
          <p:cNvSpPr txBox="1">
            <a:spLocks noChangeArrowheads="1"/>
          </p:cNvSpPr>
          <p:nvPr/>
        </p:nvSpPr>
        <p:spPr bwMode="auto">
          <a:xfrm>
            <a:off x="365125" y="1712913"/>
            <a:ext cx="405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smtClean="0">
                <a:solidFill>
                  <a:schemeClr val="tx2"/>
                </a:solidFill>
              </a:rPr>
              <a:t>Ôn </a:t>
            </a:r>
            <a:r>
              <a:rPr lang="en-US" sz="2800" b="1" u="sng" dirty="0" err="1">
                <a:solidFill>
                  <a:schemeClr val="tx2"/>
                </a:solidFill>
              </a:rPr>
              <a:t>bài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cũ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22" grpId="1"/>
      <p:bldP spid="337945" grpId="0" build="allAtOnce"/>
      <p:bldP spid="337946" grpId="0"/>
      <p:bldP spid="3379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DSC_0013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46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13"/>
          <p:cNvGrpSpPr>
            <a:grpSpLocks/>
          </p:cNvGrpSpPr>
          <p:nvPr/>
        </p:nvGrpSpPr>
        <p:grpSpPr bwMode="auto">
          <a:xfrm>
            <a:off x="1219200" y="519113"/>
            <a:ext cx="6972300" cy="600075"/>
            <a:chOff x="768" y="336"/>
            <a:chExt cx="4392" cy="378"/>
          </a:xfrm>
        </p:grpSpPr>
        <p:sp>
          <p:nvSpPr>
            <p:cNvPr id="3079" name="Text Box 14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776" y="384"/>
              <a:ext cx="3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974725" y="636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974725" y="628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304800" y="5867400"/>
            <a:ext cx="883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     </a:t>
            </a:r>
            <a:r>
              <a:rPr lang="en-US" sz="2400" b="1"/>
              <a:t>Anh                Phong                 Ngân             Minh</a:t>
            </a:r>
          </a:p>
          <a:p>
            <a:r>
              <a:rPr lang="en-US" b="1">
                <a:solidFill>
                  <a:srgbClr val="008000"/>
                </a:solidFill>
              </a:rPr>
              <a:t>      </a:t>
            </a:r>
            <a:r>
              <a:rPr lang="en-US" sz="2400" b="1"/>
              <a:t>122 cm;           130 cm;             127 cm;           118 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endParaRPr lang="en-US" sz="2400" u="sng">
              <a:solidFill>
                <a:srgbClr val="0000CC"/>
              </a:solidFill>
            </a:endParaRPr>
          </a:p>
        </p:txBody>
      </p:sp>
      <p:sp>
        <p:nvSpPr>
          <p:cNvPr id="472078" name="Text Box 14"/>
          <p:cNvSpPr txBox="1">
            <a:spLocks noChangeArrowheads="1"/>
          </p:cNvSpPr>
          <p:nvPr/>
        </p:nvSpPr>
        <p:spPr bwMode="auto">
          <a:xfrm>
            <a:off x="0" y="2249488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    </a:t>
            </a:r>
            <a:r>
              <a:rPr lang="en-US" sz="2000" b="1"/>
              <a:t>Chiều cao của các bạn :</a:t>
            </a:r>
          </a:p>
          <a:p>
            <a:r>
              <a:rPr lang="en-US" sz="2000"/>
              <a:t>             </a:t>
            </a:r>
            <a:r>
              <a:rPr lang="en-US" sz="2000" b="1"/>
              <a:t>Anh               Phong                 Ngân                  Minh</a:t>
            </a:r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685800" y="3128963"/>
            <a:ext cx="160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Cao 122 cm</a:t>
            </a:r>
          </a:p>
        </p:txBody>
      </p:sp>
      <p:sp>
        <p:nvSpPr>
          <p:cNvPr id="472080" name="Text Box 16"/>
          <p:cNvSpPr txBox="1">
            <a:spLocks noChangeArrowheads="1"/>
          </p:cNvSpPr>
          <p:nvPr/>
        </p:nvSpPr>
        <p:spPr bwMode="auto">
          <a:xfrm>
            <a:off x="2438400" y="31242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Cao 130 cm</a:t>
            </a:r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4343400" y="31242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 Cao 127cm</a:t>
            </a:r>
          </a:p>
        </p:txBody>
      </p: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6705600" y="32004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Cao 118 cm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669925" y="4379913"/>
            <a:ext cx="8474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Dãy số đo chiều cao của các bạn: </a:t>
            </a:r>
          </a:p>
          <a:p>
            <a:r>
              <a:rPr lang="en-US" sz="2000" b="1">
                <a:solidFill>
                  <a:srgbClr val="008000"/>
                </a:solidFill>
              </a:rPr>
              <a:t>122 cm; 130 cm; 127 cm; 118 cm được gọi</a:t>
            </a:r>
            <a:r>
              <a:rPr lang="en-US" sz="2000" b="1"/>
              <a:t> </a:t>
            </a:r>
            <a:r>
              <a:rPr lang="en-US" sz="2000" b="1" i="1">
                <a:solidFill>
                  <a:srgbClr val="FF0000"/>
                </a:solidFill>
              </a:rPr>
              <a:t>là dãy số liệu</a:t>
            </a:r>
          </a:p>
        </p:txBody>
      </p:sp>
      <p:grpSp>
        <p:nvGrpSpPr>
          <p:cNvPr id="4105" name="Group 20"/>
          <p:cNvGrpSpPr>
            <a:grpSpLocks/>
          </p:cNvGrpSpPr>
          <p:nvPr/>
        </p:nvGrpSpPr>
        <p:grpSpPr bwMode="auto">
          <a:xfrm>
            <a:off x="1219200" y="700088"/>
            <a:ext cx="6221413" cy="538162"/>
            <a:chOff x="768" y="336"/>
            <a:chExt cx="3919" cy="339"/>
          </a:xfrm>
        </p:grpSpPr>
        <p:sp>
          <p:nvSpPr>
            <p:cNvPr id="4106" name="Text Box 21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4107" name="Rectangle 23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2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7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7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0"/>
          <p:cNvGrpSpPr>
            <a:grpSpLocks/>
          </p:cNvGrpSpPr>
          <p:nvPr/>
        </p:nvGrpSpPr>
        <p:grpSpPr bwMode="auto">
          <a:xfrm>
            <a:off x="685800" y="-61913"/>
            <a:ext cx="7086600" cy="1133476"/>
            <a:chOff x="432" y="-39"/>
            <a:chExt cx="4464" cy="714"/>
          </a:xfrm>
        </p:grpSpPr>
        <p:sp>
          <p:nvSpPr>
            <p:cNvPr id="5134" name="Text Box 2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5135" name="Text Box 3"/>
            <p:cNvSpPr txBox="1">
              <a:spLocks noChangeArrowheads="1"/>
            </p:cNvSpPr>
            <p:nvPr/>
          </p:nvSpPr>
          <p:spPr bwMode="auto">
            <a:xfrm>
              <a:off x="432" y="-39"/>
              <a:ext cx="44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400" i="1">
                <a:solidFill>
                  <a:srgbClr val="0000CC"/>
                </a:solidFill>
              </a:endParaRPr>
            </a:p>
          </p:txBody>
        </p:sp>
        <p:sp>
          <p:nvSpPr>
            <p:cNvPr id="5136" name="Rectangle 4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  <p:sp>
        <p:nvSpPr>
          <p:cNvPr id="5123" name="Text Box 13"/>
          <p:cNvSpPr txBox="1">
            <a:spLocks noChangeArrowheads="1"/>
          </p:cNvSpPr>
          <p:nvPr/>
        </p:nvSpPr>
        <p:spPr bwMode="auto">
          <a:xfrm>
            <a:off x="1676400" y="12192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122cm, 130 cm, 127 cm, 118 cm.</a:t>
            </a:r>
          </a:p>
        </p:txBody>
      </p:sp>
      <p:sp>
        <p:nvSpPr>
          <p:cNvPr id="457747" name="Text Box 19"/>
          <p:cNvSpPr txBox="1">
            <a:spLocks noChangeArrowheads="1"/>
          </p:cNvSpPr>
          <p:nvPr/>
        </p:nvSpPr>
        <p:spPr bwMode="auto">
          <a:xfrm>
            <a:off x="914400" y="1828800"/>
            <a:ext cx="1792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Số 122 cm</a:t>
            </a:r>
            <a:r>
              <a:rPr lang="en-US" sz="2000"/>
              <a:t> </a:t>
            </a:r>
          </a:p>
        </p:txBody>
      </p:sp>
      <p:sp>
        <p:nvSpPr>
          <p:cNvPr id="457748" name="Text Box 20"/>
          <p:cNvSpPr txBox="1">
            <a:spLocks noChangeArrowheads="1"/>
          </p:cNvSpPr>
          <p:nvPr/>
        </p:nvSpPr>
        <p:spPr bwMode="auto">
          <a:xfrm>
            <a:off x="2667000" y="182880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 đứng thứ nhất</a:t>
            </a:r>
          </a:p>
        </p:txBody>
      </p:sp>
      <p:sp>
        <p:nvSpPr>
          <p:cNvPr id="457749" name="Text Box 21"/>
          <p:cNvSpPr txBox="1">
            <a:spLocks noChangeArrowheads="1"/>
          </p:cNvSpPr>
          <p:nvPr/>
        </p:nvSpPr>
        <p:spPr bwMode="auto">
          <a:xfrm>
            <a:off x="838200" y="2438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Số 130 cm</a:t>
            </a: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2590800" y="24384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  đứng thứ hai</a:t>
            </a:r>
          </a:p>
        </p:txBody>
      </p:sp>
      <p:sp>
        <p:nvSpPr>
          <p:cNvPr id="457751" name="Text Box 23"/>
          <p:cNvSpPr txBox="1">
            <a:spLocks noChangeArrowheads="1"/>
          </p:cNvSpPr>
          <p:nvPr/>
        </p:nvSpPr>
        <p:spPr bwMode="auto">
          <a:xfrm>
            <a:off x="762000" y="30480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 Số 127 cm</a:t>
            </a:r>
          </a:p>
        </p:txBody>
      </p:sp>
      <p:sp>
        <p:nvSpPr>
          <p:cNvPr id="457752" name="Text Box 24"/>
          <p:cNvSpPr txBox="1">
            <a:spLocks noChangeArrowheads="1"/>
          </p:cNvSpPr>
          <p:nvPr/>
        </p:nvSpPr>
        <p:spPr bwMode="auto">
          <a:xfrm>
            <a:off x="2667000" y="3048000"/>
            <a:ext cx="2097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 đứng thứ ba</a:t>
            </a:r>
          </a:p>
        </p:txBody>
      </p:sp>
      <p:sp>
        <p:nvSpPr>
          <p:cNvPr id="457753" name="Text Box 25"/>
          <p:cNvSpPr txBox="1">
            <a:spLocks noChangeArrowheads="1"/>
          </p:cNvSpPr>
          <p:nvPr/>
        </p:nvSpPr>
        <p:spPr bwMode="auto">
          <a:xfrm>
            <a:off x="762000" y="35814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 Số 118 cm</a:t>
            </a:r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2743200" y="3581400"/>
            <a:ext cx="1978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đứng thứ tư</a:t>
            </a:r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1066800" y="4724400"/>
            <a:ext cx="431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Dãy số liệu trên có mấy số?</a:t>
            </a:r>
          </a:p>
        </p:txBody>
      </p:sp>
      <p:sp>
        <p:nvSpPr>
          <p:cNvPr id="457757" name="Text Box 29"/>
          <p:cNvSpPr txBox="1">
            <a:spLocks noChangeArrowheads="1"/>
          </p:cNvSpPr>
          <p:nvPr/>
        </p:nvSpPr>
        <p:spPr bwMode="auto">
          <a:xfrm>
            <a:off x="5562600" y="4724400"/>
            <a:ext cx="176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Có 4 số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7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7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57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7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7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7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7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016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-</a:t>
            </a:r>
            <a:r>
              <a:rPr lang="en-US" sz="2000" b="1"/>
              <a:t>Hãy xếp tên các bạn học sinh trên theo thứ tự chiều cao, từ cao đến thấp?</a:t>
            </a:r>
          </a:p>
        </p:txBody>
      </p:sp>
      <p:sp>
        <p:nvSpPr>
          <p:cNvPr id="482310" name="Text Box 6"/>
          <p:cNvSpPr txBox="1">
            <a:spLocks noChangeArrowheads="1"/>
          </p:cNvSpPr>
          <p:nvPr/>
        </p:nvSpPr>
        <p:spPr bwMode="auto">
          <a:xfrm>
            <a:off x="2286000" y="2209800"/>
            <a:ext cx="313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Phong, Ngân, Anh, Minh</a:t>
            </a: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Hãy xếp tên của các bạn học sinh trên theo thứ tự chiều cao,từ thấp đến cao?</a:t>
            </a:r>
          </a:p>
        </p:txBody>
      </p:sp>
      <p:sp>
        <p:nvSpPr>
          <p:cNvPr id="482312" name="Text Box 8"/>
          <p:cNvSpPr txBox="1">
            <a:spLocks noChangeArrowheads="1"/>
          </p:cNvSpPr>
          <p:nvPr/>
        </p:nvSpPr>
        <p:spPr bwMode="auto">
          <a:xfrm>
            <a:off x="1219200" y="3352800"/>
            <a:ext cx="313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Minh, Anh, Ngân, Phong</a:t>
            </a:r>
          </a:p>
        </p:txBody>
      </p:sp>
      <p:sp>
        <p:nvSpPr>
          <p:cNvPr id="482313" name="Text Box 9"/>
          <p:cNvSpPr txBox="1">
            <a:spLocks noChangeArrowheads="1"/>
          </p:cNvSpPr>
          <p:nvPr/>
        </p:nvSpPr>
        <p:spPr bwMode="auto">
          <a:xfrm>
            <a:off x="990600" y="3733800"/>
            <a:ext cx="4260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Chiều cao của bạn nào cao nhất?</a:t>
            </a:r>
          </a:p>
        </p:txBody>
      </p:sp>
      <p:sp>
        <p:nvSpPr>
          <p:cNvPr id="482314" name="Text Box 10"/>
          <p:cNvSpPr txBox="1">
            <a:spLocks noChangeArrowheads="1"/>
          </p:cNvSpPr>
          <p:nvPr/>
        </p:nvSpPr>
        <p:spPr bwMode="auto">
          <a:xfrm>
            <a:off x="5562600" y="3733800"/>
            <a:ext cx="984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Phong</a:t>
            </a:r>
          </a:p>
        </p:txBody>
      </p:sp>
      <p:sp>
        <p:nvSpPr>
          <p:cNvPr id="482315" name="Text Box 11"/>
          <p:cNvSpPr txBox="1">
            <a:spLocks noChangeArrowheads="1"/>
          </p:cNvSpPr>
          <p:nvPr/>
        </p:nvSpPr>
        <p:spPr bwMode="auto">
          <a:xfrm>
            <a:off x="990600" y="4267200"/>
            <a:ext cx="4360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Chiều cao của bạn nào thấp nhất?</a:t>
            </a:r>
          </a:p>
        </p:txBody>
      </p:sp>
      <p:sp>
        <p:nvSpPr>
          <p:cNvPr id="482316" name="Text Box 12"/>
          <p:cNvSpPr txBox="1">
            <a:spLocks noChangeArrowheads="1"/>
          </p:cNvSpPr>
          <p:nvPr/>
        </p:nvSpPr>
        <p:spPr bwMode="auto">
          <a:xfrm>
            <a:off x="5715000" y="4267200"/>
            <a:ext cx="782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Minh</a:t>
            </a:r>
          </a:p>
        </p:txBody>
      </p:sp>
      <p:sp>
        <p:nvSpPr>
          <p:cNvPr id="482317" name="Text Box 13"/>
          <p:cNvSpPr txBox="1">
            <a:spLocks noChangeArrowheads="1"/>
          </p:cNvSpPr>
          <p:nvPr/>
        </p:nvSpPr>
        <p:spPr bwMode="auto">
          <a:xfrm>
            <a:off x="1066800" y="4800600"/>
            <a:ext cx="461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Phong cao hơn Minh bao nhiêu cm?</a:t>
            </a:r>
          </a:p>
        </p:txBody>
      </p:sp>
      <p:sp>
        <p:nvSpPr>
          <p:cNvPr id="482318" name="Text Box 14"/>
          <p:cNvSpPr txBox="1">
            <a:spLocks noChangeArrowheads="1"/>
          </p:cNvSpPr>
          <p:nvPr/>
        </p:nvSpPr>
        <p:spPr bwMode="auto">
          <a:xfrm>
            <a:off x="5943600" y="4800600"/>
            <a:ext cx="911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1066800" y="5410200"/>
            <a:ext cx="440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Những bạn nào cao hơn bạn Anh?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5715000" y="5410200"/>
            <a:ext cx="176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Phong, Ngân</a:t>
            </a:r>
          </a:p>
        </p:txBody>
      </p:sp>
      <p:sp>
        <p:nvSpPr>
          <p:cNvPr id="482321" name="Text Box 17"/>
          <p:cNvSpPr txBox="1">
            <a:spLocks noChangeArrowheads="1"/>
          </p:cNvSpPr>
          <p:nvPr/>
        </p:nvSpPr>
        <p:spPr bwMode="auto">
          <a:xfrm>
            <a:off x="914400" y="6019800"/>
            <a:ext cx="4560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Bạn Ngân cao hơn những bạn nào?</a:t>
            </a:r>
          </a:p>
        </p:txBody>
      </p:sp>
      <p:sp>
        <p:nvSpPr>
          <p:cNvPr id="482322" name="Text Box 18"/>
          <p:cNvSpPr txBox="1">
            <a:spLocks noChangeArrowheads="1"/>
          </p:cNvSpPr>
          <p:nvPr/>
        </p:nvSpPr>
        <p:spPr bwMode="auto">
          <a:xfrm>
            <a:off x="5867400" y="6019800"/>
            <a:ext cx="1423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Anh, Minh</a:t>
            </a:r>
          </a:p>
        </p:txBody>
      </p:sp>
      <p:grpSp>
        <p:nvGrpSpPr>
          <p:cNvPr id="6160" name="Group 20"/>
          <p:cNvGrpSpPr>
            <a:grpSpLocks/>
          </p:cNvGrpSpPr>
          <p:nvPr/>
        </p:nvGrpSpPr>
        <p:grpSpPr bwMode="auto">
          <a:xfrm>
            <a:off x="1219200" y="547688"/>
            <a:ext cx="6221413" cy="538162"/>
            <a:chOff x="768" y="336"/>
            <a:chExt cx="3919" cy="339"/>
          </a:xfrm>
        </p:grpSpPr>
        <p:sp>
          <p:nvSpPr>
            <p:cNvPr id="6161" name="Text Box 21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6162" name="Rectangle 23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8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8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8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0" grpId="0"/>
      <p:bldP spid="482311" grpId="0"/>
      <p:bldP spid="482312" grpId="0"/>
      <p:bldP spid="482313" grpId="0"/>
      <p:bldP spid="482314" grpId="0"/>
      <p:bldP spid="482315" grpId="0"/>
      <p:bldP spid="482316" grpId="0"/>
      <p:bldP spid="482317" grpId="0"/>
      <p:bldP spid="482318" grpId="0"/>
      <p:bldP spid="482319" grpId="0"/>
      <p:bldP spid="482320" grpId="0"/>
      <p:bldP spid="482321" grpId="0"/>
      <p:bldP spid="4823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93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/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81000" y="1560513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/>
              <a:t>Bài tập 1</a:t>
            </a:r>
            <a:r>
              <a:rPr lang="en-US" sz="2400" b="1"/>
              <a:t>:   Bốn bạn Dũng, Hà, Hùng, Quân có chiều cao theo thứ tự là:</a:t>
            </a:r>
          </a:p>
          <a:p>
            <a:r>
              <a:rPr lang="en-US" sz="2400" b="1"/>
              <a:t>              </a:t>
            </a:r>
            <a:r>
              <a:rPr lang="en-US" sz="2400" b="1">
                <a:solidFill>
                  <a:srgbClr val="008000"/>
                </a:solidFill>
              </a:rPr>
              <a:t>129 cm; 132 cm; 125 cm; 135 cm.</a:t>
            </a:r>
            <a:r>
              <a:rPr lang="en-US" sz="2400" b="1"/>
              <a:t>  </a:t>
            </a:r>
          </a:p>
        </p:txBody>
      </p: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609600" y="2895600"/>
            <a:ext cx="660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Dựa vào dãy số liệu trên, hãy trả lời các câu hỏi sau:</a:t>
            </a:r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533400" y="3429000"/>
            <a:ext cx="50276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/>
            <a:r>
              <a:rPr lang="en-US" sz="2000" b="1"/>
              <a:t>a)Hùng cao bao nhiêu cm?</a:t>
            </a:r>
          </a:p>
          <a:p>
            <a:pPr marL="342900" indent="-342900"/>
            <a:r>
              <a:rPr lang="en-US" sz="2000" b="1"/>
              <a:t>                    Dũng cao bao nhiêu cm?</a:t>
            </a:r>
          </a:p>
          <a:p>
            <a:pPr marL="342900" indent="-342900"/>
            <a:r>
              <a:rPr lang="en-US" sz="2000" b="1"/>
              <a:t>                    Hà cao bao nhiêu cm?</a:t>
            </a:r>
          </a:p>
          <a:p>
            <a:pPr marL="342900" indent="-342900"/>
            <a:r>
              <a:rPr lang="en-US" sz="2000" b="1"/>
              <a:t>                    Quân cao bao nhiêu cm?</a:t>
            </a:r>
          </a:p>
          <a:p>
            <a:pPr marL="342900" indent="-342900">
              <a:buFontTx/>
              <a:buAutoNum type="alphaLcParenR"/>
            </a:pPr>
            <a:endParaRPr lang="en-US" sz="2000" b="1"/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1905000" y="4957763"/>
            <a:ext cx="48434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b) Dũng cao hơn Hùng bao nhiêu cm?</a:t>
            </a:r>
          </a:p>
          <a:p>
            <a:r>
              <a:rPr lang="en-US" sz="2000" b="1"/>
              <a:t>Hà thấp hơn quân bao nhiêu cm?</a:t>
            </a:r>
          </a:p>
          <a:p>
            <a:r>
              <a:rPr lang="en-US" sz="2000" b="1"/>
              <a:t>Hùng và Hà ai cao hơn?</a:t>
            </a:r>
          </a:p>
          <a:p>
            <a:r>
              <a:rPr lang="en-US" sz="2000" b="1"/>
              <a:t>Dũng và Quân ai thấp hơn?</a:t>
            </a:r>
          </a:p>
        </p:txBody>
      </p:sp>
      <p:grpSp>
        <p:nvGrpSpPr>
          <p:cNvPr id="7175" name="Group 20"/>
          <p:cNvGrpSpPr>
            <a:grpSpLocks/>
          </p:cNvGrpSpPr>
          <p:nvPr/>
        </p:nvGrpSpPr>
        <p:grpSpPr bwMode="auto">
          <a:xfrm>
            <a:off x="1219200" y="547688"/>
            <a:ext cx="6221413" cy="538162"/>
            <a:chOff x="768" y="336"/>
            <a:chExt cx="3919" cy="339"/>
          </a:xfrm>
        </p:grpSpPr>
        <p:sp>
          <p:nvSpPr>
            <p:cNvPr id="7176" name="Text Box 21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7177" name="Rectangle 23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93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/>
          </a:p>
        </p:txBody>
      </p:sp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381000" y="1560513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/>
              <a:t>Bài tập 1</a:t>
            </a:r>
            <a:r>
              <a:rPr lang="en-US" sz="2400" b="1"/>
              <a:t>:  Bốn bạn Dũng, Hà, Hùng, Quân có chiều cao theo thứ tự là:</a:t>
            </a:r>
          </a:p>
          <a:p>
            <a:r>
              <a:rPr lang="en-US" sz="2400" b="1"/>
              <a:t>              129 cm; 132 cm; 125 cm; 135 cm.  </a:t>
            </a:r>
          </a:p>
        </p:txBody>
      </p:sp>
      <p:sp>
        <p:nvSpPr>
          <p:cNvPr id="484359" name="Text Box 7"/>
          <p:cNvSpPr txBox="1">
            <a:spLocks noChangeArrowheads="1"/>
          </p:cNvSpPr>
          <p:nvPr/>
        </p:nvSpPr>
        <p:spPr bwMode="auto">
          <a:xfrm>
            <a:off x="762000" y="28194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Hùng cao </a:t>
            </a:r>
            <a:r>
              <a:rPr lang="en-US" sz="2000" b="1">
                <a:solidFill>
                  <a:srgbClr val="FF0000"/>
                </a:solidFill>
              </a:rPr>
              <a:t>125 cm</a:t>
            </a:r>
          </a:p>
        </p:txBody>
      </p:sp>
      <p:sp>
        <p:nvSpPr>
          <p:cNvPr id="484360" name="Text Box 8"/>
          <p:cNvSpPr txBox="1">
            <a:spLocks noChangeArrowheads="1"/>
          </p:cNvSpPr>
          <p:nvPr/>
        </p:nvSpPr>
        <p:spPr bwMode="auto">
          <a:xfrm>
            <a:off x="838200" y="3657600"/>
            <a:ext cx="229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Dũng cao </a:t>
            </a:r>
            <a:r>
              <a:rPr lang="en-US" sz="2000" b="1">
                <a:solidFill>
                  <a:srgbClr val="FF0000"/>
                </a:solidFill>
              </a:rPr>
              <a:t>129 cm</a:t>
            </a:r>
          </a:p>
        </p:txBody>
      </p:sp>
      <p:sp>
        <p:nvSpPr>
          <p:cNvPr id="484361" name="Text Box 9"/>
          <p:cNvSpPr txBox="1">
            <a:spLocks noChangeArrowheads="1"/>
          </p:cNvSpPr>
          <p:nvPr/>
        </p:nvSpPr>
        <p:spPr bwMode="auto">
          <a:xfrm>
            <a:off x="838200" y="3276600"/>
            <a:ext cx="224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Hà cao     </a:t>
            </a:r>
            <a:r>
              <a:rPr lang="en-US" sz="2000" b="1">
                <a:solidFill>
                  <a:srgbClr val="FF0000"/>
                </a:solidFill>
              </a:rPr>
              <a:t>132 cm</a:t>
            </a:r>
          </a:p>
        </p:txBody>
      </p:sp>
      <p:sp>
        <p:nvSpPr>
          <p:cNvPr id="484362" name="Text Box 10"/>
          <p:cNvSpPr txBox="1">
            <a:spLocks noChangeArrowheads="1"/>
          </p:cNvSpPr>
          <p:nvPr/>
        </p:nvSpPr>
        <p:spPr bwMode="auto">
          <a:xfrm>
            <a:off x="838200" y="4038600"/>
            <a:ext cx="229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Quân cao </a:t>
            </a:r>
            <a:r>
              <a:rPr lang="en-US" sz="2000" b="1">
                <a:solidFill>
                  <a:srgbClr val="FF0000"/>
                </a:solidFill>
              </a:rPr>
              <a:t>135 cm</a:t>
            </a:r>
          </a:p>
        </p:txBody>
      </p:sp>
      <p:sp>
        <p:nvSpPr>
          <p:cNvPr id="484367" name="Text Box 15"/>
          <p:cNvSpPr txBox="1">
            <a:spLocks noChangeArrowheads="1"/>
          </p:cNvSpPr>
          <p:nvPr/>
        </p:nvSpPr>
        <p:spPr bwMode="auto">
          <a:xfrm>
            <a:off x="838200" y="4648200"/>
            <a:ext cx="344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Dũng cao hơn Hùng   </a:t>
            </a:r>
            <a:r>
              <a:rPr lang="en-US" sz="2000" b="1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484368" name="Text Box 16"/>
          <p:cNvSpPr txBox="1">
            <a:spLocks noChangeArrowheads="1"/>
          </p:cNvSpPr>
          <p:nvPr/>
        </p:nvSpPr>
        <p:spPr bwMode="auto">
          <a:xfrm>
            <a:off x="838200" y="51054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Hà thấp hơn Quân     </a:t>
            </a:r>
            <a:r>
              <a:rPr lang="en-US" sz="2000" b="1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484369" name="Text Box 17"/>
          <p:cNvSpPr txBox="1">
            <a:spLocks noChangeArrowheads="1"/>
          </p:cNvSpPr>
          <p:nvPr/>
        </p:nvSpPr>
        <p:spPr bwMode="auto">
          <a:xfrm>
            <a:off x="838200" y="5486400"/>
            <a:ext cx="4383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Hùng và Hà :       </a:t>
            </a:r>
            <a:r>
              <a:rPr lang="en-US" sz="2000" b="1">
                <a:solidFill>
                  <a:srgbClr val="FF0000"/>
                </a:solidFill>
              </a:rPr>
              <a:t>Hùng cao hơn Hà</a:t>
            </a:r>
          </a:p>
        </p:txBody>
      </p:sp>
      <p:sp>
        <p:nvSpPr>
          <p:cNvPr id="484370" name="Text Box 18"/>
          <p:cNvSpPr txBox="1">
            <a:spLocks noChangeArrowheads="1"/>
          </p:cNvSpPr>
          <p:nvPr/>
        </p:nvSpPr>
        <p:spPr bwMode="auto">
          <a:xfrm>
            <a:off x="838200" y="5867400"/>
            <a:ext cx="485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Dũng và Quân:    </a:t>
            </a:r>
            <a:r>
              <a:rPr lang="en-US" sz="2000" b="1">
                <a:solidFill>
                  <a:srgbClr val="FF0000"/>
                </a:solidFill>
              </a:rPr>
              <a:t>Quân thấp hơn Dũng</a:t>
            </a:r>
          </a:p>
        </p:txBody>
      </p:sp>
      <p:grpSp>
        <p:nvGrpSpPr>
          <p:cNvPr id="8204" name="Group 19"/>
          <p:cNvGrpSpPr>
            <a:grpSpLocks/>
          </p:cNvGrpSpPr>
          <p:nvPr/>
        </p:nvGrpSpPr>
        <p:grpSpPr bwMode="auto">
          <a:xfrm>
            <a:off x="1219200" y="547688"/>
            <a:ext cx="6221413" cy="538162"/>
            <a:chOff x="768" y="336"/>
            <a:chExt cx="3919" cy="339"/>
          </a:xfrm>
        </p:grpSpPr>
        <p:sp>
          <p:nvSpPr>
            <p:cNvPr id="8205" name="Text Box 20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8206" name="Rectangle 22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8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8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8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8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60" grpId="0"/>
      <p:bldP spid="484361" grpId="0"/>
      <p:bldP spid="484362" grpId="0"/>
      <p:bldP spid="484367" grpId="0"/>
      <p:bldP spid="484368" grpId="0"/>
      <p:bldP spid="484369" grpId="0"/>
      <p:bldP spid="4843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762000" y="3886200"/>
            <a:ext cx="6348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/>
              <a:t>Hãy viết dãy số ki- lô- gam gạo của 5 bao gạo trên:</a:t>
            </a:r>
          </a:p>
          <a:p>
            <a:pPr marL="342900" indent="-342900">
              <a:buFontTx/>
              <a:buAutoNum type="alphaLcParenR"/>
            </a:pPr>
            <a:r>
              <a:rPr lang="en-US" sz="2000" b="1"/>
              <a:t>Theo thứ tự từ bé đến lớn:</a:t>
            </a:r>
          </a:p>
          <a:p>
            <a:pPr marL="342900" indent="-342900">
              <a:buFontTx/>
              <a:buAutoNum type="alphaLcParenR"/>
            </a:pPr>
            <a:r>
              <a:rPr lang="en-US" sz="2000" b="1"/>
              <a:t> Theo thứ tự từ lớn đến bé:</a:t>
            </a:r>
          </a:p>
        </p:txBody>
      </p:sp>
      <p:sp>
        <p:nvSpPr>
          <p:cNvPr id="486406" name="Text Box 6"/>
          <p:cNvSpPr txBox="1">
            <a:spLocks noChangeArrowheads="1"/>
          </p:cNvSpPr>
          <p:nvPr/>
        </p:nvSpPr>
        <p:spPr bwMode="auto">
          <a:xfrm>
            <a:off x="1219200" y="5105400"/>
            <a:ext cx="424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a)  35kg; 40kg; 45kg;  50kg; 60kg.</a:t>
            </a: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1219200" y="55626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b)  60kg; 50kg; 45kg; 40kg;35kg.</a:t>
            </a:r>
          </a:p>
        </p:txBody>
      </p:sp>
      <p:grpSp>
        <p:nvGrpSpPr>
          <p:cNvPr id="9222" name="Group 9"/>
          <p:cNvGrpSpPr>
            <a:grpSpLocks/>
          </p:cNvGrpSpPr>
          <p:nvPr/>
        </p:nvGrpSpPr>
        <p:grpSpPr bwMode="auto">
          <a:xfrm>
            <a:off x="1219200" y="533400"/>
            <a:ext cx="6221413" cy="538163"/>
            <a:chOff x="768" y="336"/>
            <a:chExt cx="3919" cy="339"/>
          </a:xfrm>
        </p:grpSpPr>
        <p:sp>
          <p:nvSpPr>
            <p:cNvPr id="9223" name="Text Box 10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9224" name="Rectangle 12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4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57054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Cho dãy số liệu sau:</a:t>
            </a:r>
          </a:p>
          <a:p>
            <a:r>
              <a:rPr lang="en-US" sz="2000" b="1"/>
              <a:t>5; 10; 15; 20; 25; 30; 35; 40; 45</a:t>
            </a:r>
          </a:p>
          <a:p>
            <a:r>
              <a:rPr lang="en-US" sz="2000" b="1"/>
              <a:t>Nhìn vào dãy trên hãy trả lời các câu hỏi sau:</a:t>
            </a:r>
          </a:p>
          <a:p>
            <a:r>
              <a:rPr lang="en-US" sz="1600"/>
              <a:t> </a:t>
            </a:r>
          </a:p>
        </p:txBody>
      </p:sp>
      <p:sp>
        <p:nvSpPr>
          <p:cNvPr id="491525" name="Text Box 5"/>
          <p:cNvSpPr txBox="1">
            <a:spLocks noChangeArrowheads="1"/>
          </p:cNvSpPr>
          <p:nvPr/>
        </p:nvSpPr>
        <p:spPr bwMode="auto">
          <a:xfrm>
            <a:off x="762000" y="2895600"/>
            <a:ext cx="412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Dãy trên có tất cả bao nhiêu số?</a:t>
            </a:r>
          </a:p>
        </p:txBody>
      </p:sp>
      <p:sp>
        <p:nvSpPr>
          <p:cNvPr id="491526" name="Text Box 6"/>
          <p:cNvSpPr txBox="1">
            <a:spLocks noChangeArrowheads="1"/>
          </p:cNvSpPr>
          <p:nvPr/>
        </p:nvSpPr>
        <p:spPr bwMode="auto">
          <a:xfrm>
            <a:off x="5257800" y="289560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9 số</a:t>
            </a:r>
          </a:p>
        </p:txBody>
      </p:sp>
      <p:sp>
        <p:nvSpPr>
          <p:cNvPr id="491527" name="Text Box 7"/>
          <p:cNvSpPr txBox="1">
            <a:spLocks noChangeArrowheads="1"/>
          </p:cNvSpPr>
          <p:nvPr/>
        </p:nvSpPr>
        <p:spPr bwMode="auto">
          <a:xfrm>
            <a:off x="838200" y="3352800"/>
            <a:ext cx="4002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Số 25 là số thứ mấy trong dãy?</a:t>
            </a:r>
          </a:p>
        </p:txBody>
      </p:sp>
      <p:sp>
        <p:nvSpPr>
          <p:cNvPr id="491528" name="Text Box 8"/>
          <p:cNvSpPr txBox="1">
            <a:spLocks noChangeArrowheads="1"/>
          </p:cNvSpPr>
          <p:nvPr/>
        </p:nvSpPr>
        <p:spPr bwMode="auto">
          <a:xfrm>
            <a:off x="5181600" y="3352800"/>
            <a:ext cx="1225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Số thứ 5</a:t>
            </a:r>
          </a:p>
        </p:txBody>
      </p:sp>
      <p:sp>
        <p:nvSpPr>
          <p:cNvPr id="491529" name="Text Box 9"/>
          <p:cNvSpPr txBox="1">
            <a:spLocks noChangeArrowheads="1"/>
          </p:cNvSpPr>
          <p:nvPr/>
        </p:nvSpPr>
        <p:spPr bwMode="auto">
          <a:xfrm>
            <a:off x="838200" y="3810000"/>
            <a:ext cx="433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Số thứ ba trong dãy số là số nào?</a:t>
            </a:r>
          </a:p>
        </p:txBody>
      </p:sp>
      <p:sp>
        <p:nvSpPr>
          <p:cNvPr id="491530" name="Text Box 10"/>
          <p:cNvSpPr txBox="1">
            <a:spLocks noChangeArrowheads="1"/>
          </p:cNvSpPr>
          <p:nvPr/>
        </p:nvSpPr>
        <p:spPr bwMode="auto">
          <a:xfrm>
            <a:off x="5562600" y="3890963"/>
            <a:ext cx="868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Số 15</a:t>
            </a:r>
          </a:p>
        </p:txBody>
      </p:sp>
      <p:sp>
        <p:nvSpPr>
          <p:cNvPr id="491531" name="Text Box 11"/>
          <p:cNvSpPr txBox="1">
            <a:spLocks noChangeArrowheads="1"/>
          </p:cNvSpPr>
          <p:nvPr/>
        </p:nvSpPr>
        <p:spPr bwMode="auto">
          <a:xfrm>
            <a:off x="838200" y="4343400"/>
            <a:ext cx="6202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Số thứ ba lớn hơn số thứ nhất bao nhiêu đơn vị?</a:t>
            </a:r>
          </a:p>
        </p:txBody>
      </p:sp>
      <p:sp>
        <p:nvSpPr>
          <p:cNvPr id="491532" name="Text Box 12"/>
          <p:cNvSpPr txBox="1">
            <a:spLocks noChangeArrowheads="1"/>
          </p:cNvSpPr>
          <p:nvPr/>
        </p:nvSpPr>
        <p:spPr bwMode="auto">
          <a:xfrm>
            <a:off x="7315200" y="4343400"/>
            <a:ext cx="132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10 đơn vị</a:t>
            </a:r>
          </a:p>
        </p:txBody>
      </p:sp>
      <p:sp>
        <p:nvSpPr>
          <p:cNvPr id="491533" name="Text Box 13"/>
          <p:cNvSpPr txBox="1">
            <a:spLocks noChangeArrowheads="1"/>
          </p:cNvSpPr>
          <p:nvPr/>
        </p:nvSpPr>
        <p:spPr bwMode="auto">
          <a:xfrm>
            <a:off x="838200" y="4876800"/>
            <a:ext cx="534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Số thứ hai lớn hơn số thứ mấy trong dãy?</a:t>
            </a:r>
          </a:p>
        </p:txBody>
      </p:sp>
      <p:sp>
        <p:nvSpPr>
          <p:cNvPr id="491534" name="Text Box 14"/>
          <p:cNvSpPr txBox="1">
            <a:spLocks noChangeArrowheads="1"/>
          </p:cNvSpPr>
          <p:nvPr/>
        </p:nvSpPr>
        <p:spPr bwMode="auto">
          <a:xfrm>
            <a:off x="6477000" y="4876800"/>
            <a:ext cx="162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Số thứ nhất</a:t>
            </a:r>
          </a:p>
        </p:txBody>
      </p:sp>
      <p:grpSp>
        <p:nvGrpSpPr>
          <p:cNvPr id="10253" name="Group 16"/>
          <p:cNvGrpSpPr>
            <a:grpSpLocks/>
          </p:cNvGrpSpPr>
          <p:nvPr/>
        </p:nvGrpSpPr>
        <p:grpSpPr bwMode="auto">
          <a:xfrm>
            <a:off x="1219200" y="533400"/>
            <a:ext cx="6221413" cy="538163"/>
            <a:chOff x="768" y="336"/>
            <a:chExt cx="3919" cy="339"/>
          </a:xfrm>
        </p:grpSpPr>
        <p:sp>
          <p:nvSpPr>
            <p:cNvPr id="10254" name="Text Box 17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10255" name="Rectangle 19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1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1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9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9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/>
      <p:bldP spid="491525" grpId="0"/>
      <p:bldP spid="491526" grpId="0"/>
      <p:bldP spid="491527" grpId="0"/>
      <p:bldP spid="491528" grpId="0"/>
      <p:bldP spid="491529" grpId="0"/>
      <p:bldP spid="491530" grpId="0"/>
      <p:bldP spid="491531" grpId="0"/>
      <p:bldP spid="491532" grpId="0"/>
      <p:bldP spid="491533" grpId="0"/>
      <p:bldP spid="4915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Nêu giá tiền của các đồ vật trong bài tập 3( trang135)   Bút:               Thước:               sáp màu:         &quot;/&gt;&lt;property id=&quot;20307&quot; value=&quot;259&quot;/&gt;&lt;/object&gt;&lt;object type=&quot;3&quot; unique_id=&quot;10004&quot;&gt;&lt;property id=&quot;20148&quot; value=&quot;5&quot;/&gt;&lt;property id=&quot;20300&quot; value=&quot;Slide 2&quot;/&gt;&lt;property id=&quot;20307&quot; value=&quot;282&quot;/&gt;&lt;/object&gt;&lt;object type=&quot;3&quot; unique_id=&quot;10005&quot;&gt;&lt;property id=&quot;20148&quot; value=&quot;5&quot;/&gt;&lt;property id=&quot;20300&quot; value=&quot;Slide 3&quot;/&gt;&lt;property id=&quot;20307&quot; value=&quot;314&quot;/&gt;&lt;/object&gt;&lt;object type=&quot;3&quot; unique_id=&quot;10006&quot;&gt;&lt;property id=&quot;20148&quot; value=&quot;5&quot;/&gt;&lt;property id=&quot;20300&quot; value=&quot;Slide 4&quot;/&gt;&lt;property id=&quot;20307&quot; value=&quot;302&quot;/&gt;&lt;/object&gt;&lt;object type=&quot;3&quot; unique_id=&quot;10007&quot;&gt;&lt;property id=&quot;20148&quot; value=&quot;5&quot;/&gt;&lt;property id=&quot;20300&quot; value=&quot;Slide 5&quot;/&gt;&lt;property id=&quot;20307&quot; value=&quot;322&quot;/&gt;&lt;/object&gt;&lt;object type=&quot;3&quot; unique_id=&quot;10008&quot;&gt;&lt;property id=&quot;20148&quot; value=&quot;5&quot;/&gt;&lt;property id=&quot;20300&quot; value=&quot;Slide 6&quot;/&gt;&lt;property id=&quot;20307&quot; value=&quot;325&quot;/&gt;&lt;/object&gt;&lt;object type=&quot;3&quot; unique_id=&quot;10009&quot;&gt;&lt;property id=&quot;20148&quot; value=&quot;5&quot;/&gt;&lt;property id=&quot;20300&quot; value=&quot;Slide 7&quot;/&gt;&lt;property id=&quot;20307&quot; value=&quot;324&quot;/&gt;&lt;/object&gt;&lt;object type=&quot;3&quot; unique_id=&quot;10010&quot;&gt;&lt;property id=&quot;20148&quot; value=&quot;5&quot;/&gt;&lt;property id=&quot;20300&quot; value=&quot;Slide 8&quot;/&gt;&lt;property id=&quot;20307&quot; value=&quot;326&quot;/&gt;&lt;/object&gt;&lt;object type=&quot;3&quot; unique_id=&quot;10011&quot;&gt;&lt;property id=&quot;20148&quot; value=&quot;5&quot;/&gt;&lt;property id=&quot;20300&quot; value=&quot;Slide 9&quot;/&gt;&lt;property id=&quot;20307&quot; value=&quot;331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656</Words>
  <Application>Microsoft Office PowerPoint</Application>
  <PresentationFormat>On-screen Show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 Nêu giá tiền của các đồ vật trong bài tập 3( trang135)   Bút:               Thước:               sáp màu:            dép:             kéo: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MTC</cp:lastModifiedBy>
  <cp:revision>256</cp:revision>
  <cp:lastPrinted>1601-01-01T00:00:00Z</cp:lastPrinted>
  <dcterms:created xsi:type="dcterms:W3CDTF">2008-03-19T04:06:48Z</dcterms:created>
  <dcterms:modified xsi:type="dcterms:W3CDTF">2021-03-11T07:39:01Z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