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67" r:id="rId3"/>
    <p:sldId id="258" r:id="rId4"/>
    <p:sldId id="265" r:id="rId5"/>
    <p:sldId id="260" r:id="rId6"/>
    <p:sldId id="262" r:id="rId7"/>
    <p:sldId id="263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6666"/>
    <a:srgbClr val="336600"/>
    <a:srgbClr val="00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46" autoAdjust="0"/>
  </p:normalViewPr>
  <p:slideViewPr>
    <p:cSldViewPr>
      <p:cViewPr>
        <p:scale>
          <a:sx n="71" d="100"/>
          <a:sy n="71" d="100"/>
        </p:scale>
        <p:origin x="-1136" y="-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2E85507-19F5-4BC5-99A3-0ADC2B9129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01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46BE18-4832-49B4-B109-A305AB03C8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77A430-28FF-407C-973B-49D5E0090D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4EECE-55A7-4845-878B-D2AD2FCD99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B3F088-264E-4E76-9916-15042B5BE5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25DF19-C736-4DF0-A35E-3DBF4A9506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CEC4EB-C085-4379-B958-54A2EAFF6A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068112-9460-448B-9EA5-22FCCA1979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12F00C-9EFA-4BD1-9503-0A2C434369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FCE27A-1CB3-4DF0-BC70-A84F8FF6A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E5D057-1B83-4E83-A67C-891D137C08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FA503E-16E5-4F3E-A6C8-C3D4E2CFD9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CA91CB-E56E-434E-AAA5-B7D25DFC2F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9D7F8EE1-035A-4045-8BCA-9E44DACB96E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inh-nen-powerpoint-dep-ve-tinh-yeu_12345334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9" name="Rectangle 3"/>
          <p:cNvSpPr>
            <a:spLocks noGrp="1" noRot="1" noChangeArrowheads="1"/>
          </p:cNvSpPr>
          <p:nvPr>
            <p:ph type="title"/>
          </p:nvPr>
        </p:nvSpPr>
        <p:spPr>
          <a:xfrm>
            <a:off x="381000" y="2514600"/>
            <a:ext cx="9677400" cy="1524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TRƯỜNG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TIỂU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ÁI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MỘ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B</a:t>
            </a:r>
            <a:b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TOÁN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  <a:t/>
            </a:r>
            <a:br>
              <a:rPr lang="en-US" sz="3600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Chia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bốn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một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chữ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b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(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Tiếp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  <a:t>)</a:t>
            </a:r>
            <a:br>
              <a:rPr lang="en-US" sz="4000" dirty="0" smtClean="0">
                <a:solidFill>
                  <a:srgbClr val="FF0000"/>
                </a:solidFill>
                <a:latin typeface="Times New Roman" pitchFamily="18" charset="0"/>
              </a:rPr>
            </a:br>
            <a:endParaRPr lang="en-US" sz="4000" dirty="0" smtClean="0"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45060" name="Rectangle 4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4648200"/>
            <a:ext cx="8007350" cy="1752600"/>
          </a:xfrm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0272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09600" y="1447800"/>
            <a:ext cx="25571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charset="0"/>
              </a:rPr>
              <a:t>a, </a:t>
            </a:r>
            <a:r>
              <a:rPr lang="en-US" sz="2800" dirty="0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 dirty="0">
                <a:latin typeface="Arial" charset="0"/>
              </a:rPr>
              <a:t>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62000" y="2343150"/>
            <a:ext cx="11721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2053" name="Text Box 8"/>
          <p:cNvSpPr txBox="1">
            <a:spLocks noChangeArrowheads="1"/>
          </p:cNvSpPr>
          <p:nvPr/>
        </p:nvSpPr>
        <p:spPr bwMode="auto">
          <a:xfrm>
            <a:off x="1338394" y="-44509"/>
            <a:ext cx="655660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sáu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ngày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26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tháng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 2021</a:t>
            </a:r>
            <a:b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</a:b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Toán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</a:br>
            <a:r>
              <a:rPr lang="en-US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2057400" y="2419350"/>
            <a:ext cx="838200" cy="1295400"/>
            <a:chOff x="1296" y="1344"/>
            <a:chExt cx="528" cy="816"/>
          </a:xfrm>
        </p:grpSpPr>
        <p:sp>
          <p:nvSpPr>
            <p:cNvPr id="2069" name="Line 9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70" name="Line 10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209800" y="2343150"/>
            <a:ext cx="3642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057400" y="29527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2514600" y="295751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2286000" y="29527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1023938" y="28003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371600" y="27955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379538" y="32575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1666875" y="32575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1666875" y="37480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3543300" y="2181225"/>
            <a:ext cx="48622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chia 6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7.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7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42; 42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42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3543300" y="3216275"/>
            <a:ext cx="434125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1; 1 chia 6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0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0; 1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3543300" y="4206875"/>
            <a:ext cx="517962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18; 18 chia 6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</a:p>
          <a:p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3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18; 18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 </a:t>
            </a:r>
            <a:r>
              <a:rPr 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762000" y="4967288"/>
            <a:ext cx="1905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4218 : 6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2428875" y="4967288"/>
            <a:ext cx="990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703 </a:t>
            </a:r>
            <a:r>
              <a:rPr lang="en-US" dirty="0"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9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10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84" grpId="0"/>
      <p:bldP spid="3085" grpId="0"/>
      <p:bldP spid="3086" grpId="0"/>
      <p:bldP spid="3087" grpId="0"/>
      <p:bldP spid="3088" grpId="0"/>
      <p:bldP spid="3089" grpId="0"/>
      <p:bldP spid="3090" grpId="0"/>
      <p:bldP spid="3091" grpId="0"/>
      <p:bldP spid="3092" grpId="0"/>
      <p:bldP spid="3093" grpId="0"/>
      <p:bldP spid="3094" grpId="0"/>
      <p:bldP spid="3095" grpId="0"/>
      <p:bldP spid="3096" grpId="0"/>
      <p:bldP spid="30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33400" y="1970088"/>
            <a:ext cx="2533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b, 2407 : 4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762000" y="2698750"/>
            <a:ext cx="1273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2 4 0 7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057400" y="2774950"/>
            <a:ext cx="838200" cy="1295400"/>
            <a:chOff x="1296" y="1344"/>
            <a:chExt cx="528" cy="816"/>
          </a:xfrm>
        </p:grpSpPr>
        <p:sp>
          <p:nvSpPr>
            <p:cNvPr id="3094" name="Line 7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Line 8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2209800" y="26987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057400" y="33083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2514600" y="331311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2286000" y="33083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023938" y="31559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1371600" y="31511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1379538" y="36131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1666875" y="36131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666875" y="41036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3543300" y="2536825"/>
            <a:ext cx="53705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 24 chia 4 được 6, viết 6.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6 nhân 4 bằng 24; 24 trừ 24 bằng 0.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3543300" y="3571875"/>
            <a:ext cx="48561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 Hạ 0; 0 chia 4 được 0 viết 0.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0 nhân 4 bằng 0; 0 trừ 0 bằng 0.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3543300" y="4562475"/>
            <a:ext cx="477043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>
                <a:solidFill>
                  <a:schemeClr val="bg1"/>
                </a:solidFill>
                <a:latin typeface="Arial" charset="0"/>
              </a:rPr>
              <a:t> Hạ 7 ; 7 chia 4 được 1, viết 1.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1 nhân 4 bằng 4; 7 trừ 4 bằng 3.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609600" y="5475288"/>
            <a:ext cx="1905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2407 : 4 =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2276475" y="5456238"/>
            <a:ext cx="2219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601(dư 3)</a:t>
            </a:r>
          </a:p>
        </p:txBody>
      </p:sp>
      <p:sp>
        <p:nvSpPr>
          <p:cNvPr id="3092" name="Text Box 24"/>
          <p:cNvSpPr txBox="1">
            <a:spLocks noChangeArrowheads="1"/>
          </p:cNvSpPr>
          <p:nvPr/>
        </p:nvSpPr>
        <p:spPr bwMode="auto">
          <a:xfrm>
            <a:off x="533400" y="1346200"/>
            <a:ext cx="253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a,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1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1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6" dur="1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1" dur="1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4101" grpId="0"/>
      <p:bldP spid="4105" grpId="0"/>
      <p:bldP spid="4106" grpId="0"/>
      <p:bldP spid="4107" grpId="0"/>
      <p:bldP spid="4108" grpId="0"/>
      <p:bldP spid="4109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  <p:bldP spid="4117" grpId="0"/>
      <p:bldP spid="41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5"/>
          <p:cNvSpPr txBox="1">
            <a:spLocks noChangeArrowheads="1"/>
          </p:cNvSpPr>
          <p:nvPr/>
        </p:nvSpPr>
        <p:spPr bwMode="auto">
          <a:xfrm>
            <a:off x="0" y="27813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b,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00" name="Text Box 6"/>
          <p:cNvSpPr txBox="1">
            <a:spLocks noChangeArrowheads="1"/>
          </p:cNvSpPr>
          <p:nvPr/>
        </p:nvSpPr>
        <p:spPr bwMode="auto">
          <a:xfrm>
            <a:off x="533400" y="3133725"/>
            <a:ext cx="88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2 4 0 7</a:t>
            </a:r>
          </a:p>
        </p:txBody>
      </p:sp>
      <p:grpSp>
        <p:nvGrpSpPr>
          <p:cNvPr id="4102" name="Group 8"/>
          <p:cNvGrpSpPr>
            <a:grpSpLocks/>
          </p:cNvGrpSpPr>
          <p:nvPr/>
        </p:nvGrpSpPr>
        <p:grpSpPr bwMode="auto">
          <a:xfrm>
            <a:off x="1447800" y="3162300"/>
            <a:ext cx="533400" cy="914400"/>
            <a:chOff x="1296" y="1344"/>
            <a:chExt cx="528" cy="816"/>
          </a:xfrm>
        </p:grpSpPr>
        <p:sp>
          <p:nvSpPr>
            <p:cNvPr id="4144" name="Line 9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5" name="Line 10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3" name="Text Box 11"/>
          <p:cNvSpPr txBox="1">
            <a:spLocks noChangeArrowheads="1"/>
          </p:cNvSpPr>
          <p:nvPr/>
        </p:nvSpPr>
        <p:spPr bwMode="auto">
          <a:xfrm>
            <a:off x="1447800" y="31257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4104" name="Text Box 12"/>
          <p:cNvSpPr txBox="1">
            <a:spLocks noChangeArrowheads="1"/>
          </p:cNvSpPr>
          <p:nvPr/>
        </p:nvSpPr>
        <p:spPr bwMode="auto">
          <a:xfrm>
            <a:off x="1447800" y="34671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4105" name="Text Box 13"/>
          <p:cNvSpPr txBox="1">
            <a:spLocks noChangeArrowheads="1"/>
          </p:cNvSpPr>
          <p:nvPr/>
        </p:nvSpPr>
        <p:spPr bwMode="auto">
          <a:xfrm>
            <a:off x="1752600" y="34718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4106" name="Text Box 14"/>
          <p:cNvSpPr txBox="1">
            <a:spLocks noChangeArrowheads="1"/>
          </p:cNvSpPr>
          <p:nvPr/>
        </p:nvSpPr>
        <p:spPr bwMode="auto">
          <a:xfrm>
            <a:off x="1612900" y="3479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4107" name="Text Box 15"/>
          <p:cNvSpPr txBox="1">
            <a:spLocks noChangeArrowheads="1"/>
          </p:cNvSpPr>
          <p:nvPr/>
        </p:nvSpPr>
        <p:spPr bwMode="auto">
          <a:xfrm>
            <a:off x="711200" y="33829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08" name="Text Box 16"/>
          <p:cNvSpPr txBox="1">
            <a:spLocks noChangeArrowheads="1"/>
          </p:cNvSpPr>
          <p:nvPr/>
        </p:nvSpPr>
        <p:spPr bwMode="auto">
          <a:xfrm>
            <a:off x="914400" y="33909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4109" name="Text Box 17"/>
          <p:cNvSpPr txBox="1">
            <a:spLocks noChangeArrowheads="1"/>
          </p:cNvSpPr>
          <p:nvPr/>
        </p:nvSpPr>
        <p:spPr bwMode="auto">
          <a:xfrm>
            <a:off x="908050" y="36322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10" name="Text Box 18"/>
          <p:cNvSpPr txBox="1">
            <a:spLocks noChangeArrowheads="1"/>
          </p:cNvSpPr>
          <p:nvPr/>
        </p:nvSpPr>
        <p:spPr bwMode="auto">
          <a:xfrm>
            <a:off x="1098550" y="36195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4111" name="Text Box 19"/>
          <p:cNvSpPr txBox="1">
            <a:spLocks noChangeArrowheads="1"/>
          </p:cNvSpPr>
          <p:nvPr/>
        </p:nvSpPr>
        <p:spPr bwMode="auto">
          <a:xfrm>
            <a:off x="1079500" y="3886200"/>
            <a:ext cx="301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4112" name="Text Box 20"/>
          <p:cNvSpPr txBox="1">
            <a:spLocks noChangeArrowheads="1"/>
          </p:cNvSpPr>
          <p:nvPr/>
        </p:nvSpPr>
        <p:spPr bwMode="auto">
          <a:xfrm>
            <a:off x="2743200" y="927100"/>
            <a:ext cx="3905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42 chia 6 được 7, viết 7.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7 nhân 6 bằng 42; 42 trừ 42bằng 0</a:t>
            </a:r>
          </a:p>
        </p:txBody>
      </p:sp>
      <p:sp>
        <p:nvSpPr>
          <p:cNvPr id="4113" name="Text Box 21"/>
          <p:cNvSpPr txBox="1">
            <a:spLocks noChangeArrowheads="1"/>
          </p:cNvSpPr>
          <p:nvPr/>
        </p:nvSpPr>
        <p:spPr bwMode="auto">
          <a:xfrm>
            <a:off x="2743200" y="1485900"/>
            <a:ext cx="365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1; 1 chia 6 được 0 viết 0.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0 nhân 6 bằng 0; 1 trừ 0 bằng 1.</a:t>
            </a:r>
          </a:p>
        </p:txBody>
      </p:sp>
      <p:sp>
        <p:nvSpPr>
          <p:cNvPr id="4114" name="Text Box 22"/>
          <p:cNvSpPr txBox="1">
            <a:spLocks noChangeArrowheads="1"/>
          </p:cNvSpPr>
          <p:nvPr/>
        </p:nvSpPr>
        <p:spPr bwMode="auto">
          <a:xfrm>
            <a:off x="2743200" y="2057400"/>
            <a:ext cx="43211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8 được 18; 18 chia 6 được 3, viết 3.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3 nhân 6 bằng 18; 18 trừ 18 bằng 0.</a:t>
            </a:r>
          </a:p>
        </p:txBody>
      </p:sp>
      <p:sp>
        <p:nvSpPr>
          <p:cNvPr id="4115" name="Text Box 26"/>
          <p:cNvSpPr txBox="1">
            <a:spLocks noChangeArrowheads="1"/>
          </p:cNvSpPr>
          <p:nvPr/>
        </p:nvSpPr>
        <p:spPr bwMode="auto">
          <a:xfrm>
            <a:off x="0" y="990600"/>
            <a:ext cx="1714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a,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16" name="Text Box 27"/>
          <p:cNvSpPr txBox="1">
            <a:spLocks noChangeArrowheads="1"/>
          </p:cNvSpPr>
          <p:nvPr/>
        </p:nvSpPr>
        <p:spPr bwMode="auto">
          <a:xfrm>
            <a:off x="533400" y="1343025"/>
            <a:ext cx="88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4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2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1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grpSp>
        <p:nvGrpSpPr>
          <p:cNvPr id="4117" name="Group 28"/>
          <p:cNvGrpSpPr>
            <a:grpSpLocks/>
          </p:cNvGrpSpPr>
          <p:nvPr/>
        </p:nvGrpSpPr>
        <p:grpSpPr bwMode="auto">
          <a:xfrm>
            <a:off x="1447800" y="1371600"/>
            <a:ext cx="533400" cy="914400"/>
            <a:chOff x="1296" y="1344"/>
            <a:chExt cx="528" cy="816"/>
          </a:xfrm>
        </p:grpSpPr>
        <p:sp>
          <p:nvSpPr>
            <p:cNvPr id="4142" name="Line 29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43" name="Line 30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18" name="Text Box 31"/>
          <p:cNvSpPr txBox="1">
            <a:spLocks noChangeArrowheads="1"/>
          </p:cNvSpPr>
          <p:nvPr/>
        </p:nvSpPr>
        <p:spPr bwMode="auto">
          <a:xfrm>
            <a:off x="1447800" y="13350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4119" name="Text Box 32"/>
          <p:cNvSpPr txBox="1">
            <a:spLocks noChangeArrowheads="1"/>
          </p:cNvSpPr>
          <p:nvPr/>
        </p:nvSpPr>
        <p:spPr bwMode="auto">
          <a:xfrm>
            <a:off x="1447800" y="1676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4120" name="Text Box 33"/>
          <p:cNvSpPr txBox="1">
            <a:spLocks noChangeArrowheads="1"/>
          </p:cNvSpPr>
          <p:nvPr/>
        </p:nvSpPr>
        <p:spPr bwMode="auto">
          <a:xfrm>
            <a:off x="1752600" y="16811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4121" name="Text Box 34"/>
          <p:cNvSpPr txBox="1">
            <a:spLocks noChangeArrowheads="1"/>
          </p:cNvSpPr>
          <p:nvPr/>
        </p:nvSpPr>
        <p:spPr bwMode="auto">
          <a:xfrm>
            <a:off x="1600200" y="1676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0</a:t>
            </a:r>
          </a:p>
        </p:txBody>
      </p:sp>
      <p:sp>
        <p:nvSpPr>
          <p:cNvPr id="4122" name="Text Box 35"/>
          <p:cNvSpPr txBox="1">
            <a:spLocks noChangeArrowheads="1"/>
          </p:cNvSpPr>
          <p:nvPr/>
        </p:nvSpPr>
        <p:spPr bwMode="auto">
          <a:xfrm>
            <a:off x="711200" y="15922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23" name="Text Box 36"/>
          <p:cNvSpPr txBox="1">
            <a:spLocks noChangeArrowheads="1"/>
          </p:cNvSpPr>
          <p:nvPr/>
        </p:nvSpPr>
        <p:spPr bwMode="auto">
          <a:xfrm>
            <a:off x="919163" y="15875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1</a:t>
            </a:r>
          </a:p>
        </p:txBody>
      </p:sp>
      <p:sp>
        <p:nvSpPr>
          <p:cNvPr id="4124" name="Text Box 37"/>
          <p:cNvSpPr txBox="1">
            <a:spLocks noChangeArrowheads="1"/>
          </p:cNvSpPr>
          <p:nvPr/>
        </p:nvSpPr>
        <p:spPr bwMode="auto">
          <a:xfrm>
            <a:off x="925513" y="1828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4125" name="Text Box 38"/>
          <p:cNvSpPr txBox="1">
            <a:spLocks noChangeArrowheads="1"/>
          </p:cNvSpPr>
          <p:nvPr/>
        </p:nvSpPr>
        <p:spPr bwMode="auto">
          <a:xfrm>
            <a:off x="1092200" y="1828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4126" name="Text Box 39"/>
          <p:cNvSpPr txBox="1">
            <a:spLocks noChangeArrowheads="1"/>
          </p:cNvSpPr>
          <p:nvPr/>
        </p:nvSpPr>
        <p:spPr bwMode="auto">
          <a:xfrm>
            <a:off x="1079500" y="2095500"/>
            <a:ext cx="301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4127" name="Text Box 40"/>
          <p:cNvSpPr txBox="1">
            <a:spLocks noChangeArrowheads="1"/>
          </p:cNvSpPr>
          <p:nvPr/>
        </p:nvSpPr>
        <p:spPr bwMode="auto">
          <a:xfrm>
            <a:off x="304800" y="2260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4218 : 6 =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28" name="Text Box 41"/>
          <p:cNvSpPr txBox="1">
            <a:spLocks noChangeArrowheads="1"/>
          </p:cNvSpPr>
          <p:nvPr/>
        </p:nvSpPr>
        <p:spPr bwMode="auto">
          <a:xfrm>
            <a:off x="1371600" y="2212975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703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29" name="Text Box 55"/>
          <p:cNvSpPr txBox="1">
            <a:spLocks noChangeArrowheads="1"/>
          </p:cNvSpPr>
          <p:nvPr/>
        </p:nvSpPr>
        <p:spPr bwMode="auto">
          <a:xfrm>
            <a:off x="2819400" y="2971800"/>
            <a:ext cx="4032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24 chia 4 được 6, viết 6.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6 nhân 4 bằng 24; 24 trừ 24 bằng 0.</a:t>
            </a:r>
          </a:p>
        </p:txBody>
      </p:sp>
      <p:sp>
        <p:nvSpPr>
          <p:cNvPr id="4130" name="Text Box 56"/>
          <p:cNvSpPr txBox="1">
            <a:spLocks noChangeArrowheads="1"/>
          </p:cNvSpPr>
          <p:nvPr/>
        </p:nvSpPr>
        <p:spPr bwMode="auto">
          <a:xfrm>
            <a:off x="2819400" y="3581400"/>
            <a:ext cx="365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0; 0 chia 4 được 0 viết 0.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 0 nhân 4 bằng 0; 0 trừ 0 bằng 0.</a:t>
            </a:r>
          </a:p>
        </p:txBody>
      </p:sp>
      <p:sp>
        <p:nvSpPr>
          <p:cNvPr id="4131" name="Text Box 57"/>
          <p:cNvSpPr txBox="1">
            <a:spLocks noChangeArrowheads="1"/>
          </p:cNvSpPr>
          <p:nvPr/>
        </p:nvSpPr>
        <p:spPr bwMode="auto">
          <a:xfrm>
            <a:off x="2819400" y="4191000"/>
            <a:ext cx="3587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>
                <a:solidFill>
                  <a:schemeClr val="bg1"/>
                </a:solidFill>
                <a:latin typeface="Arial" charset="0"/>
              </a:rPr>
              <a:t> Hạ 7 ; 7 chia 4 được 1, viết 1.</a:t>
            </a:r>
          </a:p>
          <a:p>
            <a:r>
              <a:rPr lang="en-US">
                <a:solidFill>
                  <a:schemeClr val="bg1"/>
                </a:solidFill>
                <a:latin typeface="Arial" charset="0"/>
              </a:rPr>
              <a:t>  1 nhân 4 bằng 4; 7 trừ 4 bằng 3.</a:t>
            </a:r>
          </a:p>
        </p:txBody>
      </p:sp>
      <p:sp>
        <p:nvSpPr>
          <p:cNvPr id="4132" name="Text Box 58"/>
          <p:cNvSpPr txBox="1">
            <a:spLocks noChangeArrowheads="1"/>
          </p:cNvSpPr>
          <p:nvPr/>
        </p:nvSpPr>
        <p:spPr bwMode="auto">
          <a:xfrm>
            <a:off x="152400" y="44196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2407 : 4 = 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4133" name="Text Box 59"/>
          <p:cNvSpPr txBox="1">
            <a:spLocks noChangeArrowheads="1"/>
          </p:cNvSpPr>
          <p:nvPr/>
        </p:nvSpPr>
        <p:spPr bwMode="auto">
          <a:xfrm>
            <a:off x="1311275" y="4514850"/>
            <a:ext cx="2219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>
                <a:solidFill>
                  <a:srgbClr val="FFFF00"/>
                </a:solidFill>
                <a:latin typeface="Arial" charset="0"/>
              </a:rPr>
              <a:t>601(dư 3)</a:t>
            </a:r>
          </a:p>
        </p:txBody>
      </p:sp>
      <p:sp>
        <p:nvSpPr>
          <p:cNvPr id="14396" name="Text Box 60"/>
          <p:cNvSpPr txBox="1">
            <a:spLocks noChangeArrowheads="1"/>
          </p:cNvSpPr>
          <p:nvPr/>
        </p:nvSpPr>
        <p:spPr bwMode="auto">
          <a:xfrm>
            <a:off x="990600" y="5318125"/>
            <a:ext cx="825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Arial" charset="0"/>
              </a:rPr>
              <a:t>Khi thực hiện phép chia, từ lần chia thứ 2, nếu số bị chia nhỏ h</a:t>
            </a:r>
            <a:r>
              <a:rPr lang="vi-VN" sz="2000">
                <a:solidFill>
                  <a:schemeClr val="bg1"/>
                </a:solidFill>
                <a:latin typeface="Arial" charset="0"/>
              </a:rPr>
              <a:t>ơ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n số</a:t>
            </a:r>
          </a:p>
          <a:p>
            <a:r>
              <a:rPr lang="en-US" sz="2000">
                <a:solidFill>
                  <a:schemeClr val="bg1"/>
                </a:solidFill>
                <a:latin typeface="Arial" charset="0"/>
              </a:rPr>
              <a:t> chia hoặc số bị chia bằng 0 thì ta viết 0 vào th</a:t>
            </a:r>
            <a:r>
              <a:rPr lang="vi-VN" sz="2000">
                <a:solidFill>
                  <a:schemeClr val="bg1"/>
                </a:solidFill>
                <a:latin typeface="Arial" charset="0"/>
              </a:rPr>
              <a:t>ươ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ng ở các lần chia </a:t>
            </a:r>
            <a:r>
              <a:rPr lang="vi-VN" sz="20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ó.</a:t>
            </a:r>
          </a:p>
        </p:txBody>
      </p:sp>
      <p:sp>
        <p:nvSpPr>
          <p:cNvPr id="14397" name="Text Box 61"/>
          <p:cNvSpPr txBox="1">
            <a:spLocks noChangeArrowheads="1"/>
          </p:cNvSpPr>
          <p:nvPr/>
        </p:nvSpPr>
        <p:spPr bwMode="auto">
          <a:xfrm>
            <a:off x="381000" y="4800600"/>
            <a:ext cx="16779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Ghi nhớ :</a:t>
            </a:r>
            <a:endParaRPr lang="en-US">
              <a:latin typeface="Arial" charset="0"/>
            </a:endParaRPr>
          </a:p>
        </p:txBody>
      </p:sp>
      <p:sp>
        <p:nvSpPr>
          <p:cNvPr id="14402" name="Text Box 66"/>
          <p:cNvSpPr txBox="1">
            <a:spLocks noChangeArrowheads="1"/>
          </p:cNvSpPr>
          <p:nvPr/>
        </p:nvSpPr>
        <p:spPr bwMode="auto">
          <a:xfrm>
            <a:off x="190500" y="4803775"/>
            <a:ext cx="203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Thực hành:</a:t>
            </a:r>
            <a:endParaRPr lang="en-US">
              <a:latin typeface="Arial" charset="0"/>
            </a:endParaRPr>
          </a:p>
        </p:txBody>
      </p:sp>
      <p:sp>
        <p:nvSpPr>
          <p:cNvPr id="14403" name="Text Box 67"/>
          <p:cNvSpPr txBox="1">
            <a:spLocks noChangeArrowheads="1"/>
          </p:cNvSpPr>
          <p:nvPr/>
        </p:nvSpPr>
        <p:spPr bwMode="auto">
          <a:xfrm>
            <a:off x="419100" y="5260975"/>
            <a:ext cx="3365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Bài 1: Đặt tính rồi tính:</a:t>
            </a:r>
            <a:endParaRPr lang="en-US" sz="2400">
              <a:latin typeface="Arial" charset="0"/>
            </a:endParaRPr>
          </a:p>
        </p:txBody>
      </p:sp>
      <p:sp>
        <p:nvSpPr>
          <p:cNvPr id="14404" name="Text Box 68"/>
          <p:cNvSpPr txBox="1">
            <a:spLocks noChangeArrowheads="1"/>
          </p:cNvSpPr>
          <p:nvPr/>
        </p:nvSpPr>
        <p:spPr bwMode="auto">
          <a:xfrm>
            <a:off x="1203325" y="5718175"/>
            <a:ext cx="16383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a, 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3224 : 4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 1516 : 3</a:t>
            </a:r>
          </a:p>
        </p:txBody>
      </p:sp>
      <p:sp>
        <p:nvSpPr>
          <p:cNvPr id="14405" name="Text Box 69"/>
          <p:cNvSpPr txBox="1">
            <a:spLocks noChangeArrowheads="1"/>
          </p:cNvSpPr>
          <p:nvPr/>
        </p:nvSpPr>
        <p:spPr bwMode="auto">
          <a:xfrm>
            <a:off x="6042025" y="5718175"/>
            <a:ext cx="15541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b, 2819 :7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1865 : 6</a:t>
            </a:r>
          </a:p>
        </p:txBody>
      </p:sp>
      <p:sp>
        <p:nvSpPr>
          <p:cNvPr id="14406" name="Line 70"/>
          <p:cNvSpPr>
            <a:spLocks noChangeShapeType="1"/>
          </p:cNvSpPr>
          <p:nvPr/>
        </p:nvSpPr>
        <p:spPr bwMode="auto">
          <a:xfrm>
            <a:off x="1409700" y="5641975"/>
            <a:ext cx="990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407" name="Line 71"/>
          <p:cNvSpPr>
            <a:spLocks noChangeShapeType="1"/>
          </p:cNvSpPr>
          <p:nvPr/>
        </p:nvSpPr>
        <p:spPr bwMode="auto">
          <a:xfrm>
            <a:off x="2933700" y="5641975"/>
            <a:ext cx="457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43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4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4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4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4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14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4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96" grpId="0"/>
      <p:bldP spid="14396" grpId="1"/>
      <p:bldP spid="14397" grpId="0"/>
      <p:bldP spid="14397" grpId="1"/>
      <p:bldP spid="14402" grpId="0"/>
      <p:bldP spid="14403" grpId="0"/>
      <p:bldP spid="14404" grpId="0"/>
      <p:bldP spid="14405" grpId="0"/>
      <p:bldP spid="14406" grpId="0" animBg="1"/>
      <p:bldP spid="1440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533400" y="1614488"/>
            <a:ext cx="2533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b, 2407 : 4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533400" y="990600"/>
            <a:ext cx="253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a,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5126" name="Text Box 8"/>
          <p:cNvSpPr txBox="1">
            <a:spLocks noChangeArrowheads="1"/>
          </p:cNvSpPr>
          <p:nvPr/>
        </p:nvSpPr>
        <p:spPr bwMode="auto">
          <a:xfrm>
            <a:off x="76200" y="2209800"/>
            <a:ext cx="203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Thực hành: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7" name="Text Box 9"/>
          <p:cNvSpPr txBox="1">
            <a:spLocks noChangeArrowheads="1"/>
          </p:cNvSpPr>
          <p:nvPr/>
        </p:nvSpPr>
        <p:spPr bwMode="auto">
          <a:xfrm>
            <a:off x="152400" y="2730500"/>
            <a:ext cx="3898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Bài 1: Đặt tính rồi tính: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149225" y="3262313"/>
            <a:ext cx="8966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Bài 2: Một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ội công nhân phải sửa quãng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ờng dài </a:t>
            </a:r>
          </a:p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1215m,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ội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ã sửa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ợc       quãng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ờng. Hỏi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ội </a:t>
            </a:r>
          </a:p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công nhân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ó còn phải sửa bao nhiêu mét </a:t>
            </a:r>
            <a:r>
              <a:rPr lang="vi-VN" sz="28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ờng nữa?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4318000" y="3695700"/>
            <a:ext cx="4038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330200" y="4114800"/>
            <a:ext cx="990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>
            <a:off x="2146300" y="4114800"/>
            <a:ext cx="990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4292600" y="4229100"/>
            <a:ext cx="2590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>
            <a:off x="7048500" y="4127500"/>
            <a:ext cx="457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2552700" y="4559300"/>
            <a:ext cx="54102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4267200" y="3632200"/>
            <a:ext cx="381000" cy="747713"/>
            <a:chOff x="2688" y="2288"/>
            <a:chExt cx="240" cy="471"/>
          </a:xfrm>
        </p:grpSpPr>
        <p:grpSp>
          <p:nvGrpSpPr>
            <p:cNvPr id="5147" name="Group 20"/>
            <p:cNvGrpSpPr>
              <a:grpSpLocks/>
            </p:cNvGrpSpPr>
            <p:nvPr/>
          </p:nvGrpSpPr>
          <p:grpSpPr bwMode="auto">
            <a:xfrm>
              <a:off x="2688" y="2288"/>
              <a:ext cx="240" cy="471"/>
              <a:chOff x="2864" y="3249"/>
              <a:chExt cx="240" cy="471"/>
            </a:xfrm>
          </p:grpSpPr>
          <p:sp>
            <p:nvSpPr>
              <p:cNvPr id="5149" name="Text Box 16"/>
              <p:cNvSpPr txBox="1">
                <a:spLocks noChangeArrowheads="1"/>
              </p:cNvSpPr>
              <p:nvPr/>
            </p:nvSpPr>
            <p:spPr bwMode="auto">
              <a:xfrm>
                <a:off x="2864" y="3249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solidFill>
                      <a:schemeClr val="bg1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5150" name="Line 17"/>
              <p:cNvSpPr>
                <a:spLocks noChangeShapeType="1"/>
              </p:cNvSpPr>
              <p:nvPr/>
            </p:nvSpPr>
            <p:spPr bwMode="auto">
              <a:xfrm>
                <a:off x="2888" y="3480"/>
                <a:ext cx="173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51" name="Text Box 18"/>
              <p:cNvSpPr txBox="1">
                <a:spLocks noChangeArrowheads="1"/>
              </p:cNvSpPr>
              <p:nvPr/>
            </p:nvSpPr>
            <p:spPr bwMode="auto">
              <a:xfrm>
                <a:off x="2864" y="3432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solidFill>
                      <a:schemeClr val="bg1"/>
                    </a:solidFill>
                    <a:latin typeface="Arial" charset="0"/>
                  </a:rPr>
                  <a:t>3</a:t>
                </a:r>
              </a:p>
            </p:txBody>
          </p:sp>
        </p:grpSp>
        <p:sp>
          <p:nvSpPr>
            <p:cNvPr id="5148" name="Line 27"/>
            <p:cNvSpPr>
              <a:spLocks noChangeShapeType="1"/>
            </p:cNvSpPr>
            <p:nvPr/>
          </p:nvSpPr>
          <p:spPr bwMode="auto">
            <a:xfrm>
              <a:off x="2704" y="2512"/>
              <a:ext cx="192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81" name="Text Box 37"/>
          <p:cNvSpPr txBox="1">
            <a:spLocks noChangeArrowheads="1"/>
          </p:cNvSpPr>
          <p:nvPr/>
        </p:nvSpPr>
        <p:spPr bwMode="auto">
          <a:xfrm>
            <a:off x="528638" y="4776788"/>
            <a:ext cx="1311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Tóm tắt:</a:t>
            </a:r>
          </a:p>
        </p:txBody>
      </p:sp>
      <p:sp>
        <p:nvSpPr>
          <p:cNvPr id="6182" name="Text Box 38"/>
          <p:cNvSpPr txBox="1">
            <a:spLocks noChangeArrowheads="1"/>
          </p:cNvSpPr>
          <p:nvPr/>
        </p:nvSpPr>
        <p:spPr bwMode="auto">
          <a:xfrm>
            <a:off x="-57150" y="5219700"/>
            <a:ext cx="3787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Quãng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 dài : 1215m</a:t>
            </a:r>
          </a:p>
        </p:txBody>
      </p:sp>
      <p:sp>
        <p:nvSpPr>
          <p:cNvPr id="6183" name="Text Box 39"/>
          <p:cNvSpPr txBox="1">
            <a:spLocks noChangeArrowheads="1"/>
          </p:cNvSpPr>
          <p:nvPr/>
        </p:nvSpPr>
        <p:spPr bwMode="auto">
          <a:xfrm>
            <a:off x="-44450" y="5689600"/>
            <a:ext cx="5730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Đã sửa                 :         quãng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ờng.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     </a:t>
            </a:r>
          </a:p>
        </p:txBody>
      </p: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2787650" y="5538788"/>
            <a:ext cx="381000" cy="747712"/>
            <a:chOff x="1756" y="3489"/>
            <a:chExt cx="240" cy="471"/>
          </a:xfrm>
        </p:grpSpPr>
        <p:grpSp>
          <p:nvGrpSpPr>
            <p:cNvPr id="5142" name="Group 40"/>
            <p:cNvGrpSpPr>
              <a:grpSpLocks/>
            </p:cNvGrpSpPr>
            <p:nvPr/>
          </p:nvGrpSpPr>
          <p:grpSpPr bwMode="auto">
            <a:xfrm>
              <a:off x="1756" y="3489"/>
              <a:ext cx="240" cy="471"/>
              <a:chOff x="2864" y="3249"/>
              <a:chExt cx="240" cy="471"/>
            </a:xfrm>
          </p:grpSpPr>
          <p:sp>
            <p:nvSpPr>
              <p:cNvPr id="5144" name="Text Box 41"/>
              <p:cNvSpPr txBox="1">
                <a:spLocks noChangeArrowheads="1"/>
              </p:cNvSpPr>
              <p:nvPr/>
            </p:nvSpPr>
            <p:spPr bwMode="auto">
              <a:xfrm>
                <a:off x="2864" y="3249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solidFill>
                      <a:schemeClr val="bg1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5145" name="Line 42"/>
              <p:cNvSpPr>
                <a:spLocks noChangeShapeType="1"/>
              </p:cNvSpPr>
              <p:nvPr/>
            </p:nvSpPr>
            <p:spPr bwMode="auto">
              <a:xfrm>
                <a:off x="2888" y="3480"/>
                <a:ext cx="173" cy="0"/>
              </a:xfrm>
              <a:prstGeom prst="line">
                <a:avLst/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Text Box 43"/>
              <p:cNvSpPr txBox="1">
                <a:spLocks noChangeArrowheads="1"/>
              </p:cNvSpPr>
              <p:nvPr/>
            </p:nvSpPr>
            <p:spPr bwMode="auto">
              <a:xfrm>
                <a:off x="2864" y="3432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>
                    <a:solidFill>
                      <a:schemeClr val="bg1"/>
                    </a:solidFill>
                    <a:latin typeface="Arial" charset="0"/>
                  </a:rPr>
                  <a:t>3</a:t>
                </a:r>
              </a:p>
            </p:txBody>
          </p:sp>
        </p:grpSp>
        <p:sp>
          <p:nvSpPr>
            <p:cNvPr id="5143" name="Line 44"/>
            <p:cNvSpPr>
              <a:spLocks noChangeShapeType="1"/>
            </p:cNvSpPr>
            <p:nvPr/>
          </p:nvSpPr>
          <p:spPr bwMode="auto">
            <a:xfrm flipV="1">
              <a:off x="1791" y="3728"/>
              <a:ext cx="173" cy="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-19050" y="6099175"/>
            <a:ext cx="4630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Còn phải sửa       : .... m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ờng?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152400" y="3276600"/>
            <a:ext cx="11731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Bài 2:</a:t>
            </a:r>
            <a:r>
              <a:rPr lang="en-US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6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6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6" grpId="0"/>
      <p:bldP spid="6165" grpId="0" animBg="1"/>
      <p:bldP spid="6166" grpId="0" animBg="1"/>
      <p:bldP spid="6167" grpId="0" animBg="1"/>
      <p:bldP spid="6168" grpId="0" animBg="1"/>
      <p:bldP spid="6169" grpId="0" animBg="1"/>
      <p:bldP spid="6170" grpId="0" animBg="1"/>
      <p:bldP spid="6181" grpId="0"/>
      <p:bldP spid="6182" grpId="0"/>
      <p:bldP spid="6183" grpId="0"/>
      <p:bldP spid="6189" grpId="0"/>
      <p:bldP spid="61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533400" y="2185988"/>
            <a:ext cx="25336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b, 2407 : 4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04800" y="803275"/>
            <a:ext cx="1195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Toán  :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533400" y="1562100"/>
            <a:ext cx="253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a,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397000" y="749300"/>
            <a:ext cx="728027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Chia số 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có 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bốn chữ số cho số có một chữ số </a:t>
            </a:r>
          </a:p>
          <a:p>
            <a:pPr algn="ctr"/>
            <a:r>
              <a:rPr lang="en-US" sz="2800">
                <a:solidFill>
                  <a:schemeClr val="bg1"/>
                </a:solidFill>
                <a:latin typeface="Arial" charset="0"/>
              </a:rPr>
              <a:t>(tiếp theo)</a:t>
            </a:r>
            <a:r>
              <a:rPr lang="en-US">
                <a:solidFill>
                  <a:schemeClr val="bg1"/>
                </a:solidFill>
                <a:latin typeface="Arial" charset="0"/>
              </a:rPr>
              <a:t> 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228600" y="2755900"/>
            <a:ext cx="176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Thực hành: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04800" y="3276600"/>
            <a:ext cx="3365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Bài 1: Đặt tính rồi tính: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01625" y="3757613"/>
            <a:ext cx="1077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Bài 2: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6153" name="Text Box 20"/>
          <p:cNvSpPr txBox="1">
            <a:spLocks noChangeArrowheads="1"/>
          </p:cNvSpPr>
          <p:nvPr/>
        </p:nvSpPr>
        <p:spPr bwMode="auto">
          <a:xfrm>
            <a:off x="-63500" y="4343400"/>
            <a:ext cx="13112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Tóm tắt:</a:t>
            </a:r>
          </a:p>
        </p:txBody>
      </p:sp>
      <p:sp>
        <p:nvSpPr>
          <p:cNvPr id="6154" name="Text Box 21"/>
          <p:cNvSpPr txBox="1">
            <a:spLocks noChangeArrowheads="1"/>
          </p:cNvSpPr>
          <p:nvPr/>
        </p:nvSpPr>
        <p:spPr bwMode="auto">
          <a:xfrm>
            <a:off x="-60325" y="4786313"/>
            <a:ext cx="3703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Quãng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 dài: 1215m</a:t>
            </a:r>
          </a:p>
        </p:txBody>
      </p:sp>
      <p:sp>
        <p:nvSpPr>
          <p:cNvPr id="6155" name="Text Box 22"/>
          <p:cNvSpPr txBox="1">
            <a:spLocks noChangeArrowheads="1"/>
          </p:cNvSpPr>
          <p:nvPr/>
        </p:nvSpPr>
        <p:spPr bwMode="auto">
          <a:xfrm>
            <a:off x="-47625" y="5256213"/>
            <a:ext cx="5410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Đã sửa                :     quãng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ờng.     </a:t>
            </a:r>
          </a:p>
        </p:txBody>
      </p:sp>
      <p:grpSp>
        <p:nvGrpSpPr>
          <p:cNvPr id="6156" name="Group 23"/>
          <p:cNvGrpSpPr>
            <a:grpSpLocks/>
          </p:cNvGrpSpPr>
          <p:nvPr/>
        </p:nvGrpSpPr>
        <p:grpSpPr bwMode="auto">
          <a:xfrm>
            <a:off x="2514600" y="5145088"/>
            <a:ext cx="381000" cy="747712"/>
            <a:chOff x="2864" y="3249"/>
            <a:chExt cx="240" cy="471"/>
          </a:xfrm>
        </p:grpSpPr>
        <p:sp>
          <p:nvSpPr>
            <p:cNvPr id="6161" name="Text Box 24"/>
            <p:cNvSpPr txBox="1">
              <a:spLocks noChangeArrowheads="1"/>
            </p:cNvSpPr>
            <p:nvPr/>
          </p:nvSpPr>
          <p:spPr bwMode="auto">
            <a:xfrm>
              <a:off x="2864" y="3249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6162" name="Line 25"/>
            <p:cNvSpPr>
              <a:spLocks noChangeShapeType="1"/>
            </p:cNvSpPr>
            <p:nvPr/>
          </p:nvSpPr>
          <p:spPr bwMode="auto">
            <a:xfrm>
              <a:off x="2888" y="3480"/>
              <a:ext cx="173" cy="0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Text Box 26"/>
            <p:cNvSpPr txBox="1">
              <a:spLocks noChangeArrowheads="1"/>
            </p:cNvSpPr>
            <p:nvPr/>
          </p:nvSpPr>
          <p:spPr bwMode="auto">
            <a:xfrm>
              <a:off x="2864" y="3432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charset="0"/>
                </a:rPr>
                <a:t>3</a:t>
              </a:r>
            </a:p>
          </p:txBody>
        </p:sp>
      </p:grpSp>
      <p:sp>
        <p:nvSpPr>
          <p:cNvPr id="6157" name="Line 27"/>
          <p:cNvSpPr>
            <a:spLocks noChangeShapeType="1"/>
          </p:cNvSpPr>
          <p:nvPr/>
        </p:nvSpPr>
        <p:spPr bwMode="auto">
          <a:xfrm>
            <a:off x="2540000" y="5524500"/>
            <a:ext cx="3048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Text Box 28"/>
          <p:cNvSpPr txBox="1">
            <a:spLocks noChangeArrowheads="1"/>
          </p:cNvSpPr>
          <p:nvPr/>
        </p:nvSpPr>
        <p:spPr bwMode="auto">
          <a:xfrm>
            <a:off x="-22225" y="5665788"/>
            <a:ext cx="4546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Còn phải sửa      : .... m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ờng?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6121400" y="4406900"/>
            <a:ext cx="127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Bài giải:</a:t>
            </a:r>
          </a:p>
        </p:txBody>
      </p:sp>
      <p:sp>
        <p:nvSpPr>
          <p:cNvPr id="9247" name="Text Box 31"/>
          <p:cNvSpPr txBox="1">
            <a:spLocks noChangeArrowheads="1"/>
          </p:cNvSpPr>
          <p:nvPr/>
        </p:nvSpPr>
        <p:spPr bwMode="auto">
          <a:xfrm>
            <a:off x="4902200" y="4864100"/>
            <a:ext cx="4546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Số mét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ã sửa là: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  1215 : 3 = 405 (m)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Số mét </a:t>
            </a:r>
            <a:r>
              <a:rPr lang="vi-VN" sz="2400">
                <a:solidFill>
                  <a:schemeClr val="bg1"/>
                </a:solidFill>
                <a:latin typeface="Arial" charset="0"/>
              </a:rPr>
              <a:t>đư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ờng còn phải sửa là: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  1215 – 405 = 810 (m)</a:t>
            </a:r>
          </a:p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                        Đáp số: 810 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6" grpId="0"/>
      <p:bldP spid="92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177800" y="43116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graphicFrame>
        <p:nvGraphicFramePr>
          <p:cNvPr id="11306" name="Group 42"/>
          <p:cNvGraphicFramePr>
            <a:graphicFrameLocks noGrp="1"/>
          </p:cNvGraphicFramePr>
          <p:nvPr>
            <p:ph/>
          </p:nvPr>
        </p:nvGraphicFramePr>
        <p:xfrm>
          <a:off x="101600" y="5019675"/>
          <a:ext cx="457200" cy="1030288"/>
        </p:xfrm>
        <a:graphic>
          <a:graphicData uri="http://schemas.openxmlformats.org/drawingml/2006/table">
            <a:tbl>
              <a:tblPr/>
              <a:tblGrid>
                <a:gridCol w="457200"/>
              </a:tblGrid>
              <a:tr h="1030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§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S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307" name="Text Box 43"/>
          <p:cNvSpPr txBox="1">
            <a:spLocks noChangeArrowheads="1"/>
          </p:cNvSpPr>
          <p:nvPr/>
        </p:nvSpPr>
        <p:spPr bwMode="auto">
          <a:xfrm>
            <a:off x="620713" y="5211763"/>
            <a:ext cx="446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1313" name="Text Box 49"/>
          <p:cNvSpPr txBox="1">
            <a:spLocks noChangeArrowheads="1"/>
          </p:cNvSpPr>
          <p:nvPr/>
        </p:nvSpPr>
        <p:spPr bwMode="auto">
          <a:xfrm>
            <a:off x="512763" y="4102100"/>
            <a:ext cx="5445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a,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987425" y="4144963"/>
            <a:ext cx="1273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2 1 5 6</a:t>
            </a: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2282825" y="4221163"/>
            <a:ext cx="838200" cy="1295400"/>
            <a:chOff x="1296" y="1344"/>
            <a:chExt cx="528" cy="816"/>
          </a:xfrm>
        </p:grpSpPr>
        <p:sp>
          <p:nvSpPr>
            <p:cNvPr id="7247" name="Line 52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8" name="Line 53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18" name="Text Box 54"/>
          <p:cNvSpPr txBox="1">
            <a:spLocks noChangeArrowheads="1"/>
          </p:cNvSpPr>
          <p:nvPr/>
        </p:nvSpPr>
        <p:spPr bwMode="auto">
          <a:xfrm>
            <a:off x="2435225" y="41449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7</a:t>
            </a:r>
          </a:p>
        </p:txBody>
      </p: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2282825" y="47545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3</a:t>
            </a:r>
          </a:p>
        </p:txBody>
      </p:sp>
      <p:sp>
        <p:nvSpPr>
          <p:cNvPr id="11320" name="Text Box 56"/>
          <p:cNvSpPr txBox="1">
            <a:spLocks noChangeArrowheads="1"/>
          </p:cNvSpPr>
          <p:nvPr/>
        </p:nvSpPr>
        <p:spPr bwMode="auto">
          <a:xfrm>
            <a:off x="2740025" y="475932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11321" name="Text Box 57"/>
          <p:cNvSpPr txBox="1">
            <a:spLocks noChangeArrowheads="1"/>
          </p:cNvSpPr>
          <p:nvPr/>
        </p:nvSpPr>
        <p:spPr bwMode="auto">
          <a:xfrm>
            <a:off x="2511425" y="47545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22" name="Text Box 58"/>
          <p:cNvSpPr txBox="1">
            <a:spLocks noChangeArrowheads="1"/>
          </p:cNvSpPr>
          <p:nvPr/>
        </p:nvSpPr>
        <p:spPr bwMode="auto">
          <a:xfrm>
            <a:off x="1249363" y="46021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23" name="Text Box 59"/>
          <p:cNvSpPr txBox="1">
            <a:spLocks noChangeArrowheads="1"/>
          </p:cNvSpPr>
          <p:nvPr/>
        </p:nvSpPr>
        <p:spPr bwMode="auto">
          <a:xfrm>
            <a:off x="1597025" y="45974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324" name="Text Box 60"/>
          <p:cNvSpPr txBox="1">
            <a:spLocks noChangeArrowheads="1"/>
          </p:cNvSpPr>
          <p:nvPr/>
        </p:nvSpPr>
        <p:spPr bwMode="auto">
          <a:xfrm>
            <a:off x="1604963" y="50593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325" name="Text Box 61"/>
          <p:cNvSpPr txBox="1">
            <a:spLocks noChangeArrowheads="1"/>
          </p:cNvSpPr>
          <p:nvPr/>
        </p:nvSpPr>
        <p:spPr bwMode="auto">
          <a:xfrm>
            <a:off x="1892300" y="50593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11326" name="Text Box 62"/>
          <p:cNvSpPr txBox="1">
            <a:spLocks noChangeArrowheads="1"/>
          </p:cNvSpPr>
          <p:nvPr/>
        </p:nvSpPr>
        <p:spPr bwMode="auto">
          <a:xfrm>
            <a:off x="1892300" y="55499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27" name="Rectangle 63"/>
          <p:cNvSpPr>
            <a:spLocks noChangeArrowheads="1"/>
          </p:cNvSpPr>
          <p:nvPr/>
        </p:nvSpPr>
        <p:spPr bwMode="auto">
          <a:xfrm>
            <a:off x="3046413" y="53975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28" name="Text Box 64"/>
          <p:cNvSpPr txBox="1">
            <a:spLocks noChangeArrowheads="1"/>
          </p:cNvSpPr>
          <p:nvPr/>
        </p:nvSpPr>
        <p:spPr bwMode="auto">
          <a:xfrm>
            <a:off x="6011863" y="4102100"/>
            <a:ext cx="523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c,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1329" name="Text Box 65"/>
          <p:cNvSpPr txBox="1">
            <a:spLocks noChangeArrowheads="1"/>
          </p:cNvSpPr>
          <p:nvPr/>
        </p:nvSpPr>
        <p:spPr bwMode="auto">
          <a:xfrm>
            <a:off x="6486525" y="4144963"/>
            <a:ext cx="1273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2 5 2 6</a:t>
            </a:r>
          </a:p>
        </p:txBody>
      </p:sp>
      <p:grpSp>
        <p:nvGrpSpPr>
          <p:cNvPr id="3" name="Group 66"/>
          <p:cNvGrpSpPr>
            <a:grpSpLocks/>
          </p:cNvGrpSpPr>
          <p:nvPr/>
        </p:nvGrpSpPr>
        <p:grpSpPr bwMode="auto">
          <a:xfrm>
            <a:off x="7781925" y="4221163"/>
            <a:ext cx="838200" cy="1295400"/>
            <a:chOff x="1296" y="1344"/>
            <a:chExt cx="528" cy="816"/>
          </a:xfrm>
        </p:grpSpPr>
        <p:sp>
          <p:nvSpPr>
            <p:cNvPr id="7245" name="Line 67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6" name="Line 68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33" name="Text Box 69"/>
          <p:cNvSpPr txBox="1">
            <a:spLocks noChangeArrowheads="1"/>
          </p:cNvSpPr>
          <p:nvPr/>
        </p:nvSpPr>
        <p:spPr bwMode="auto">
          <a:xfrm>
            <a:off x="7934325" y="41449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334" name="Text Box 70"/>
          <p:cNvSpPr txBox="1">
            <a:spLocks noChangeArrowheads="1"/>
          </p:cNvSpPr>
          <p:nvPr/>
        </p:nvSpPr>
        <p:spPr bwMode="auto">
          <a:xfrm>
            <a:off x="7781925" y="47545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336" name="Text Box 72"/>
          <p:cNvSpPr txBox="1">
            <a:spLocks noChangeArrowheads="1"/>
          </p:cNvSpPr>
          <p:nvPr/>
        </p:nvSpPr>
        <p:spPr bwMode="auto">
          <a:xfrm>
            <a:off x="8010525" y="47545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6748463" y="46021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38" name="Text Box 74"/>
          <p:cNvSpPr txBox="1">
            <a:spLocks noChangeArrowheads="1"/>
          </p:cNvSpPr>
          <p:nvPr/>
        </p:nvSpPr>
        <p:spPr bwMode="auto">
          <a:xfrm>
            <a:off x="7096125" y="45974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1340" name="Text Box 76"/>
          <p:cNvSpPr txBox="1">
            <a:spLocks noChangeArrowheads="1"/>
          </p:cNvSpPr>
          <p:nvPr/>
        </p:nvSpPr>
        <p:spPr bwMode="auto">
          <a:xfrm>
            <a:off x="7391400" y="50593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42" name="Rectangle 78"/>
          <p:cNvSpPr>
            <a:spLocks noChangeArrowheads="1"/>
          </p:cNvSpPr>
          <p:nvPr/>
        </p:nvSpPr>
        <p:spPr bwMode="auto">
          <a:xfrm>
            <a:off x="8535988" y="5364163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43" name="Text Box 79"/>
          <p:cNvSpPr txBox="1">
            <a:spLocks noChangeArrowheads="1"/>
          </p:cNvSpPr>
          <p:nvPr/>
        </p:nvSpPr>
        <p:spPr bwMode="auto">
          <a:xfrm>
            <a:off x="3317875" y="4025900"/>
            <a:ext cx="5445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b,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11344" name="Text Box 80"/>
          <p:cNvSpPr txBox="1">
            <a:spLocks noChangeArrowheads="1"/>
          </p:cNvSpPr>
          <p:nvPr/>
        </p:nvSpPr>
        <p:spPr bwMode="auto">
          <a:xfrm>
            <a:off x="3792538" y="4068763"/>
            <a:ext cx="1273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1 6 0 8</a:t>
            </a:r>
          </a:p>
        </p:txBody>
      </p:sp>
      <p:grpSp>
        <p:nvGrpSpPr>
          <p:cNvPr id="4" name="Group 81"/>
          <p:cNvGrpSpPr>
            <a:grpSpLocks/>
          </p:cNvGrpSpPr>
          <p:nvPr/>
        </p:nvGrpSpPr>
        <p:grpSpPr bwMode="auto">
          <a:xfrm>
            <a:off x="5087938" y="4144963"/>
            <a:ext cx="838200" cy="1295400"/>
            <a:chOff x="1296" y="1344"/>
            <a:chExt cx="528" cy="816"/>
          </a:xfrm>
        </p:grpSpPr>
        <p:sp>
          <p:nvSpPr>
            <p:cNvPr id="7243" name="Line 82"/>
            <p:cNvSpPr>
              <a:spLocks noChangeShapeType="1"/>
            </p:cNvSpPr>
            <p:nvPr/>
          </p:nvSpPr>
          <p:spPr bwMode="auto">
            <a:xfrm>
              <a:off x="1296" y="1344"/>
              <a:ext cx="0" cy="81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44" name="Line 83"/>
            <p:cNvSpPr>
              <a:spLocks noChangeShapeType="1"/>
            </p:cNvSpPr>
            <p:nvPr/>
          </p:nvSpPr>
          <p:spPr bwMode="auto">
            <a:xfrm>
              <a:off x="1296" y="1632"/>
              <a:ext cx="528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348" name="Text Box 84"/>
          <p:cNvSpPr txBox="1">
            <a:spLocks noChangeArrowheads="1"/>
          </p:cNvSpPr>
          <p:nvPr/>
        </p:nvSpPr>
        <p:spPr bwMode="auto">
          <a:xfrm>
            <a:off x="5240338" y="40687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11349" name="Text Box 85"/>
          <p:cNvSpPr txBox="1">
            <a:spLocks noChangeArrowheads="1"/>
          </p:cNvSpPr>
          <p:nvPr/>
        </p:nvSpPr>
        <p:spPr bwMode="auto">
          <a:xfrm>
            <a:off x="5087938" y="46783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11351" name="Text Box 87"/>
          <p:cNvSpPr txBox="1">
            <a:spLocks noChangeArrowheads="1"/>
          </p:cNvSpPr>
          <p:nvPr/>
        </p:nvSpPr>
        <p:spPr bwMode="auto">
          <a:xfrm>
            <a:off x="5316538" y="46783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1352" name="Text Box 88"/>
          <p:cNvSpPr txBox="1">
            <a:spLocks noChangeArrowheads="1"/>
          </p:cNvSpPr>
          <p:nvPr/>
        </p:nvSpPr>
        <p:spPr bwMode="auto">
          <a:xfrm>
            <a:off x="4054475" y="4525963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53" name="Text Box 89"/>
          <p:cNvSpPr txBox="1">
            <a:spLocks noChangeArrowheads="1"/>
          </p:cNvSpPr>
          <p:nvPr/>
        </p:nvSpPr>
        <p:spPr bwMode="auto">
          <a:xfrm>
            <a:off x="4402138" y="452120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4697413" y="49831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357" name="Rectangle 93"/>
          <p:cNvSpPr>
            <a:spLocks noChangeArrowheads="1"/>
          </p:cNvSpPr>
          <p:nvPr/>
        </p:nvSpPr>
        <p:spPr bwMode="auto">
          <a:xfrm>
            <a:off x="5943600" y="54102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1358" name="Text Box 94"/>
          <p:cNvSpPr txBox="1">
            <a:spLocks noChangeArrowheads="1"/>
          </p:cNvSpPr>
          <p:nvPr/>
        </p:nvSpPr>
        <p:spPr bwMode="auto">
          <a:xfrm>
            <a:off x="4695825" y="45100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11359" name="Text Box 95"/>
          <p:cNvSpPr txBox="1">
            <a:spLocks noChangeArrowheads="1"/>
          </p:cNvSpPr>
          <p:nvPr/>
        </p:nvSpPr>
        <p:spPr bwMode="auto">
          <a:xfrm>
            <a:off x="7400925" y="458470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11401" name="Text Box 137"/>
          <p:cNvSpPr txBox="1">
            <a:spLocks noChangeArrowheads="1"/>
          </p:cNvSpPr>
          <p:nvPr/>
        </p:nvSpPr>
        <p:spPr bwMode="auto">
          <a:xfrm>
            <a:off x="7770813" y="47688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402" name="Text Box 138"/>
          <p:cNvSpPr txBox="1">
            <a:spLocks noChangeArrowheads="1"/>
          </p:cNvSpPr>
          <p:nvPr/>
        </p:nvSpPr>
        <p:spPr bwMode="auto">
          <a:xfrm>
            <a:off x="7999413" y="47688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03" name="Text Box 139"/>
          <p:cNvSpPr txBox="1">
            <a:spLocks noChangeArrowheads="1"/>
          </p:cNvSpPr>
          <p:nvPr/>
        </p:nvSpPr>
        <p:spPr bwMode="auto">
          <a:xfrm>
            <a:off x="6813550" y="46164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04" name="Text Box 140"/>
          <p:cNvSpPr txBox="1">
            <a:spLocks noChangeArrowheads="1"/>
          </p:cNvSpPr>
          <p:nvPr/>
        </p:nvSpPr>
        <p:spPr bwMode="auto">
          <a:xfrm>
            <a:off x="7085013" y="4611688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1405" name="Text Box 141"/>
          <p:cNvSpPr txBox="1">
            <a:spLocks noChangeArrowheads="1"/>
          </p:cNvSpPr>
          <p:nvPr/>
        </p:nvSpPr>
        <p:spPr bwMode="auto">
          <a:xfrm rot="10631367" flipV="1">
            <a:off x="7388225" y="55308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</a:t>
            </a:r>
          </a:p>
        </p:txBody>
      </p:sp>
      <p:sp>
        <p:nvSpPr>
          <p:cNvPr id="11406" name="Text Box 142"/>
          <p:cNvSpPr txBox="1">
            <a:spLocks noChangeArrowheads="1"/>
          </p:cNvSpPr>
          <p:nvPr/>
        </p:nvSpPr>
        <p:spPr bwMode="auto">
          <a:xfrm>
            <a:off x="5084763" y="4657725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4</a:t>
            </a:r>
          </a:p>
        </p:txBody>
      </p:sp>
      <p:sp>
        <p:nvSpPr>
          <p:cNvPr id="11407" name="Text Box 143"/>
          <p:cNvSpPr txBox="1">
            <a:spLocks noChangeArrowheads="1"/>
          </p:cNvSpPr>
          <p:nvPr/>
        </p:nvSpPr>
        <p:spPr bwMode="auto">
          <a:xfrm>
            <a:off x="5313363" y="4657725"/>
            <a:ext cx="579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 2</a:t>
            </a:r>
          </a:p>
        </p:txBody>
      </p:sp>
      <p:sp>
        <p:nvSpPr>
          <p:cNvPr id="11408" name="Text Box 144"/>
          <p:cNvSpPr txBox="1">
            <a:spLocks noChangeArrowheads="1"/>
          </p:cNvSpPr>
          <p:nvPr/>
        </p:nvSpPr>
        <p:spPr bwMode="auto">
          <a:xfrm>
            <a:off x="4159250" y="450532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09" name="Text Box 145"/>
          <p:cNvSpPr txBox="1">
            <a:spLocks noChangeArrowheads="1"/>
          </p:cNvSpPr>
          <p:nvPr/>
        </p:nvSpPr>
        <p:spPr bwMode="auto">
          <a:xfrm>
            <a:off x="4398963" y="4500563"/>
            <a:ext cx="382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10" name="Text Box 146"/>
          <p:cNvSpPr txBox="1">
            <a:spLocks noChangeArrowheads="1"/>
          </p:cNvSpPr>
          <p:nvPr/>
        </p:nvSpPr>
        <p:spPr bwMode="auto">
          <a:xfrm>
            <a:off x="4387850" y="496252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11" name="Text Box 147"/>
          <p:cNvSpPr txBox="1">
            <a:spLocks noChangeArrowheads="1"/>
          </p:cNvSpPr>
          <p:nvPr/>
        </p:nvSpPr>
        <p:spPr bwMode="auto">
          <a:xfrm>
            <a:off x="4692650" y="49720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8</a:t>
            </a:r>
          </a:p>
        </p:txBody>
      </p:sp>
      <p:sp>
        <p:nvSpPr>
          <p:cNvPr id="11414" name="Rectangle 150"/>
          <p:cNvSpPr>
            <a:spLocks noChangeArrowheads="1"/>
          </p:cNvSpPr>
          <p:nvPr/>
        </p:nvSpPr>
        <p:spPr bwMode="auto">
          <a:xfrm>
            <a:off x="4416425" y="57150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11416" name="Text Box 152"/>
          <p:cNvSpPr txBox="1">
            <a:spLocks noChangeArrowheads="1"/>
          </p:cNvSpPr>
          <p:nvPr/>
        </p:nvSpPr>
        <p:spPr bwMode="auto">
          <a:xfrm>
            <a:off x="3048000" y="5364163"/>
            <a:ext cx="481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Đ</a:t>
            </a:r>
          </a:p>
        </p:txBody>
      </p:sp>
      <p:sp>
        <p:nvSpPr>
          <p:cNvPr id="11417" name="Text Box 153"/>
          <p:cNvSpPr txBox="1">
            <a:spLocks noChangeArrowheads="1"/>
          </p:cNvSpPr>
          <p:nvPr/>
        </p:nvSpPr>
        <p:spPr bwMode="auto">
          <a:xfrm>
            <a:off x="5981700" y="5245100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Arial" charset="0"/>
              </a:rPr>
              <a:t>s</a:t>
            </a:r>
          </a:p>
        </p:txBody>
      </p:sp>
      <p:sp>
        <p:nvSpPr>
          <p:cNvPr id="11418" name="Text Box 154"/>
          <p:cNvSpPr txBox="1">
            <a:spLocks noChangeArrowheads="1"/>
          </p:cNvSpPr>
          <p:nvPr/>
        </p:nvSpPr>
        <p:spPr bwMode="auto">
          <a:xfrm>
            <a:off x="8559800" y="5241925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Arial" charset="0"/>
              </a:rPr>
              <a:t>s</a:t>
            </a:r>
          </a:p>
        </p:txBody>
      </p:sp>
      <p:sp>
        <p:nvSpPr>
          <p:cNvPr id="11419" name="Text Box 155"/>
          <p:cNvSpPr txBox="1">
            <a:spLocks noChangeArrowheads="1"/>
          </p:cNvSpPr>
          <p:nvPr/>
        </p:nvSpPr>
        <p:spPr bwMode="auto">
          <a:xfrm>
            <a:off x="5099050" y="4657725"/>
            <a:ext cx="579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  0</a:t>
            </a:r>
          </a:p>
        </p:txBody>
      </p:sp>
      <p:sp>
        <p:nvSpPr>
          <p:cNvPr id="11420" name="Text Box 156"/>
          <p:cNvSpPr txBox="1">
            <a:spLocks noChangeArrowheads="1"/>
          </p:cNvSpPr>
          <p:nvPr/>
        </p:nvSpPr>
        <p:spPr bwMode="auto">
          <a:xfrm>
            <a:off x="4692650" y="5343525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0</a:t>
            </a:r>
          </a:p>
        </p:txBody>
      </p:sp>
      <p:sp>
        <p:nvSpPr>
          <p:cNvPr id="11421" name="Text Box 157"/>
          <p:cNvSpPr txBox="1">
            <a:spLocks noChangeArrowheads="1"/>
          </p:cNvSpPr>
          <p:nvPr/>
        </p:nvSpPr>
        <p:spPr bwMode="auto">
          <a:xfrm>
            <a:off x="8228013" y="4768850"/>
            <a:ext cx="382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5</a:t>
            </a:r>
          </a:p>
        </p:txBody>
      </p:sp>
      <p:sp>
        <p:nvSpPr>
          <p:cNvPr id="11422" name="Text Box 158"/>
          <p:cNvSpPr txBox="1">
            <a:spLocks noChangeArrowheads="1"/>
          </p:cNvSpPr>
          <p:nvPr/>
        </p:nvSpPr>
        <p:spPr bwMode="auto">
          <a:xfrm>
            <a:off x="7083425" y="50736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2</a:t>
            </a:r>
          </a:p>
        </p:txBody>
      </p:sp>
      <p:sp>
        <p:nvSpPr>
          <p:cNvPr id="11423" name="Text Box 159"/>
          <p:cNvSpPr txBox="1">
            <a:spLocks noChangeArrowheads="1"/>
          </p:cNvSpPr>
          <p:nvPr/>
        </p:nvSpPr>
        <p:spPr bwMode="auto">
          <a:xfrm>
            <a:off x="7388225" y="5060950"/>
            <a:ext cx="382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6</a:t>
            </a:r>
          </a:p>
        </p:txBody>
      </p:sp>
      <p:sp>
        <p:nvSpPr>
          <p:cNvPr id="11426" name="Text Box 162"/>
          <p:cNvSpPr txBox="1">
            <a:spLocks noChangeArrowheads="1"/>
          </p:cNvSpPr>
          <p:nvPr/>
        </p:nvSpPr>
        <p:spPr bwMode="auto">
          <a:xfrm>
            <a:off x="5999163" y="5364163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Đ</a:t>
            </a:r>
          </a:p>
        </p:txBody>
      </p:sp>
      <p:sp>
        <p:nvSpPr>
          <p:cNvPr id="11427" name="Text Box 163"/>
          <p:cNvSpPr txBox="1">
            <a:spLocks noChangeArrowheads="1"/>
          </p:cNvSpPr>
          <p:nvPr/>
        </p:nvSpPr>
        <p:spPr bwMode="auto">
          <a:xfrm>
            <a:off x="8589963" y="5326063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Đ</a:t>
            </a:r>
          </a:p>
        </p:txBody>
      </p:sp>
      <p:sp>
        <p:nvSpPr>
          <p:cNvPr id="11428" name="Text Box 164"/>
          <p:cNvSpPr txBox="1">
            <a:spLocks noChangeArrowheads="1"/>
          </p:cNvSpPr>
          <p:nvPr/>
        </p:nvSpPr>
        <p:spPr bwMode="auto">
          <a:xfrm>
            <a:off x="304800" y="3644900"/>
            <a:ext cx="9271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charset="0"/>
              </a:rPr>
              <a:t>Bài 3</a:t>
            </a:r>
          </a:p>
        </p:txBody>
      </p:sp>
      <p:sp>
        <p:nvSpPr>
          <p:cNvPr id="7238" name="Text Box 171"/>
          <p:cNvSpPr txBox="1">
            <a:spLocks noChangeArrowheads="1"/>
          </p:cNvSpPr>
          <p:nvPr/>
        </p:nvSpPr>
        <p:spPr bwMode="auto">
          <a:xfrm>
            <a:off x="533400" y="1828800"/>
            <a:ext cx="253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b, 2407 : 4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7239" name="Text Box 172"/>
          <p:cNvSpPr txBox="1">
            <a:spLocks noChangeArrowheads="1"/>
          </p:cNvSpPr>
          <p:nvPr/>
        </p:nvSpPr>
        <p:spPr bwMode="auto">
          <a:xfrm>
            <a:off x="533400" y="1365250"/>
            <a:ext cx="2533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Arial" charset="0"/>
              </a:rPr>
              <a:t>a,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4218 : 6 = ?</a:t>
            </a:r>
            <a:r>
              <a:rPr lang="en-US">
                <a:latin typeface="Arial" charset="0"/>
              </a:rPr>
              <a:t> </a:t>
            </a:r>
          </a:p>
        </p:txBody>
      </p:sp>
      <p:sp>
        <p:nvSpPr>
          <p:cNvPr id="7240" name="Text Box 173"/>
          <p:cNvSpPr txBox="1">
            <a:spLocks noChangeArrowheads="1"/>
          </p:cNvSpPr>
          <p:nvPr/>
        </p:nvSpPr>
        <p:spPr bwMode="auto">
          <a:xfrm>
            <a:off x="228600" y="2286000"/>
            <a:ext cx="1766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Arial" charset="0"/>
              </a:rPr>
              <a:t>Thực hành:</a:t>
            </a:r>
          </a:p>
        </p:txBody>
      </p:sp>
      <p:sp>
        <p:nvSpPr>
          <p:cNvPr id="7241" name="Text Box 174"/>
          <p:cNvSpPr txBox="1">
            <a:spLocks noChangeArrowheads="1"/>
          </p:cNvSpPr>
          <p:nvPr/>
        </p:nvSpPr>
        <p:spPr bwMode="auto">
          <a:xfrm>
            <a:off x="304800" y="2808288"/>
            <a:ext cx="33988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charset="0"/>
              </a:rPr>
              <a:t>Bài 1</a:t>
            </a:r>
            <a:r>
              <a:rPr lang="en-US" sz="2400">
                <a:solidFill>
                  <a:schemeClr val="bg1"/>
                </a:solidFill>
                <a:latin typeface="Arial" charset="0"/>
              </a:rPr>
              <a:t>: Đặt tính rồi tính:</a:t>
            </a:r>
          </a:p>
        </p:txBody>
      </p:sp>
      <p:sp>
        <p:nvSpPr>
          <p:cNvPr id="7242" name="Text Box 175"/>
          <p:cNvSpPr txBox="1">
            <a:spLocks noChangeArrowheads="1"/>
          </p:cNvSpPr>
          <p:nvPr/>
        </p:nvSpPr>
        <p:spPr bwMode="auto">
          <a:xfrm>
            <a:off x="301625" y="3201988"/>
            <a:ext cx="11287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bg1"/>
                </a:solidFill>
                <a:latin typeface="Arial" charset="0"/>
              </a:rPr>
              <a:t>Bài 2:</a:t>
            </a:r>
            <a:r>
              <a:rPr lang="en-US" sz="2800">
                <a:solidFill>
                  <a:schemeClr val="bg1"/>
                </a:solidFill>
                <a:latin typeface="Arial" charset="0"/>
              </a:rPr>
              <a:t> </a:t>
            </a:r>
            <a:endParaRPr lang="en-US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4" dur="500"/>
                                        <p:tgtEl>
                                          <p:spTgt spid="11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7" dur="500"/>
                                        <p:tgtEl>
                                          <p:spTgt spid="11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11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3" dur="500"/>
                                        <p:tgtEl>
                                          <p:spTgt spid="11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6" dur="500"/>
                                        <p:tgtEl>
                                          <p:spTgt spid="11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9" dur="500"/>
                                        <p:tgtEl>
                                          <p:spTgt spid="11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2" dur="500"/>
                                        <p:tgtEl>
                                          <p:spTgt spid="11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5" dur="500"/>
                                        <p:tgtEl>
                                          <p:spTgt spid="113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8" dur="500"/>
                                        <p:tgtEl>
                                          <p:spTgt spid="11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1" dur="500"/>
                                        <p:tgtEl>
                                          <p:spTgt spid="113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4" dur="500"/>
                                        <p:tgtEl>
                                          <p:spTgt spid="11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7" dur="500"/>
                                        <p:tgtEl>
                                          <p:spTgt spid="113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0" dur="500"/>
                                        <p:tgtEl>
                                          <p:spTgt spid="114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3" dur="500"/>
                                        <p:tgtEl>
                                          <p:spTgt spid="114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9" dur="500"/>
                                        <p:tgtEl>
                                          <p:spTgt spid="1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11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11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8" dur="500"/>
                                        <p:tgtEl>
                                          <p:spTgt spid="11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1" dur="500"/>
                                        <p:tgtEl>
                                          <p:spTgt spid="11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4" dur="500"/>
                                        <p:tgtEl>
                                          <p:spTgt spid="1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7" dur="500"/>
                                        <p:tgtEl>
                                          <p:spTgt spid="11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0" dur="500"/>
                                        <p:tgtEl>
                                          <p:spTgt spid="11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3" dur="500"/>
                                        <p:tgtEl>
                                          <p:spTgt spid="11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6" dur="500"/>
                                        <p:tgtEl>
                                          <p:spTgt spid="11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9" dur="500"/>
                                        <p:tgtEl>
                                          <p:spTgt spid="11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2" dur="500"/>
                                        <p:tgtEl>
                                          <p:spTgt spid="11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5" dur="500"/>
                                        <p:tgtEl>
                                          <p:spTgt spid="11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8" dur="500"/>
                                        <p:tgtEl>
                                          <p:spTgt spid="11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1" dur="500"/>
                                        <p:tgtEl>
                                          <p:spTgt spid="11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4" dur="500"/>
                                        <p:tgtEl>
                                          <p:spTgt spid="11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3" dur="2000"/>
                                        <p:tgtEl>
                                          <p:spTgt spid="11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4" grpId="0"/>
      <p:bldP spid="11307" grpId="0"/>
      <p:bldP spid="11313" grpId="0"/>
      <p:bldP spid="11314" grpId="0"/>
      <p:bldP spid="11318" grpId="0"/>
      <p:bldP spid="11319" grpId="0"/>
      <p:bldP spid="11320" grpId="0"/>
      <p:bldP spid="11321" grpId="0"/>
      <p:bldP spid="11322" grpId="0"/>
      <p:bldP spid="11323" grpId="0"/>
      <p:bldP spid="11324" grpId="0"/>
      <p:bldP spid="11325" grpId="0"/>
      <p:bldP spid="11326" grpId="0"/>
      <p:bldP spid="11327" grpId="0" animBg="1"/>
      <p:bldP spid="11328" grpId="0"/>
      <p:bldP spid="11329" grpId="0"/>
      <p:bldP spid="11333" grpId="0"/>
      <p:bldP spid="11334" grpId="0"/>
      <p:bldP spid="11334" grpId="1"/>
      <p:bldP spid="11336" grpId="0"/>
      <p:bldP spid="11336" grpId="1"/>
      <p:bldP spid="11337" grpId="0"/>
      <p:bldP spid="11337" grpId="1"/>
      <p:bldP spid="11338" grpId="0"/>
      <p:bldP spid="11338" grpId="1"/>
      <p:bldP spid="11340" grpId="0"/>
      <p:bldP spid="11340" grpId="1"/>
      <p:bldP spid="11342" grpId="0" animBg="1"/>
      <p:bldP spid="11343" grpId="0"/>
      <p:bldP spid="11344" grpId="0"/>
      <p:bldP spid="11348" grpId="0"/>
      <p:bldP spid="11349" grpId="0"/>
      <p:bldP spid="11349" grpId="1"/>
      <p:bldP spid="11351" grpId="0"/>
      <p:bldP spid="11351" grpId="1"/>
      <p:bldP spid="11352" grpId="0"/>
      <p:bldP spid="11352" grpId="1"/>
      <p:bldP spid="11353" grpId="0"/>
      <p:bldP spid="11353" grpId="1"/>
      <p:bldP spid="11355" grpId="0"/>
      <p:bldP spid="11355" grpId="1"/>
      <p:bldP spid="11357" grpId="0" animBg="1"/>
      <p:bldP spid="11358" grpId="0"/>
      <p:bldP spid="11358" grpId="1"/>
      <p:bldP spid="11359" grpId="0"/>
      <p:bldP spid="11359" grpId="1"/>
      <p:bldP spid="11401" grpId="0"/>
      <p:bldP spid="11402" grpId="0"/>
      <p:bldP spid="11403" grpId="0"/>
      <p:bldP spid="11404" grpId="0"/>
      <p:bldP spid="11405" grpId="0"/>
      <p:bldP spid="11406" grpId="0"/>
      <p:bldP spid="11407" grpId="0"/>
      <p:bldP spid="11408" grpId="0"/>
      <p:bldP spid="11409" grpId="0"/>
      <p:bldP spid="11410" grpId="0"/>
      <p:bldP spid="11411" grpId="0"/>
      <p:bldP spid="11414" grpId="0"/>
      <p:bldP spid="11416" grpId="0"/>
      <p:bldP spid="11417" grpId="0"/>
      <p:bldP spid="11417" grpId="1"/>
      <p:bldP spid="11418" grpId="0"/>
      <p:bldP spid="11418" grpId="1"/>
      <p:bldP spid="11419" grpId="0"/>
      <p:bldP spid="11420" grpId="0"/>
      <p:bldP spid="11421" grpId="0"/>
      <p:bldP spid="11422" grpId="0"/>
      <p:bldP spid="11423" grpId="0"/>
      <p:bldP spid="11426" grpId="0"/>
      <p:bldP spid="11427" grpId="0"/>
      <p:bldP spid="114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057f73242b6ce4f375cf780e42faedce7112ecb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822</Words>
  <Application>Microsoft Office PowerPoint</Application>
  <PresentationFormat>On-screen Show (4:3)</PresentationFormat>
  <Paragraphs>184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TRƯỜNG TIỂU HỌC ÁI MỘ B TOÁN  Chia số có bốn chữ số cho số có một chữ số  ( Tiếp theo)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Office 2003 SP 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ismail - [2010]</cp:lastModifiedBy>
  <cp:revision>25</cp:revision>
  <dcterms:created xsi:type="dcterms:W3CDTF">2010-01-12T07:00:17Z</dcterms:created>
  <dcterms:modified xsi:type="dcterms:W3CDTF">2021-02-21T05:23:46Z</dcterms:modified>
</cp:coreProperties>
</file>