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57" r:id="rId4"/>
    <p:sldId id="256" r:id="rId5"/>
    <p:sldId id="258" r:id="rId6"/>
    <p:sldId id="259" r:id="rId7"/>
    <p:sldId id="260" r:id="rId8"/>
    <p:sldId id="261" r:id="rId9"/>
    <p:sldId id="265" r:id="rId10"/>
    <p:sldId id="262" r:id="rId11"/>
    <p:sldId id="263" r:id="rId12"/>
    <p:sldId id="264" r:id="rId13"/>
    <p:sldId id="267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4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9A695-F525-4277-8942-13AA94903A22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89F2-CA9E-4B21-A8AE-DBCA4B2E4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213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9A695-F525-4277-8942-13AA94903A22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89F2-CA9E-4B21-A8AE-DBCA4B2E4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17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9A695-F525-4277-8942-13AA94903A22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89F2-CA9E-4B21-A8AE-DBCA4B2E4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5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9A695-F525-4277-8942-13AA94903A22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89F2-CA9E-4B21-A8AE-DBCA4B2E4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60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9A695-F525-4277-8942-13AA94903A22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89F2-CA9E-4B21-A8AE-DBCA4B2E4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88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9A695-F525-4277-8942-13AA94903A22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89F2-CA9E-4B21-A8AE-DBCA4B2E4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2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9A695-F525-4277-8942-13AA94903A22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89F2-CA9E-4B21-A8AE-DBCA4B2E4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506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9A695-F525-4277-8942-13AA94903A22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89F2-CA9E-4B21-A8AE-DBCA4B2E4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59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9A695-F525-4277-8942-13AA94903A22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89F2-CA9E-4B21-A8AE-DBCA4B2E4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709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9A695-F525-4277-8942-13AA94903A22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89F2-CA9E-4B21-A8AE-DBCA4B2E4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76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9A695-F525-4277-8942-13AA94903A22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989F2-CA9E-4B21-A8AE-DBCA4B2E4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61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9A695-F525-4277-8942-13AA94903A22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989F2-CA9E-4B21-A8AE-DBCA4B2E47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5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gif"/><Relationship Id="rId5" Type="http://schemas.openxmlformats.org/officeDocument/2006/relationships/image" Target="../media/image15.gif"/><Relationship Id="rId4" Type="http://schemas.openxmlformats.org/officeDocument/2006/relationships/image" Target="../media/image1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inh-nen-powerpoint-dep-ve-tinh-yeu_12345334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34636" y="2362200"/>
            <a:ext cx="9677400" cy="143192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</a:rPr>
              <a:t>TOÁN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5300" dirty="0" err="1" smtClean="0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sz="53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300" dirty="0" err="1" smtClean="0">
                <a:solidFill>
                  <a:srgbClr val="FF0000"/>
                </a:solidFill>
                <a:latin typeface="Times New Roman" pitchFamily="18" charset="0"/>
              </a:rPr>
              <a:t>tròn</a:t>
            </a:r>
            <a:r>
              <a:rPr lang="en-US" sz="5300" dirty="0" smtClean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5300" dirty="0" err="1" smtClean="0">
                <a:solidFill>
                  <a:srgbClr val="FF0000"/>
                </a:solidFill>
                <a:latin typeface="Times New Roman" pitchFamily="18" charset="0"/>
              </a:rPr>
              <a:t>tâm</a:t>
            </a:r>
            <a:r>
              <a:rPr lang="en-US" sz="5300" dirty="0" smtClean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5300" dirty="0" err="1" smtClean="0">
                <a:solidFill>
                  <a:srgbClr val="FF0000"/>
                </a:solidFill>
                <a:latin typeface="Times New Roman" pitchFamily="18" charset="0"/>
              </a:rPr>
              <a:t>bán</a:t>
            </a:r>
            <a:r>
              <a:rPr lang="en-US" sz="53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300" dirty="0" err="1" smtClean="0">
                <a:solidFill>
                  <a:srgbClr val="FF0000"/>
                </a:solidFill>
                <a:latin typeface="Times New Roman" pitchFamily="18" charset="0"/>
              </a:rPr>
              <a:t>kính</a:t>
            </a:r>
            <a:r>
              <a:rPr lang="en-US" sz="5300" dirty="0" smtClean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5300" dirty="0" err="1" smtClean="0">
                <a:solidFill>
                  <a:srgbClr val="FF0000"/>
                </a:solidFill>
                <a:latin typeface="Times New Roman" pitchFamily="18" charset="0"/>
              </a:rPr>
              <a:t>đường</a:t>
            </a:r>
            <a:r>
              <a:rPr lang="en-US" sz="53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5300" dirty="0" err="1" smtClean="0">
                <a:solidFill>
                  <a:srgbClr val="FF0000"/>
                </a:solidFill>
                <a:latin typeface="Times New Roman" pitchFamily="18" charset="0"/>
              </a:rPr>
              <a:t>kính</a:t>
            </a:r>
            <a:endParaRPr lang="en-US" sz="4000" dirty="0" smtClean="0"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45060" name="Rectangle 4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4648200"/>
            <a:ext cx="8007350" cy="1752600"/>
          </a:xfrm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5331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7" name="Text Box 15"/>
          <p:cNvSpPr txBox="1">
            <a:spLocks noChangeArrowheads="1"/>
          </p:cNvSpPr>
          <p:nvPr/>
        </p:nvSpPr>
        <p:spPr bwMode="auto">
          <a:xfrm>
            <a:off x="3886200" y="2955925"/>
            <a:ext cx="495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</a:rPr>
              <a:t>Bán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kính</a:t>
            </a:r>
            <a:r>
              <a:rPr lang="en-US" sz="3200" dirty="0">
                <a:latin typeface="Times New Roman" pitchFamily="18" charset="0"/>
              </a:rPr>
              <a:t> :OA, OB.</a:t>
            </a:r>
          </a:p>
        </p:txBody>
      </p:sp>
      <p:sp>
        <p:nvSpPr>
          <p:cNvPr id="64528" name="Text Box 16"/>
          <p:cNvSpPr txBox="1">
            <a:spLocks noChangeArrowheads="1"/>
          </p:cNvSpPr>
          <p:nvPr/>
        </p:nvSpPr>
        <p:spPr bwMode="auto">
          <a:xfrm>
            <a:off x="3886200" y="3840163"/>
            <a:ext cx="3886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</a:rPr>
              <a:t>kính</a:t>
            </a:r>
            <a:r>
              <a:rPr lang="en-US" sz="3200" dirty="0">
                <a:latin typeface="Times New Roman" pitchFamily="18" charset="0"/>
              </a:rPr>
              <a:t> : AB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304800" y="762000"/>
            <a:ext cx="8839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Nêu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tên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kính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kính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mỗi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vẽ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pSp>
        <p:nvGrpSpPr>
          <p:cNvPr id="22" name="Group 4"/>
          <p:cNvGrpSpPr>
            <a:grpSpLocks/>
          </p:cNvGrpSpPr>
          <p:nvPr/>
        </p:nvGrpSpPr>
        <p:grpSpPr bwMode="auto">
          <a:xfrm>
            <a:off x="533400" y="2087563"/>
            <a:ext cx="2468563" cy="2657475"/>
            <a:chOff x="3264" y="2448"/>
            <a:chExt cx="1555" cy="1674"/>
          </a:xfrm>
        </p:grpSpPr>
        <p:pic>
          <p:nvPicPr>
            <p:cNvPr id="23" name="Picture 5" descr="hinhtro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2448"/>
              <a:ext cx="1555" cy="16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 Box 6"/>
            <p:cNvSpPr txBox="1">
              <a:spLocks noChangeArrowheads="1"/>
            </p:cNvSpPr>
            <p:nvPr/>
          </p:nvSpPr>
          <p:spPr bwMode="auto">
            <a:xfrm>
              <a:off x="3924" y="331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O</a:t>
              </a:r>
            </a:p>
          </p:txBody>
        </p:sp>
      </p:grpSp>
      <p:grpSp>
        <p:nvGrpSpPr>
          <p:cNvPr id="25" name="Group 17"/>
          <p:cNvGrpSpPr>
            <a:grpSpLocks/>
          </p:cNvGrpSpPr>
          <p:nvPr/>
        </p:nvGrpSpPr>
        <p:grpSpPr bwMode="auto">
          <a:xfrm>
            <a:off x="152400" y="3154363"/>
            <a:ext cx="3276600" cy="579437"/>
            <a:chOff x="96" y="1296"/>
            <a:chExt cx="2064" cy="365"/>
          </a:xfrm>
        </p:grpSpPr>
        <p:sp>
          <p:nvSpPr>
            <p:cNvPr id="26" name="Line 8"/>
            <p:cNvSpPr>
              <a:spLocks noChangeShapeType="1"/>
            </p:cNvSpPr>
            <p:nvPr/>
          </p:nvSpPr>
          <p:spPr bwMode="auto">
            <a:xfrm>
              <a:off x="384" y="1488"/>
              <a:ext cx="144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 Box 9"/>
            <p:cNvSpPr txBox="1">
              <a:spLocks noChangeArrowheads="1"/>
            </p:cNvSpPr>
            <p:nvPr/>
          </p:nvSpPr>
          <p:spPr bwMode="auto">
            <a:xfrm>
              <a:off x="96" y="1296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8" name="Text Box 10"/>
            <p:cNvSpPr txBox="1">
              <a:spLocks noChangeArrowheads="1"/>
            </p:cNvSpPr>
            <p:nvPr/>
          </p:nvSpPr>
          <p:spPr bwMode="auto">
            <a:xfrm>
              <a:off x="1872" y="129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</a:p>
          </p:txBody>
        </p:sp>
      </p:grpSp>
      <p:grpSp>
        <p:nvGrpSpPr>
          <p:cNvPr id="29" name="Group 19"/>
          <p:cNvGrpSpPr>
            <a:grpSpLocks/>
          </p:cNvGrpSpPr>
          <p:nvPr/>
        </p:nvGrpSpPr>
        <p:grpSpPr bwMode="auto">
          <a:xfrm>
            <a:off x="914400" y="2011363"/>
            <a:ext cx="838200" cy="3170237"/>
            <a:chOff x="576" y="576"/>
            <a:chExt cx="528" cy="1997"/>
          </a:xfrm>
        </p:grpSpPr>
        <p:grpSp>
          <p:nvGrpSpPr>
            <p:cNvPr id="30" name="Group 18"/>
            <p:cNvGrpSpPr>
              <a:grpSpLocks/>
            </p:cNvGrpSpPr>
            <p:nvPr/>
          </p:nvGrpSpPr>
          <p:grpSpPr bwMode="auto">
            <a:xfrm>
              <a:off x="576" y="576"/>
              <a:ext cx="528" cy="1997"/>
              <a:chOff x="576" y="576"/>
              <a:chExt cx="528" cy="1997"/>
            </a:xfrm>
          </p:grpSpPr>
          <p:sp>
            <p:nvSpPr>
              <p:cNvPr id="32" name="Line 11"/>
              <p:cNvSpPr>
                <a:spLocks noChangeShapeType="1"/>
              </p:cNvSpPr>
              <p:nvPr/>
            </p:nvSpPr>
            <p:spPr bwMode="auto">
              <a:xfrm>
                <a:off x="720" y="912"/>
                <a:ext cx="240" cy="129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Text Box 12"/>
              <p:cNvSpPr txBox="1">
                <a:spLocks noChangeArrowheads="1"/>
              </p:cNvSpPr>
              <p:nvPr/>
            </p:nvSpPr>
            <p:spPr bwMode="auto">
              <a:xfrm>
                <a:off x="576" y="576"/>
                <a:ext cx="28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3200">
                    <a:solidFill>
                      <a:srgbClr val="FF0000"/>
                    </a:solidFill>
                    <a:latin typeface="Times New Roman" pitchFamily="18" charset="0"/>
                  </a:rPr>
                  <a:t>C</a:t>
                </a:r>
              </a:p>
            </p:txBody>
          </p:sp>
          <p:sp>
            <p:nvSpPr>
              <p:cNvPr id="34" name="Text Box 13"/>
              <p:cNvSpPr txBox="1">
                <a:spLocks noChangeArrowheads="1"/>
              </p:cNvSpPr>
              <p:nvPr/>
            </p:nvSpPr>
            <p:spPr bwMode="auto">
              <a:xfrm>
                <a:off x="816" y="2208"/>
                <a:ext cx="28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3200">
                    <a:solidFill>
                      <a:srgbClr val="FF0000"/>
                    </a:solidFill>
                    <a:latin typeface="Times New Roman" pitchFamily="18" charset="0"/>
                  </a:rPr>
                  <a:t>D</a:t>
                </a:r>
              </a:p>
            </p:txBody>
          </p:sp>
        </p:grpSp>
        <p:sp>
          <p:nvSpPr>
            <p:cNvPr id="31" name="Text Box 14"/>
            <p:cNvSpPr txBox="1">
              <a:spLocks noChangeArrowheads="1"/>
            </p:cNvSpPr>
            <p:nvPr/>
          </p:nvSpPr>
          <p:spPr bwMode="auto">
            <a:xfrm>
              <a:off x="624" y="1440"/>
              <a:ext cx="1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>
                  <a:solidFill>
                    <a:srgbClr val="000000"/>
                  </a:solidFill>
                  <a:latin typeface="Times New Roman" pitchFamily="18" charset="0"/>
                </a:rPr>
                <a:t>I</a:t>
              </a:r>
            </a:p>
          </p:txBody>
        </p:sp>
      </p:grpSp>
      <p:sp>
        <p:nvSpPr>
          <p:cNvPr id="35" name="Oval 34"/>
          <p:cNvSpPr/>
          <p:nvPr/>
        </p:nvSpPr>
        <p:spPr>
          <a:xfrm>
            <a:off x="1752600" y="344562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020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4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7" grpId="0"/>
      <p:bldP spid="645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40" name="Rectangle 24"/>
          <p:cNvSpPr>
            <a:spLocks noChangeArrowheads="1"/>
          </p:cNvSpPr>
          <p:nvPr/>
        </p:nvSpPr>
        <p:spPr bwMode="auto">
          <a:xfrm>
            <a:off x="728662" y="990600"/>
            <a:ext cx="518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2: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Vẽ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tròn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86041" name="Rectangle 25"/>
          <p:cNvSpPr>
            <a:spLocks noChangeArrowheads="1"/>
          </p:cNvSpPr>
          <p:nvPr/>
        </p:nvSpPr>
        <p:spPr bwMode="auto">
          <a:xfrm>
            <a:off x="1066800" y="1828800"/>
            <a:ext cx="45053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a/ Tâm O bán kính 2 cm.</a:t>
            </a:r>
          </a:p>
        </p:txBody>
      </p:sp>
      <p:sp>
        <p:nvSpPr>
          <p:cNvPr id="86042" name="Rectangle 26"/>
          <p:cNvSpPr>
            <a:spLocks noChangeArrowheads="1"/>
          </p:cNvSpPr>
          <p:nvPr/>
        </p:nvSpPr>
        <p:spPr bwMode="auto">
          <a:xfrm>
            <a:off x="990600" y="2544763"/>
            <a:ext cx="43703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b/ Tâm I bán kính 3 cm.</a:t>
            </a:r>
          </a:p>
        </p:txBody>
      </p:sp>
    </p:spTree>
    <p:extLst>
      <p:ext uri="{BB962C8B-B14F-4D97-AF65-F5344CB8AC3E}">
        <p14:creationId xmlns:p14="http://schemas.microsoft.com/office/powerpoint/2010/main" val="118497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6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6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6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6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6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6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6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6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6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6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6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40" grpId="0"/>
      <p:bldP spid="86041" grpId="0"/>
      <p:bldP spid="860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7864908" y="4383232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endParaRPr lang="en-US" sz="2400" b="1">
              <a:latin typeface="Times New Roman" pitchFamily="18" charset="0"/>
            </a:endParaRPr>
          </a:p>
        </p:txBody>
      </p:sp>
      <p:pic>
        <p:nvPicPr>
          <p:cNvPr id="50222" name="Picture 46" descr="hinhtro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90600"/>
            <a:ext cx="3473450" cy="373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223" name="Text Box 47"/>
          <p:cNvSpPr txBox="1">
            <a:spLocks noChangeArrowheads="1"/>
          </p:cNvSpPr>
          <p:nvPr/>
        </p:nvSpPr>
        <p:spPr bwMode="auto">
          <a:xfrm>
            <a:off x="2133600" y="2898775"/>
            <a:ext cx="53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Times New Roman" pitchFamily="18" charset="0"/>
              </a:rPr>
              <a:t>O</a:t>
            </a:r>
          </a:p>
        </p:txBody>
      </p:sp>
      <p:grpSp>
        <p:nvGrpSpPr>
          <p:cNvPr id="50224" name="Group 48"/>
          <p:cNvGrpSpPr>
            <a:grpSpLocks/>
          </p:cNvGrpSpPr>
          <p:nvPr/>
        </p:nvGrpSpPr>
        <p:grpSpPr bwMode="auto">
          <a:xfrm>
            <a:off x="2376055" y="1056120"/>
            <a:ext cx="1676400" cy="1905000"/>
            <a:chOff x="1248" y="1296"/>
            <a:chExt cx="1056" cy="1200"/>
          </a:xfrm>
        </p:grpSpPr>
        <p:sp>
          <p:nvSpPr>
            <p:cNvPr id="50225" name="Line 49"/>
            <p:cNvSpPr>
              <a:spLocks noChangeShapeType="1"/>
            </p:cNvSpPr>
            <p:nvPr/>
          </p:nvSpPr>
          <p:spPr bwMode="auto">
            <a:xfrm flipV="1">
              <a:off x="1248" y="1680"/>
              <a:ext cx="624" cy="816"/>
            </a:xfrm>
            <a:prstGeom prst="line">
              <a:avLst/>
            </a:prstGeom>
            <a:noFill/>
            <a:ln w="38100">
              <a:solidFill>
                <a:srgbClr val="CC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26" name="Text Box 50"/>
            <p:cNvSpPr txBox="1">
              <a:spLocks noChangeArrowheads="1"/>
            </p:cNvSpPr>
            <p:nvPr/>
          </p:nvSpPr>
          <p:spPr bwMode="auto">
            <a:xfrm>
              <a:off x="1968" y="1296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>
                  <a:solidFill>
                    <a:srgbClr val="000000"/>
                  </a:solidFill>
                  <a:latin typeface="Times New Roman" pitchFamily="18" charset="0"/>
                </a:rPr>
                <a:t>M</a:t>
              </a:r>
            </a:p>
          </p:txBody>
        </p:sp>
      </p:grpSp>
      <p:grpSp>
        <p:nvGrpSpPr>
          <p:cNvPr id="50227" name="Group 51"/>
          <p:cNvGrpSpPr>
            <a:grpSpLocks/>
          </p:cNvGrpSpPr>
          <p:nvPr/>
        </p:nvGrpSpPr>
        <p:grpSpPr bwMode="auto">
          <a:xfrm>
            <a:off x="822325" y="1298575"/>
            <a:ext cx="3216275" cy="3246438"/>
            <a:chOff x="278" y="1440"/>
            <a:chExt cx="2026" cy="2045"/>
          </a:xfrm>
        </p:grpSpPr>
        <p:sp>
          <p:nvSpPr>
            <p:cNvPr id="50228" name="Line 52"/>
            <p:cNvSpPr>
              <a:spLocks noChangeShapeType="1"/>
            </p:cNvSpPr>
            <p:nvPr/>
          </p:nvSpPr>
          <p:spPr bwMode="auto">
            <a:xfrm>
              <a:off x="528" y="1824"/>
              <a:ext cx="1488" cy="1344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29" name="Text Box 53"/>
            <p:cNvSpPr txBox="1">
              <a:spLocks noChangeArrowheads="1"/>
            </p:cNvSpPr>
            <p:nvPr/>
          </p:nvSpPr>
          <p:spPr bwMode="auto">
            <a:xfrm>
              <a:off x="278" y="1440"/>
              <a:ext cx="34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>
                  <a:solidFill>
                    <a:srgbClr val="FF9900"/>
                  </a:solidFill>
                  <a:latin typeface="Times New Roman" pitchFamily="18" charset="0"/>
                </a:rPr>
                <a:t>C</a:t>
              </a:r>
            </a:p>
          </p:txBody>
        </p:sp>
        <p:sp>
          <p:nvSpPr>
            <p:cNvPr id="50230" name="Text Box 54"/>
            <p:cNvSpPr txBox="1">
              <a:spLocks noChangeArrowheads="1"/>
            </p:cNvSpPr>
            <p:nvPr/>
          </p:nvSpPr>
          <p:spPr bwMode="auto">
            <a:xfrm>
              <a:off x="2064" y="3120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>
                  <a:solidFill>
                    <a:srgbClr val="FF9900"/>
                  </a:solidFill>
                  <a:latin typeface="Times New Roman" pitchFamily="18" charset="0"/>
                </a:rPr>
                <a:t>D</a:t>
              </a:r>
            </a:p>
          </p:txBody>
        </p:sp>
      </p:grpSp>
      <p:sp>
        <p:nvSpPr>
          <p:cNvPr id="50231" name="Rectangle 55"/>
          <p:cNvSpPr>
            <a:spLocks noChangeArrowheads="1"/>
          </p:cNvSpPr>
          <p:nvPr/>
        </p:nvSpPr>
        <p:spPr bwMode="auto">
          <a:xfrm>
            <a:off x="165040" y="4819353"/>
            <a:ext cx="73661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400" b="1" dirty="0" smtClean="0">
                <a:latin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</a:rPr>
              <a:t>Độ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dài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đoạn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thẳng</a:t>
            </a:r>
            <a:r>
              <a:rPr lang="en-US" sz="2400" b="1" dirty="0" smtClean="0">
                <a:latin typeface="Times New Roman" pitchFamily="18" charset="0"/>
              </a:rPr>
              <a:t> OC </a:t>
            </a:r>
            <a:r>
              <a:rPr lang="en-US" sz="2400" b="1" i="1" dirty="0" err="1" smtClean="0">
                <a:latin typeface="Times New Roman" pitchFamily="18" charset="0"/>
              </a:rPr>
              <a:t>dài</a:t>
            </a:r>
            <a:r>
              <a:rPr lang="en-US" sz="2400" b="1" i="1" dirty="0" smtClean="0">
                <a:latin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</a:rPr>
              <a:t>hơn</a:t>
            </a:r>
            <a:r>
              <a:rPr lang="en-US" sz="2400" b="1" i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độ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dài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đoạn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thẳng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</a:rPr>
              <a:t>OD</a:t>
            </a:r>
          </a:p>
        </p:txBody>
      </p:sp>
      <p:sp>
        <p:nvSpPr>
          <p:cNvPr id="50234" name="Text Box 58"/>
          <p:cNvSpPr txBox="1">
            <a:spLocks noChangeArrowheads="1"/>
          </p:cNvSpPr>
          <p:nvPr/>
        </p:nvSpPr>
        <p:spPr bwMode="auto">
          <a:xfrm>
            <a:off x="228600" y="228600"/>
            <a:ext cx="8458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3: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Vẽ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bán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kính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OM,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đường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kính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CD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tròn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grpSp>
        <p:nvGrpSpPr>
          <p:cNvPr id="50235" name="Group 59"/>
          <p:cNvGrpSpPr>
            <a:grpSpLocks/>
          </p:cNvGrpSpPr>
          <p:nvPr/>
        </p:nvGrpSpPr>
        <p:grpSpPr bwMode="auto">
          <a:xfrm>
            <a:off x="7848600" y="4591050"/>
            <a:ext cx="684213" cy="2266950"/>
            <a:chOff x="4224" y="1104"/>
            <a:chExt cx="431" cy="1428"/>
          </a:xfrm>
        </p:grpSpPr>
        <p:pic>
          <p:nvPicPr>
            <p:cNvPr id="50236" name="Picture 60" descr="so02964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2" y="1104"/>
              <a:ext cx="383" cy="4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237" name="Picture 61" descr="so02964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4" y="1584"/>
              <a:ext cx="383" cy="4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238" name="Picture 62" descr="so02964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24" y="2112"/>
              <a:ext cx="383" cy="4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0239" name="Text Box 63"/>
          <p:cNvSpPr txBox="1">
            <a:spLocks noChangeArrowheads="1"/>
          </p:cNvSpPr>
          <p:nvPr/>
        </p:nvSpPr>
        <p:spPr bwMode="auto">
          <a:xfrm>
            <a:off x="8001000" y="4591050"/>
            <a:ext cx="304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50240" name="Text Box 64"/>
          <p:cNvSpPr txBox="1">
            <a:spLocks noChangeArrowheads="1"/>
          </p:cNvSpPr>
          <p:nvPr/>
        </p:nvSpPr>
        <p:spPr bwMode="auto">
          <a:xfrm>
            <a:off x="7924800" y="5370657"/>
            <a:ext cx="457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50241" name="Text Box 65"/>
          <p:cNvSpPr txBox="1">
            <a:spLocks noChangeArrowheads="1"/>
          </p:cNvSpPr>
          <p:nvPr/>
        </p:nvSpPr>
        <p:spPr bwMode="auto">
          <a:xfrm>
            <a:off x="7924800" y="6223908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Đ</a:t>
            </a:r>
          </a:p>
        </p:txBody>
      </p:sp>
      <p:sp>
        <p:nvSpPr>
          <p:cNvPr id="27" name="Rectangle 55"/>
          <p:cNvSpPr>
            <a:spLocks noChangeArrowheads="1"/>
          </p:cNvSpPr>
          <p:nvPr/>
        </p:nvSpPr>
        <p:spPr bwMode="auto">
          <a:xfrm>
            <a:off x="155142" y="5417632"/>
            <a:ext cx="762420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400" b="1" dirty="0" smtClean="0">
                <a:latin typeface="Times New Roman" pitchFamily="18" charset="0"/>
              </a:rPr>
              <a:t>- </a:t>
            </a:r>
            <a:r>
              <a:rPr lang="en-US" sz="2400" b="1" dirty="0" err="1" smtClean="0">
                <a:latin typeface="Times New Roman" pitchFamily="18" charset="0"/>
              </a:rPr>
              <a:t>Độ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dài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đoạn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thẳng</a:t>
            </a:r>
            <a:r>
              <a:rPr lang="en-US" sz="2400" b="1" dirty="0" smtClean="0">
                <a:latin typeface="Times New Roman" pitchFamily="18" charset="0"/>
              </a:rPr>
              <a:t> OC </a:t>
            </a:r>
            <a:r>
              <a:rPr lang="en-US" sz="2400" b="1" i="1" dirty="0" err="1" smtClean="0">
                <a:latin typeface="Times New Roman" pitchFamily="18" charset="0"/>
              </a:rPr>
              <a:t>ngắn</a:t>
            </a:r>
            <a:r>
              <a:rPr lang="en-US" sz="2400" b="1" i="1" dirty="0" smtClean="0">
                <a:latin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</a:rPr>
              <a:t>hơn</a:t>
            </a:r>
            <a:r>
              <a:rPr lang="en-US" sz="2400" b="1" i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độ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dài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đoạn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thẳng</a:t>
            </a:r>
            <a:r>
              <a:rPr lang="en-US" sz="2400" b="1" dirty="0" smtClean="0">
                <a:latin typeface="Times New Roman" pitchFamily="18" charset="0"/>
              </a:rPr>
              <a:t> OM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28" name="Rectangle 55"/>
          <p:cNvSpPr>
            <a:spLocks noChangeArrowheads="1"/>
          </p:cNvSpPr>
          <p:nvPr/>
        </p:nvSpPr>
        <p:spPr bwMode="auto">
          <a:xfrm>
            <a:off x="152400" y="5972349"/>
            <a:ext cx="60484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342900" indent="-342900" algn="ctr" eaLnBrk="0" hangingPunct="0">
              <a:buFontTx/>
              <a:buChar char="-"/>
            </a:pPr>
            <a:r>
              <a:rPr lang="en-US" sz="2400" b="1" dirty="0" err="1" smtClean="0">
                <a:latin typeface="Times New Roman" pitchFamily="18" charset="0"/>
              </a:rPr>
              <a:t>Độ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dài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đoạn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thẳng</a:t>
            </a:r>
            <a:r>
              <a:rPr lang="en-US" sz="2400" b="1" dirty="0" smtClean="0">
                <a:latin typeface="Times New Roman" pitchFamily="18" charset="0"/>
              </a:rPr>
              <a:t> OC </a:t>
            </a:r>
            <a:r>
              <a:rPr lang="en-US" sz="2400" b="1" i="1" dirty="0" err="1" smtClean="0">
                <a:latin typeface="Times New Roman" pitchFamily="18" charset="0"/>
              </a:rPr>
              <a:t>bằng</a:t>
            </a:r>
            <a:r>
              <a:rPr lang="en-US" sz="2400" b="1" i="1" dirty="0" smtClean="0">
                <a:latin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</a:rPr>
              <a:t>một</a:t>
            </a:r>
            <a:r>
              <a:rPr lang="en-US" sz="2400" b="1" i="1" dirty="0" smtClean="0">
                <a:latin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</a:rPr>
              <a:t>phần</a:t>
            </a:r>
            <a:r>
              <a:rPr lang="en-US" sz="2400" b="1" i="1" dirty="0" smtClean="0">
                <a:latin typeface="Times New Roman" pitchFamily="18" charset="0"/>
              </a:rPr>
              <a:t> </a:t>
            </a:r>
            <a:r>
              <a:rPr lang="en-US" sz="2400" b="1" i="1" dirty="0" err="1" smtClean="0">
                <a:latin typeface="Times New Roman" pitchFamily="18" charset="0"/>
              </a:rPr>
              <a:t>hai</a:t>
            </a:r>
            <a:r>
              <a:rPr lang="en-US" sz="2400" b="1" i="1" dirty="0" smtClean="0">
                <a:latin typeface="Times New Roman" pitchFamily="18" charset="0"/>
              </a:rPr>
              <a:t> </a:t>
            </a:r>
          </a:p>
          <a:p>
            <a:pPr eaLnBrk="0" hangingPunct="0"/>
            <a:r>
              <a:rPr lang="en-US" sz="2400" b="1" dirty="0" err="1" smtClean="0">
                <a:latin typeface="Times New Roman" pitchFamily="18" charset="0"/>
              </a:rPr>
              <a:t>độ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dài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đoạn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</a:rPr>
              <a:t>thẳng</a:t>
            </a:r>
            <a:r>
              <a:rPr lang="en-US" sz="2400" b="1" dirty="0" smtClean="0">
                <a:latin typeface="Times New Roman" pitchFamily="18" charset="0"/>
              </a:rPr>
              <a:t> CD</a:t>
            </a:r>
            <a:endParaRPr lang="en-US" sz="24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089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0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0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0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0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0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0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02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0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0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31" grpId="0"/>
      <p:bldP spid="50239" grpId="0"/>
      <p:bldP spid="50241" grpId="0"/>
      <p:bldP spid="27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2048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81200" y="2508409"/>
            <a:ext cx="5181600" cy="2215991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ly</a:t>
            </a: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(tr.113)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62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939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430213" y="2198688"/>
            <a:ext cx="7467600" cy="28956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0" dirty="0" smtClean="0">
                <a:latin typeface="Times New Roman" pitchFamily="18" charset="0"/>
              </a:rPr>
              <a:t>   </a:t>
            </a:r>
            <a:r>
              <a:rPr lang="en-US" sz="7200" dirty="0" err="1" smtClean="0">
                <a:solidFill>
                  <a:srgbClr val="0000FF"/>
                </a:solidFill>
                <a:latin typeface="Times New Roman" pitchFamily="18" charset="0"/>
              </a:rPr>
              <a:t>Hẹn</a:t>
            </a:r>
            <a:r>
              <a:rPr lang="en-US" sz="72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7200" dirty="0" err="1" smtClean="0">
                <a:solidFill>
                  <a:srgbClr val="0000FF"/>
                </a:solidFill>
                <a:latin typeface="Times New Roman" pitchFamily="18" charset="0"/>
              </a:rPr>
              <a:t>gặp</a:t>
            </a:r>
            <a:r>
              <a:rPr lang="en-US" sz="7200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7200" dirty="0" err="1" smtClean="0">
                <a:solidFill>
                  <a:srgbClr val="0000FF"/>
                </a:solidFill>
                <a:latin typeface="Times New Roman" pitchFamily="18" charset="0"/>
              </a:rPr>
              <a:t>lại</a:t>
            </a:r>
            <a:r>
              <a:rPr lang="en-US" sz="7200" dirty="0" smtClean="0">
                <a:solidFill>
                  <a:srgbClr val="0000FF"/>
                </a:solidFill>
                <a:latin typeface="Times New Roman" pitchFamily="18" charset="0"/>
              </a:rPr>
              <a:t>!</a:t>
            </a:r>
          </a:p>
        </p:txBody>
      </p:sp>
      <p:pic>
        <p:nvPicPr>
          <p:cNvPr id="21508" name="Picture 4" descr="Copy of H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5324475"/>
            <a:ext cx="304800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 descr="Copy of IMAGE00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295400"/>
            <a:ext cx="12763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 descr="Copy of IMAGE00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066800"/>
            <a:ext cx="12763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7" descr="Copy of IMAGE00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2763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8" descr="Copy of IMAGE006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650" y="304800"/>
            <a:ext cx="12763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9" descr="IMAGE013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953000"/>
            <a:ext cx="8477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Picture 10" descr="IMAGE013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275" y="3810000"/>
            <a:ext cx="8477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5" name="Picture 11" descr="IMAGE013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133600"/>
            <a:ext cx="8477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6" name="Picture 12" descr="IMAGE013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76400"/>
            <a:ext cx="8477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7" name="Picture 13" descr="IMAGE013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28800"/>
            <a:ext cx="8477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6150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pic>
        <p:nvPicPr>
          <p:cNvPr id="4099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220200" cy="7315200"/>
          </a:xfrm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667000" y="2143125"/>
            <a:ext cx="26725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CC"/>
                </a:solidFill>
                <a:latin typeface="Times New Roman" pitchFamily="18" charset="0"/>
              </a:rPr>
              <a:t>1.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</a:rPr>
              <a:t>Giới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</a:rPr>
              <a:t>thiệu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</a:rPr>
              <a:t>về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</a:rPr>
              <a:t>tròn</a:t>
            </a:r>
            <a:endParaRPr lang="en-US" dirty="0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667000" y="2676525"/>
            <a:ext cx="3581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CC"/>
                </a:solidFill>
                <a:latin typeface="Times New Roman" pitchFamily="18" charset="0"/>
              </a:rPr>
              <a:t>2.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</a:rPr>
              <a:t>Cách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</a:rPr>
              <a:t>vẽ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</a:rPr>
              <a:t>hình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</a:rPr>
              <a:t>tròn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</a:rPr>
              <a:t>bằng</a:t>
            </a: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00CC"/>
                </a:solidFill>
                <a:latin typeface="Times New Roman" pitchFamily="18" charset="0"/>
              </a:rPr>
              <a:t>compa</a:t>
            </a:r>
            <a:endParaRPr lang="en-US" dirty="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2700979" y="3216794"/>
            <a:ext cx="21018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3.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</a:rPr>
              <a:t>tập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</a:rPr>
              <a:t>vận</a:t>
            </a:r>
            <a:r>
              <a:rPr lang="en-US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0000CC"/>
                </a:solidFill>
                <a:latin typeface="Times New Roman" pitchFamily="18" charset="0"/>
              </a:rPr>
              <a:t>dụng</a:t>
            </a:r>
            <a:endParaRPr lang="en-US" dirty="0"/>
          </a:p>
        </p:txBody>
      </p:sp>
      <p:sp>
        <p:nvSpPr>
          <p:cNvPr id="4103" name="TextBox 7"/>
          <p:cNvSpPr txBox="1">
            <a:spLocks noChangeArrowheads="1"/>
          </p:cNvSpPr>
          <p:nvPr/>
        </p:nvSpPr>
        <p:spPr bwMode="auto">
          <a:xfrm>
            <a:off x="2362200" y="923925"/>
            <a:ext cx="6477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 BÀI HỌC</a:t>
            </a:r>
          </a:p>
        </p:txBody>
      </p:sp>
    </p:spTree>
    <p:extLst>
      <p:ext uri="{BB962C8B-B14F-4D97-AF65-F5344CB8AC3E}">
        <p14:creationId xmlns:p14="http://schemas.microsoft.com/office/powerpoint/2010/main" val="415458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1480948" y="533400"/>
            <a:ext cx="2145793" cy="1680074"/>
          </a:xfrm>
          <a:prstGeom prst="triangl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>
            <a:off x="4819148" y="697067"/>
            <a:ext cx="2772397" cy="1352739"/>
          </a:xfrm>
          <a:prstGeom prst="trapezoid">
            <a:avLst>
              <a:gd name="adj" fmla="val 52653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42056" y="3200400"/>
            <a:ext cx="1278236" cy="12880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86147" y="3228109"/>
            <a:ext cx="2438401" cy="126769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304950" y="4648200"/>
            <a:ext cx="2012059" cy="1905000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511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89" t="6856" r="22546" b="11002"/>
          <a:stretch/>
        </p:blipFill>
        <p:spPr>
          <a:xfrm>
            <a:off x="6172200" y="1101911"/>
            <a:ext cx="1295400" cy="1336489"/>
          </a:xfrm>
          <a:prstGeom prst="ellipse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65" t="7165" r="6981" b="10262"/>
          <a:stretch/>
        </p:blipFill>
        <p:spPr>
          <a:xfrm>
            <a:off x="1451203" y="3364245"/>
            <a:ext cx="3425597" cy="3341355"/>
          </a:xfrm>
          <a:prstGeom prst="ellipse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80" t="6645" r="5824" b="5891"/>
          <a:stretch/>
        </p:blipFill>
        <p:spPr>
          <a:xfrm>
            <a:off x="5943600" y="3667604"/>
            <a:ext cx="1880482" cy="1902267"/>
          </a:xfrm>
          <a:prstGeom prst="ellipse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0" t="7593" r="7788" b="7297"/>
          <a:stretch/>
        </p:blipFill>
        <p:spPr>
          <a:xfrm>
            <a:off x="1795902" y="412500"/>
            <a:ext cx="2471298" cy="2406899"/>
          </a:xfrm>
          <a:prstGeom prst="ellipse">
            <a:avLst/>
          </a:prstGeom>
        </p:spPr>
      </p:pic>
      <p:sp>
        <p:nvSpPr>
          <p:cNvPr id="8" name="Oval 7"/>
          <p:cNvSpPr/>
          <p:nvPr/>
        </p:nvSpPr>
        <p:spPr>
          <a:xfrm>
            <a:off x="1795902" y="412500"/>
            <a:ext cx="2471298" cy="2406899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451202" y="3364244"/>
            <a:ext cx="3425598" cy="3341355"/>
          </a:xfrm>
          <a:prstGeom prst="ellipse">
            <a:avLst/>
          </a:prstGeom>
          <a:noFill/>
          <a:ln w="38100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172200" y="1101911"/>
            <a:ext cx="1295400" cy="133648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943600" y="3667604"/>
            <a:ext cx="1880482" cy="1902267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749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1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5011"/>
            <a:ext cx="9144000" cy="684917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04800" y="152400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990600" y="1219200"/>
            <a:ext cx="2781300" cy="2667000"/>
            <a:chOff x="1066800" y="1295400"/>
            <a:chExt cx="2781300" cy="2667000"/>
          </a:xfrm>
        </p:grpSpPr>
        <p:sp>
          <p:nvSpPr>
            <p:cNvPr id="15" name="Oval 14"/>
            <p:cNvSpPr/>
            <p:nvPr/>
          </p:nvSpPr>
          <p:spPr>
            <a:xfrm>
              <a:off x="1066800" y="1295400"/>
              <a:ext cx="2781300" cy="2667000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427317" y="2597731"/>
              <a:ext cx="74814" cy="7481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8669" y="4090086"/>
            <a:ext cx="25021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28800" y="4091245"/>
            <a:ext cx="16556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O</a:t>
            </a:r>
            <a:endParaRPr lang="en-US" sz="32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581400" y="1905000"/>
            <a:ext cx="74814" cy="74814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828800" y="23622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57600" y="15240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Connector 24"/>
          <p:cNvCxnSpPr>
            <a:endCxn id="21" idx="2"/>
          </p:cNvCxnSpPr>
          <p:nvPr/>
        </p:nvCxnSpPr>
        <p:spPr>
          <a:xfrm flipV="1">
            <a:off x="2388524" y="1942407"/>
            <a:ext cx="1192876" cy="61653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895600" y="4080386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OM</a:t>
            </a:r>
            <a:endParaRPr lang="en-US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1627910" y="1447800"/>
            <a:ext cx="1526115" cy="22098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120344" y="8161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200400" y="353225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562600" y="4054175"/>
            <a:ext cx="3861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AB</a:t>
            </a:r>
            <a:endParaRPr lang="en-US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387952"/>
              </p:ext>
            </p:extLst>
          </p:nvPr>
        </p:nvGraphicFramePr>
        <p:xfrm>
          <a:off x="381000" y="4800598"/>
          <a:ext cx="8305799" cy="18288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61119"/>
                <a:gridCol w="4544680"/>
              </a:tblGrid>
              <a:tr h="57113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Bán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kính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kính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57667"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381000" y="5337574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867228" y="6096000"/>
            <a:ext cx="29337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4267200" y="5341203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aseline="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4867728" y="6096000"/>
            <a:ext cx="29337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132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animBg="1"/>
      <p:bldP spid="22" grpId="0"/>
      <p:bldP spid="23" grpId="0"/>
      <p:bldP spid="29" grpId="0"/>
      <p:bldP spid="34" grpId="0"/>
      <p:bldP spid="35" grpId="0"/>
      <p:bldP spid="36" grpId="0"/>
      <p:bldP spid="44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709" y="8826"/>
            <a:ext cx="9144000" cy="684917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04800" y="152400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990600" y="1219200"/>
            <a:ext cx="2781300" cy="2667000"/>
            <a:chOff x="1066800" y="1295400"/>
            <a:chExt cx="2781300" cy="2667000"/>
          </a:xfrm>
        </p:grpSpPr>
        <p:sp>
          <p:nvSpPr>
            <p:cNvPr id="15" name="Oval 14"/>
            <p:cNvSpPr/>
            <p:nvPr/>
          </p:nvSpPr>
          <p:spPr>
            <a:xfrm>
              <a:off x="1066800" y="1295400"/>
              <a:ext cx="2781300" cy="2667000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427317" y="2597731"/>
              <a:ext cx="74814" cy="7481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22069" y="4090086"/>
            <a:ext cx="2502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30507" y="4111125"/>
            <a:ext cx="1655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O</a:t>
            </a:r>
            <a:endParaRPr lang="en-US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581400" y="1907771"/>
            <a:ext cx="45719" cy="4571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828800" y="23622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57600" y="152400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Connector 24"/>
          <p:cNvCxnSpPr>
            <a:endCxn id="21" idx="2"/>
          </p:cNvCxnSpPr>
          <p:nvPr/>
        </p:nvCxnSpPr>
        <p:spPr>
          <a:xfrm flipV="1">
            <a:off x="2388524" y="1930631"/>
            <a:ext cx="1192876" cy="63108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200400" y="4080386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OM</a:t>
            </a:r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1627910" y="1447800"/>
            <a:ext cx="1526115" cy="22098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120344" y="816114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200400" y="3532257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562600" y="4054175"/>
            <a:ext cx="3861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AB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7-Point Star 1"/>
          <p:cNvSpPr/>
          <p:nvPr/>
        </p:nvSpPr>
        <p:spPr>
          <a:xfrm>
            <a:off x="341170" y="4838249"/>
            <a:ext cx="304800" cy="315641"/>
          </a:xfrm>
          <a:prstGeom prst="star7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04405" y="4673025"/>
            <a:ext cx="1924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4-Point Star 2"/>
          <p:cNvSpPr/>
          <p:nvPr/>
        </p:nvSpPr>
        <p:spPr>
          <a:xfrm>
            <a:off x="266700" y="4174724"/>
            <a:ext cx="381000" cy="353943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grpSp>
        <p:nvGrpSpPr>
          <p:cNvPr id="5" name="Group 4"/>
          <p:cNvGrpSpPr/>
          <p:nvPr/>
        </p:nvGrpSpPr>
        <p:grpSpPr>
          <a:xfrm>
            <a:off x="680261" y="5243945"/>
            <a:ext cx="6813083" cy="523220"/>
            <a:chOff x="680261" y="5243945"/>
            <a:chExt cx="6813083" cy="523220"/>
          </a:xfrm>
        </p:grpSpPr>
        <p:sp>
          <p:nvSpPr>
            <p:cNvPr id="27" name="Oval 26"/>
            <p:cNvSpPr/>
            <p:nvPr/>
          </p:nvSpPr>
          <p:spPr>
            <a:xfrm>
              <a:off x="680261" y="5493330"/>
              <a:ext cx="54604" cy="7481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68928" y="5243945"/>
              <a:ext cx="672441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Tâm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O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trung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kính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AB.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85800" y="5801380"/>
            <a:ext cx="7620000" cy="523220"/>
            <a:chOff x="680261" y="5243945"/>
            <a:chExt cx="7620000" cy="523220"/>
          </a:xfrm>
        </p:grpSpPr>
        <p:sp>
          <p:nvSpPr>
            <p:cNvPr id="32" name="Oval 31"/>
            <p:cNvSpPr/>
            <p:nvPr/>
          </p:nvSpPr>
          <p:spPr>
            <a:xfrm>
              <a:off x="680261" y="5493330"/>
              <a:ext cx="54604" cy="7481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68927" y="5243945"/>
              <a:ext cx="753133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kính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gấp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lần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độ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bán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kính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130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1500543" y="5181600"/>
            <a:ext cx="13708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3200" dirty="0" err="1" smtClean="0">
                <a:latin typeface="Times New Roman" pitchFamily="18" charset="0"/>
              </a:rPr>
              <a:t>Compa</a:t>
            </a:r>
            <a:endParaRPr lang="en-US" sz="3200" dirty="0">
              <a:latin typeface="Times New Roman" pitchFamily="18" charset="0"/>
            </a:endParaRPr>
          </a:p>
        </p:txBody>
      </p:sp>
      <p:pic>
        <p:nvPicPr>
          <p:cNvPr id="54283" name="Picture 11" descr="compas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209800"/>
            <a:ext cx="2803525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290" name="Text Box 18"/>
          <p:cNvSpPr txBox="1">
            <a:spLocks noChangeArrowheads="1"/>
          </p:cNvSpPr>
          <p:nvPr/>
        </p:nvSpPr>
        <p:spPr bwMode="auto">
          <a:xfrm>
            <a:off x="838200" y="609600"/>
            <a:ext cx="3048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2/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Vẽ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tròn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pic>
        <p:nvPicPr>
          <p:cNvPr id="5122" name="Picture 2" descr="Compa thép sơn tĩnh điện Hồng Hà 3463 – NHÀ SÁCH VẠN PHÚ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89038"/>
            <a:ext cx="3762375" cy="376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184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4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4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6" name="Group 8"/>
          <p:cNvGrpSpPr>
            <a:grpSpLocks/>
          </p:cNvGrpSpPr>
          <p:nvPr/>
        </p:nvGrpSpPr>
        <p:grpSpPr bwMode="auto">
          <a:xfrm>
            <a:off x="1143000" y="2371725"/>
            <a:ext cx="2468563" cy="2657475"/>
            <a:chOff x="3264" y="2448"/>
            <a:chExt cx="1555" cy="1674"/>
          </a:xfrm>
        </p:grpSpPr>
        <p:pic>
          <p:nvPicPr>
            <p:cNvPr id="63497" name="Picture 9" descr="hinhtro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2448"/>
              <a:ext cx="1555" cy="16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3498" name="Text Box 10"/>
            <p:cNvSpPr txBox="1">
              <a:spLocks noChangeArrowheads="1"/>
            </p:cNvSpPr>
            <p:nvPr/>
          </p:nvSpPr>
          <p:spPr bwMode="auto">
            <a:xfrm>
              <a:off x="4032" y="331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latin typeface="Times New Roman" pitchFamily="18" charset="0"/>
                </a:rPr>
                <a:t>O</a:t>
              </a:r>
            </a:p>
          </p:txBody>
        </p:sp>
      </p:grpSp>
      <p:grpSp>
        <p:nvGrpSpPr>
          <p:cNvPr id="63518" name="Group 30"/>
          <p:cNvGrpSpPr>
            <a:grpSpLocks/>
          </p:cNvGrpSpPr>
          <p:nvPr/>
        </p:nvGrpSpPr>
        <p:grpSpPr bwMode="auto">
          <a:xfrm>
            <a:off x="762000" y="2011362"/>
            <a:ext cx="3276600" cy="3475038"/>
            <a:chOff x="288" y="1488"/>
            <a:chExt cx="2064" cy="2189"/>
          </a:xfrm>
        </p:grpSpPr>
        <p:grpSp>
          <p:nvGrpSpPr>
            <p:cNvPr id="63517" name="Group 29"/>
            <p:cNvGrpSpPr>
              <a:grpSpLocks/>
            </p:cNvGrpSpPr>
            <p:nvPr/>
          </p:nvGrpSpPr>
          <p:grpSpPr bwMode="auto">
            <a:xfrm>
              <a:off x="288" y="2323"/>
              <a:ext cx="2064" cy="394"/>
              <a:chOff x="288" y="2323"/>
              <a:chExt cx="2064" cy="394"/>
            </a:xfrm>
          </p:grpSpPr>
          <p:sp>
            <p:nvSpPr>
              <p:cNvPr id="63502" name="Line 14"/>
              <p:cNvSpPr>
                <a:spLocks noChangeShapeType="1"/>
              </p:cNvSpPr>
              <p:nvPr/>
            </p:nvSpPr>
            <p:spPr bwMode="auto">
              <a:xfrm flipV="1">
                <a:off x="576" y="2598"/>
                <a:ext cx="144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03" name="Text Box 15"/>
              <p:cNvSpPr txBox="1">
                <a:spLocks noChangeArrowheads="1"/>
              </p:cNvSpPr>
              <p:nvPr/>
            </p:nvSpPr>
            <p:spPr bwMode="auto">
              <a:xfrm>
                <a:off x="288" y="2323"/>
                <a:ext cx="19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3200">
                    <a:solidFill>
                      <a:srgbClr val="FF0000"/>
                    </a:solidFill>
                    <a:latin typeface="Times New Roman" pitchFamily="18" charset="0"/>
                  </a:rPr>
                  <a:t>M</a:t>
                </a:r>
              </a:p>
            </p:txBody>
          </p:sp>
          <p:sp>
            <p:nvSpPr>
              <p:cNvPr id="63504" name="Text Box 16"/>
              <p:cNvSpPr txBox="1">
                <a:spLocks noChangeArrowheads="1"/>
              </p:cNvSpPr>
              <p:nvPr/>
            </p:nvSpPr>
            <p:spPr bwMode="auto">
              <a:xfrm>
                <a:off x="2064" y="2352"/>
                <a:ext cx="28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3200">
                    <a:solidFill>
                      <a:srgbClr val="FF0000"/>
                    </a:solidFill>
                    <a:latin typeface="Times New Roman" pitchFamily="18" charset="0"/>
                  </a:rPr>
                  <a:t>N</a:t>
                </a:r>
              </a:p>
            </p:txBody>
          </p:sp>
        </p:grpSp>
        <p:sp>
          <p:nvSpPr>
            <p:cNvPr id="63505" name="Line 17"/>
            <p:cNvSpPr>
              <a:spLocks noChangeShapeType="1"/>
            </p:cNvSpPr>
            <p:nvPr/>
          </p:nvSpPr>
          <p:spPr bwMode="auto">
            <a:xfrm>
              <a:off x="1296" y="1881"/>
              <a:ext cx="0" cy="144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6" name="Text Box 18"/>
            <p:cNvSpPr txBox="1">
              <a:spLocks noChangeArrowheads="1"/>
            </p:cNvSpPr>
            <p:nvPr/>
          </p:nvSpPr>
          <p:spPr bwMode="auto">
            <a:xfrm>
              <a:off x="1200" y="1488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>
                  <a:solidFill>
                    <a:schemeClr val="hlink"/>
                  </a:solidFill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63507" name="Text Box 19"/>
            <p:cNvSpPr txBox="1">
              <a:spLocks noChangeArrowheads="1"/>
            </p:cNvSpPr>
            <p:nvPr/>
          </p:nvSpPr>
          <p:spPr bwMode="auto">
            <a:xfrm>
              <a:off x="1200" y="3312"/>
              <a:ext cx="19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>
                  <a:solidFill>
                    <a:schemeClr val="hlink"/>
                  </a:solidFill>
                  <a:latin typeface="Times New Roman" pitchFamily="18" charset="0"/>
                </a:rPr>
                <a:t>Q</a:t>
              </a:r>
            </a:p>
          </p:txBody>
        </p:sp>
      </p:grpSp>
      <p:sp>
        <p:nvSpPr>
          <p:cNvPr id="63508" name="Rectangle 20"/>
          <p:cNvSpPr>
            <a:spLocks noChangeArrowheads="1"/>
          </p:cNvSpPr>
          <p:nvPr/>
        </p:nvSpPr>
        <p:spPr bwMode="auto">
          <a:xfrm>
            <a:off x="304800" y="762000"/>
            <a:ext cx="8839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Nêu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tên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kính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kính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mỗi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vẽ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351106" y="375042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0" name="Group 4"/>
          <p:cNvGrpSpPr>
            <a:grpSpLocks/>
          </p:cNvGrpSpPr>
          <p:nvPr/>
        </p:nvGrpSpPr>
        <p:grpSpPr bwMode="auto">
          <a:xfrm>
            <a:off x="5105400" y="2249487"/>
            <a:ext cx="2468563" cy="2657475"/>
            <a:chOff x="3264" y="2448"/>
            <a:chExt cx="1555" cy="1674"/>
          </a:xfrm>
        </p:grpSpPr>
        <p:pic>
          <p:nvPicPr>
            <p:cNvPr id="21" name="Picture 5" descr="hinhtro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2448"/>
              <a:ext cx="1555" cy="16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 Box 6"/>
            <p:cNvSpPr txBox="1">
              <a:spLocks noChangeArrowheads="1"/>
            </p:cNvSpPr>
            <p:nvPr/>
          </p:nvSpPr>
          <p:spPr bwMode="auto">
            <a:xfrm>
              <a:off x="3924" y="331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</a:rPr>
                <a:t>O</a:t>
              </a:r>
            </a:p>
          </p:txBody>
        </p:sp>
      </p:grpSp>
      <p:grpSp>
        <p:nvGrpSpPr>
          <p:cNvPr id="23" name="Group 17"/>
          <p:cNvGrpSpPr>
            <a:grpSpLocks/>
          </p:cNvGrpSpPr>
          <p:nvPr/>
        </p:nvGrpSpPr>
        <p:grpSpPr bwMode="auto">
          <a:xfrm>
            <a:off x="4724400" y="3316287"/>
            <a:ext cx="3276600" cy="579437"/>
            <a:chOff x="96" y="1296"/>
            <a:chExt cx="2064" cy="365"/>
          </a:xfrm>
        </p:grpSpPr>
        <p:sp>
          <p:nvSpPr>
            <p:cNvPr id="24" name="Line 8"/>
            <p:cNvSpPr>
              <a:spLocks noChangeShapeType="1"/>
            </p:cNvSpPr>
            <p:nvPr/>
          </p:nvSpPr>
          <p:spPr bwMode="auto">
            <a:xfrm>
              <a:off x="384" y="1488"/>
              <a:ext cx="144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9"/>
            <p:cNvSpPr txBox="1">
              <a:spLocks noChangeArrowheads="1"/>
            </p:cNvSpPr>
            <p:nvPr/>
          </p:nvSpPr>
          <p:spPr bwMode="auto">
            <a:xfrm>
              <a:off x="96" y="1296"/>
              <a:ext cx="33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6" name="Text Box 10"/>
            <p:cNvSpPr txBox="1">
              <a:spLocks noChangeArrowheads="1"/>
            </p:cNvSpPr>
            <p:nvPr/>
          </p:nvSpPr>
          <p:spPr bwMode="auto">
            <a:xfrm>
              <a:off x="1872" y="1296"/>
              <a:ext cx="2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</a:p>
          </p:txBody>
        </p:sp>
      </p:grpSp>
      <p:grpSp>
        <p:nvGrpSpPr>
          <p:cNvPr id="27" name="Group 19"/>
          <p:cNvGrpSpPr>
            <a:grpSpLocks/>
          </p:cNvGrpSpPr>
          <p:nvPr/>
        </p:nvGrpSpPr>
        <p:grpSpPr bwMode="auto">
          <a:xfrm>
            <a:off x="5486400" y="2173287"/>
            <a:ext cx="838200" cy="3170237"/>
            <a:chOff x="576" y="576"/>
            <a:chExt cx="528" cy="1997"/>
          </a:xfrm>
        </p:grpSpPr>
        <p:grpSp>
          <p:nvGrpSpPr>
            <p:cNvPr id="28" name="Group 18"/>
            <p:cNvGrpSpPr>
              <a:grpSpLocks/>
            </p:cNvGrpSpPr>
            <p:nvPr/>
          </p:nvGrpSpPr>
          <p:grpSpPr bwMode="auto">
            <a:xfrm>
              <a:off x="576" y="576"/>
              <a:ext cx="528" cy="1997"/>
              <a:chOff x="576" y="576"/>
              <a:chExt cx="528" cy="1997"/>
            </a:xfrm>
          </p:grpSpPr>
          <p:sp>
            <p:nvSpPr>
              <p:cNvPr id="30" name="Line 11"/>
              <p:cNvSpPr>
                <a:spLocks noChangeShapeType="1"/>
              </p:cNvSpPr>
              <p:nvPr/>
            </p:nvSpPr>
            <p:spPr bwMode="auto">
              <a:xfrm>
                <a:off x="720" y="912"/>
                <a:ext cx="240" cy="129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Text Box 12"/>
              <p:cNvSpPr txBox="1">
                <a:spLocks noChangeArrowheads="1"/>
              </p:cNvSpPr>
              <p:nvPr/>
            </p:nvSpPr>
            <p:spPr bwMode="auto">
              <a:xfrm>
                <a:off x="576" y="576"/>
                <a:ext cx="28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3200">
                    <a:solidFill>
                      <a:srgbClr val="FF0000"/>
                    </a:solidFill>
                    <a:latin typeface="Times New Roman" pitchFamily="18" charset="0"/>
                  </a:rPr>
                  <a:t>C</a:t>
                </a:r>
              </a:p>
            </p:txBody>
          </p:sp>
          <p:sp>
            <p:nvSpPr>
              <p:cNvPr id="32" name="Text Box 13"/>
              <p:cNvSpPr txBox="1">
                <a:spLocks noChangeArrowheads="1"/>
              </p:cNvSpPr>
              <p:nvPr/>
            </p:nvSpPr>
            <p:spPr bwMode="auto">
              <a:xfrm>
                <a:off x="816" y="2208"/>
                <a:ext cx="28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3200">
                    <a:solidFill>
                      <a:srgbClr val="FF0000"/>
                    </a:solidFill>
                    <a:latin typeface="Times New Roman" pitchFamily="18" charset="0"/>
                  </a:rPr>
                  <a:t>D</a:t>
                </a:r>
              </a:p>
            </p:txBody>
          </p:sp>
        </p:grpSp>
        <p:sp>
          <p:nvSpPr>
            <p:cNvPr id="29" name="Text Box 14"/>
            <p:cNvSpPr txBox="1">
              <a:spLocks noChangeArrowheads="1"/>
            </p:cNvSpPr>
            <p:nvPr/>
          </p:nvSpPr>
          <p:spPr bwMode="auto">
            <a:xfrm>
              <a:off x="624" y="1440"/>
              <a:ext cx="1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>
                  <a:solidFill>
                    <a:srgbClr val="000000"/>
                  </a:solidFill>
                  <a:latin typeface="Times New Roman" pitchFamily="18" charset="0"/>
                </a:rPr>
                <a:t>I</a:t>
              </a:r>
            </a:p>
          </p:txBody>
        </p:sp>
      </p:grpSp>
      <p:sp>
        <p:nvSpPr>
          <p:cNvPr id="33" name="Oval 32"/>
          <p:cNvSpPr/>
          <p:nvPr/>
        </p:nvSpPr>
        <p:spPr>
          <a:xfrm>
            <a:off x="6324600" y="3607550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93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6" name="Group 8"/>
          <p:cNvGrpSpPr>
            <a:grpSpLocks/>
          </p:cNvGrpSpPr>
          <p:nvPr/>
        </p:nvGrpSpPr>
        <p:grpSpPr bwMode="auto">
          <a:xfrm>
            <a:off x="1143000" y="2371725"/>
            <a:ext cx="2468563" cy="2657475"/>
            <a:chOff x="3264" y="2448"/>
            <a:chExt cx="1555" cy="1674"/>
          </a:xfrm>
        </p:grpSpPr>
        <p:pic>
          <p:nvPicPr>
            <p:cNvPr id="63497" name="Picture 9" descr="hinhtro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2448"/>
              <a:ext cx="1555" cy="16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3498" name="Text Box 10"/>
            <p:cNvSpPr txBox="1">
              <a:spLocks noChangeArrowheads="1"/>
            </p:cNvSpPr>
            <p:nvPr/>
          </p:nvSpPr>
          <p:spPr bwMode="auto">
            <a:xfrm>
              <a:off x="4032" y="3312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400" b="1" dirty="0">
                  <a:latin typeface="Times New Roman" pitchFamily="18" charset="0"/>
                </a:rPr>
                <a:t>O</a:t>
              </a:r>
            </a:p>
          </p:txBody>
        </p:sp>
      </p:grpSp>
      <p:grpSp>
        <p:nvGrpSpPr>
          <p:cNvPr id="63518" name="Group 30"/>
          <p:cNvGrpSpPr>
            <a:grpSpLocks/>
          </p:cNvGrpSpPr>
          <p:nvPr/>
        </p:nvGrpSpPr>
        <p:grpSpPr bwMode="auto">
          <a:xfrm>
            <a:off x="762000" y="2011362"/>
            <a:ext cx="3276600" cy="3475038"/>
            <a:chOff x="288" y="1488"/>
            <a:chExt cx="2064" cy="2189"/>
          </a:xfrm>
        </p:grpSpPr>
        <p:grpSp>
          <p:nvGrpSpPr>
            <p:cNvPr id="63517" name="Group 29"/>
            <p:cNvGrpSpPr>
              <a:grpSpLocks/>
            </p:cNvGrpSpPr>
            <p:nvPr/>
          </p:nvGrpSpPr>
          <p:grpSpPr bwMode="auto">
            <a:xfrm>
              <a:off x="288" y="2323"/>
              <a:ext cx="2064" cy="394"/>
              <a:chOff x="288" y="2323"/>
              <a:chExt cx="2064" cy="394"/>
            </a:xfrm>
          </p:grpSpPr>
          <p:sp>
            <p:nvSpPr>
              <p:cNvPr id="63502" name="Line 14"/>
              <p:cNvSpPr>
                <a:spLocks noChangeShapeType="1"/>
              </p:cNvSpPr>
              <p:nvPr/>
            </p:nvSpPr>
            <p:spPr bwMode="auto">
              <a:xfrm flipV="1">
                <a:off x="576" y="2598"/>
                <a:ext cx="144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53882" dir="13500000" algn="ct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03" name="Text Box 15"/>
              <p:cNvSpPr txBox="1">
                <a:spLocks noChangeArrowheads="1"/>
              </p:cNvSpPr>
              <p:nvPr/>
            </p:nvSpPr>
            <p:spPr bwMode="auto">
              <a:xfrm>
                <a:off x="288" y="2323"/>
                <a:ext cx="192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3200">
                    <a:solidFill>
                      <a:srgbClr val="FF0000"/>
                    </a:solidFill>
                    <a:latin typeface="Times New Roman" pitchFamily="18" charset="0"/>
                  </a:rPr>
                  <a:t>M</a:t>
                </a:r>
              </a:p>
            </p:txBody>
          </p:sp>
          <p:sp>
            <p:nvSpPr>
              <p:cNvPr id="63504" name="Text Box 16"/>
              <p:cNvSpPr txBox="1">
                <a:spLocks noChangeArrowheads="1"/>
              </p:cNvSpPr>
              <p:nvPr/>
            </p:nvSpPr>
            <p:spPr bwMode="auto">
              <a:xfrm>
                <a:off x="2064" y="2352"/>
                <a:ext cx="288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3200">
                    <a:solidFill>
                      <a:srgbClr val="FF0000"/>
                    </a:solidFill>
                    <a:latin typeface="Times New Roman" pitchFamily="18" charset="0"/>
                  </a:rPr>
                  <a:t>N</a:t>
                </a:r>
              </a:p>
            </p:txBody>
          </p:sp>
        </p:grpSp>
        <p:sp>
          <p:nvSpPr>
            <p:cNvPr id="63505" name="Line 17"/>
            <p:cNvSpPr>
              <a:spLocks noChangeShapeType="1"/>
            </p:cNvSpPr>
            <p:nvPr/>
          </p:nvSpPr>
          <p:spPr bwMode="auto">
            <a:xfrm>
              <a:off x="1296" y="1881"/>
              <a:ext cx="0" cy="144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6" name="Text Box 18"/>
            <p:cNvSpPr txBox="1">
              <a:spLocks noChangeArrowheads="1"/>
            </p:cNvSpPr>
            <p:nvPr/>
          </p:nvSpPr>
          <p:spPr bwMode="auto">
            <a:xfrm>
              <a:off x="1200" y="1488"/>
              <a:ext cx="2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>
                  <a:solidFill>
                    <a:schemeClr val="hlink"/>
                  </a:solidFill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63507" name="Text Box 19"/>
            <p:cNvSpPr txBox="1">
              <a:spLocks noChangeArrowheads="1"/>
            </p:cNvSpPr>
            <p:nvPr/>
          </p:nvSpPr>
          <p:spPr bwMode="auto">
            <a:xfrm>
              <a:off x="1200" y="3312"/>
              <a:ext cx="19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>
                  <a:solidFill>
                    <a:schemeClr val="hlink"/>
                  </a:solidFill>
                  <a:latin typeface="Times New Roman" pitchFamily="18" charset="0"/>
                </a:rPr>
                <a:t>Q</a:t>
              </a:r>
            </a:p>
          </p:txBody>
        </p:sp>
      </p:grpSp>
      <p:sp>
        <p:nvSpPr>
          <p:cNvPr id="63508" name="Rectangle 20"/>
          <p:cNvSpPr>
            <a:spLocks noChangeArrowheads="1"/>
          </p:cNvSpPr>
          <p:nvPr/>
        </p:nvSpPr>
        <p:spPr bwMode="auto">
          <a:xfrm>
            <a:off x="304800" y="762000"/>
            <a:ext cx="8839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1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Nêu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tên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bán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kính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đường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kính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mỗi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vẽ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3514" name="Text Box 26"/>
          <p:cNvSpPr txBox="1">
            <a:spLocks noChangeArrowheads="1"/>
          </p:cNvSpPr>
          <p:nvPr/>
        </p:nvSpPr>
        <p:spPr bwMode="auto">
          <a:xfrm>
            <a:off x="4191000" y="3123477"/>
            <a:ext cx="495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</a:rPr>
              <a:t>Bán</a:t>
            </a:r>
            <a:r>
              <a:rPr lang="en-US" sz="3200" dirty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kính:OM</a:t>
            </a:r>
            <a:r>
              <a:rPr lang="en-US" sz="3200" dirty="0">
                <a:latin typeface="Times New Roman" pitchFamily="18" charset="0"/>
              </a:rPr>
              <a:t>, ON, OP, OQ</a:t>
            </a:r>
          </a:p>
        </p:txBody>
      </p:sp>
      <p:sp>
        <p:nvSpPr>
          <p:cNvPr id="63515" name="Text Box 27"/>
          <p:cNvSpPr txBox="1">
            <a:spLocks noChangeArrowheads="1"/>
          </p:cNvSpPr>
          <p:nvPr/>
        </p:nvSpPr>
        <p:spPr bwMode="auto">
          <a:xfrm>
            <a:off x="4114800" y="3763962"/>
            <a:ext cx="388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Đường kính : PQ, MN</a:t>
            </a:r>
          </a:p>
        </p:txBody>
      </p:sp>
      <p:sp>
        <p:nvSpPr>
          <p:cNvPr id="19" name="Oval 18"/>
          <p:cNvSpPr/>
          <p:nvPr/>
        </p:nvSpPr>
        <p:spPr>
          <a:xfrm>
            <a:off x="2351106" y="375042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73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3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3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3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3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3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14" grpId="0"/>
      <p:bldP spid="635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352</Words>
  <Application>Microsoft Office PowerPoint</Application>
  <PresentationFormat>On-screen Show (4:3)</PresentationFormat>
  <Paragraphs>81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TOÁN  Hình tròn, tâm, bán kính, đường kính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Hẹn gặp lại!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35</cp:revision>
  <dcterms:created xsi:type="dcterms:W3CDTF">2020-04-12T08:17:50Z</dcterms:created>
  <dcterms:modified xsi:type="dcterms:W3CDTF">2020-04-12T10:11:12Z</dcterms:modified>
</cp:coreProperties>
</file>