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45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999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278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0298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042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012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065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577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729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273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82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834E3-1824-4E5F-9F79-088919264AC7}" type="datetimeFigureOut">
              <a:rPr lang="vi-VN" smtClean="0"/>
              <a:t>06/01/2017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2D28-BBD2-4E5F-8D3F-86080FBACB5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937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85916"/>
              </p:ext>
            </p:extLst>
          </p:nvPr>
        </p:nvGraphicFramePr>
        <p:xfrm>
          <a:off x="179512" y="188640"/>
          <a:ext cx="8856983" cy="648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004"/>
                <a:gridCol w="1276006"/>
                <a:gridCol w="1200947"/>
                <a:gridCol w="1351066"/>
                <a:gridCol w="1276006"/>
                <a:gridCol w="2476954"/>
              </a:tblGrid>
              <a:tr h="81009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2400" b="1" baseline="0" smtClean="0">
                          <a:solidFill>
                            <a:schemeClr val="tx1"/>
                          </a:solidFill>
                        </a:rPr>
                        <a:t> SỐ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ĐỌC</a:t>
                      </a:r>
                      <a:r>
                        <a:rPr lang="en-US" sz="2400" b="1" baseline="0" smtClean="0">
                          <a:solidFill>
                            <a:schemeClr val="tx1"/>
                          </a:solidFill>
                        </a:rPr>
                        <a:t> SỐ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2400" b="1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chemeClr val="tx1"/>
                          </a:solidFill>
                        </a:rPr>
                        <a:t>Đơn</a:t>
                      </a:r>
                      <a:r>
                        <a:rPr lang="en-US" sz="2400" b="1" baseline="0" smtClean="0">
                          <a:solidFill>
                            <a:schemeClr val="tx1"/>
                          </a:solidFill>
                        </a:rPr>
                        <a:t> vị</a:t>
                      </a:r>
                      <a:endParaRPr lang="vi-VN" sz="2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2000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Hai nghìn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009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08104" y="2924944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2700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8104" y="371703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2750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9858" y="450912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2020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53732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2402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9858" y="602128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2005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3605" y="2924943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smtClean="0">
                <a:solidFill>
                  <a:srgbClr val="FF0000"/>
                </a:solidFill>
              </a:rPr>
              <a:t>Hai nghìn bảy trăm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13605" y="3447727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smtClean="0">
                <a:solidFill>
                  <a:srgbClr val="FF0000"/>
                </a:solidFill>
              </a:rPr>
              <a:t>Hai nghìn bảy trăm năm mươi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13605" y="4278287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smtClean="0">
                <a:solidFill>
                  <a:srgbClr val="FF0000"/>
                </a:solidFill>
              </a:rPr>
              <a:t>Hai nghìn không trăm hai mươi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13605" y="5039723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smtClean="0">
                <a:solidFill>
                  <a:srgbClr val="FF0000"/>
                </a:solidFill>
              </a:rPr>
              <a:t>Hai nghìn bốn trăm linh hai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605" y="5806246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smtClean="0">
                <a:solidFill>
                  <a:srgbClr val="FF0000"/>
                </a:solidFill>
              </a:rPr>
              <a:t>Hai nghìn không trăm linh năm</a:t>
            </a:r>
            <a:endParaRPr lang="vi-V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76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7704" y="836712"/>
            <a:ext cx="489654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Oval 1"/>
          <p:cNvSpPr/>
          <p:nvPr/>
        </p:nvSpPr>
        <p:spPr>
          <a:xfrm>
            <a:off x="86189" y="260648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smtClean="0">
                <a:solidFill>
                  <a:schemeClr val="tx1"/>
                </a:solidFill>
              </a:rPr>
              <a:t>1</a:t>
            </a:r>
            <a:endParaRPr lang="vi-VN" sz="28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26064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smtClean="0"/>
              <a:t>Đọc các số: 7800 ; 3690 ; 6504;4081;5005 (theo mẫu):</a:t>
            </a:r>
            <a:endParaRPr lang="vi-VN" sz="2800"/>
          </a:p>
        </p:txBody>
      </p:sp>
      <p:sp>
        <p:nvSpPr>
          <p:cNvPr id="4" name="TextBox 3"/>
          <p:cNvSpPr txBox="1"/>
          <p:nvPr/>
        </p:nvSpPr>
        <p:spPr>
          <a:xfrm>
            <a:off x="929906" y="836712"/>
            <a:ext cx="7314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/>
              <a:t>Mẫu:  7800 đọc là bảy nghìn tám trăm.</a:t>
            </a:r>
            <a:endParaRPr lang="vi-VN" sz="2800"/>
          </a:p>
        </p:txBody>
      </p:sp>
      <p:sp>
        <p:nvSpPr>
          <p:cNvPr id="6" name="TextBox 5"/>
          <p:cNvSpPr txBox="1"/>
          <p:nvPr/>
        </p:nvSpPr>
        <p:spPr>
          <a:xfrm>
            <a:off x="1907704" y="1484784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/>
              <a:t>3690 đọc là ba  nghìn sáu trăm chín mươi.</a:t>
            </a:r>
            <a:endParaRPr lang="vi-VN" sz="2800"/>
          </a:p>
        </p:txBody>
      </p:sp>
      <p:sp>
        <p:nvSpPr>
          <p:cNvPr id="7" name="TextBox 6"/>
          <p:cNvSpPr txBox="1"/>
          <p:nvPr/>
        </p:nvSpPr>
        <p:spPr>
          <a:xfrm>
            <a:off x="1907704" y="2010227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/>
              <a:t>6504 đọc là sáu nghìn năm trăm linh bốn.</a:t>
            </a:r>
            <a:endParaRPr lang="vi-VN" sz="2800"/>
          </a:p>
        </p:txBody>
      </p:sp>
      <p:sp>
        <p:nvSpPr>
          <p:cNvPr id="8" name="TextBox 7"/>
          <p:cNvSpPr txBox="1"/>
          <p:nvPr/>
        </p:nvSpPr>
        <p:spPr>
          <a:xfrm>
            <a:off x="1908620" y="2533447"/>
            <a:ext cx="7415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/>
              <a:t>4081 đọc là bốn nghìn không trăm tám mươi mốt.</a:t>
            </a:r>
            <a:endParaRPr lang="vi-VN" sz="2800"/>
          </a:p>
        </p:txBody>
      </p:sp>
      <p:sp>
        <p:nvSpPr>
          <p:cNvPr id="9" name="TextBox 8"/>
          <p:cNvSpPr txBox="1"/>
          <p:nvPr/>
        </p:nvSpPr>
        <p:spPr>
          <a:xfrm>
            <a:off x="1908620" y="3030921"/>
            <a:ext cx="7235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smtClean="0"/>
              <a:t>5005 đọc là năm nghìn không trăm linh năm.</a:t>
            </a:r>
            <a:endParaRPr lang="vi-VN" sz="2800"/>
          </a:p>
        </p:txBody>
      </p:sp>
    </p:spTree>
    <p:extLst>
      <p:ext uri="{BB962C8B-B14F-4D97-AF65-F5344CB8AC3E}">
        <p14:creationId xmlns:p14="http://schemas.microsoft.com/office/powerpoint/2010/main" val="1141176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95536" y="260648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9632" y="260170"/>
            <a:ext cx="576064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</a:rPr>
              <a:t>Số</a:t>
            </a:r>
            <a:endParaRPr lang="vi-VN" sz="2800">
              <a:solidFill>
                <a:schemeClr val="tx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95536" y="1176742"/>
            <a:ext cx="8010068" cy="504056"/>
            <a:chOff x="395536" y="1176742"/>
            <a:chExt cx="8010068" cy="504056"/>
          </a:xfrm>
        </p:grpSpPr>
        <p:sp>
          <p:nvSpPr>
            <p:cNvPr id="4" name="Rectangle 3"/>
            <p:cNvSpPr/>
            <p:nvPr/>
          </p:nvSpPr>
          <p:spPr>
            <a:xfrm>
              <a:off x="39553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5616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81742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5617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27585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69774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19624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541508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4" idx="3"/>
              <a:endCxn id="5" idx="1"/>
            </p:cNvCxnSpPr>
            <p:nvPr/>
          </p:nvCxnSpPr>
          <p:spPr>
            <a:xfrm>
              <a:off x="125963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2718068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413995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561836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6983720" y="1412198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450364" y="2780928"/>
            <a:ext cx="8010068" cy="504056"/>
            <a:chOff x="395536" y="1176742"/>
            <a:chExt cx="8010068" cy="504056"/>
          </a:xfrm>
        </p:grpSpPr>
        <p:sp>
          <p:nvSpPr>
            <p:cNvPr id="18" name="Rectangle 17"/>
            <p:cNvSpPr/>
            <p:nvPr/>
          </p:nvSpPr>
          <p:spPr>
            <a:xfrm>
              <a:off x="39553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8009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1742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8010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7585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8011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9774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119624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541508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18" idx="3"/>
              <a:endCxn id="19" idx="1"/>
            </p:cNvCxnSpPr>
            <p:nvPr/>
          </p:nvCxnSpPr>
          <p:spPr>
            <a:xfrm>
              <a:off x="125963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2718068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413995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561836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6983720" y="1412198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468640" y="4293096"/>
            <a:ext cx="8010068" cy="504056"/>
            <a:chOff x="395536" y="1176742"/>
            <a:chExt cx="8010068" cy="504056"/>
          </a:xfrm>
        </p:grpSpPr>
        <p:sp>
          <p:nvSpPr>
            <p:cNvPr id="30" name="Rectangle 29"/>
            <p:cNvSpPr/>
            <p:nvPr/>
          </p:nvSpPr>
          <p:spPr>
            <a:xfrm>
              <a:off x="39553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6000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81742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6001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275856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solidFill>
                    <a:schemeClr val="tx1"/>
                  </a:solidFill>
                </a:rPr>
                <a:t>6002</a:t>
              </a:r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697740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119624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541508" y="1176742"/>
              <a:ext cx="864096" cy="5040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Arrow Connector 35"/>
            <p:cNvCxnSpPr>
              <a:stCxn id="30" idx="3"/>
              <a:endCxn id="31" idx="1"/>
            </p:cNvCxnSpPr>
            <p:nvPr/>
          </p:nvCxnSpPr>
          <p:spPr>
            <a:xfrm>
              <a:off x="125963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2718068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4139952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5561836" y="1428770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>
              <a:off x="6983720" y="1412198"/>
              <a:ext cx="55778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348960" y="1176742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5618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97740" y="1176740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5619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119624" y="1176739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5620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1508" y="1176738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5621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752568" y="2780928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8012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74452" y="2780928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8013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70844" y="4293096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6003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92728" y="4334820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6004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96336" y="4293095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6005</a:t>
            </a:r>
            <a:endParaRPr lang="vi-VN" sz="240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596336" y="2802123"/>
            <a:ext cx="106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8014</a:t>
            </a:r>
            <a:endParaRPr lang="vi-V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8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9" grpId="0"/>
      <p:bldP spid="50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520" y="260648"/>
            <a:ext cx="648072" cy="57606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26064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smtClean="0"/>
              <a:t>Viết số thích hợp vào chỗ chấm:</a:t>
            </a:r>
            <a:endParaRPr lang="vi-VN" sz="2800"/>
          </a:p>
        </p:txBody>
      </p:sp>
      <p:sp>
        <p:nvSpPr>
          <p:cNvPr id="4" name="TextBox 3"/>
          <p:cNvSpPr txBox="1"/>
          <p:nvPr/>
        </p:nvSpPr>
        <p:spPr>
          <a:xfrm>
            <a:off x="323528" y="1196752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200" smtClean="0"/>
              <a:t>3000 ; 4000 ; 5000 ; ........ ; ........ ; ........</a:t>
            </a:r>
          </a:p>
          <a:p>
            <a:pPr marL="514350" indent="-514350">
              <a:buAutoNum type="alphaLcParenR"/>
            </a:pPr>
            <a:endParaRPr lang="en-US" sz="3200" smtClean="0"/>
          </a:p>
          <a:p>
            <a:r>
              <a:rPr lang="en-US" sz="3200" smtClean="0"/>
              <a:t>b) 9000 ; 9100 ; 9200 ; ........ ; ........ ; ........ </a:t>
            </a:r>
          </a:p>
          <a:p>
            <a:endParaRPr lang="en-US" sz="3200" smtClean="0"/>
          </a:p>
          <a:p>
            <a:r>
              <a:rPr lang="en-US" sz="3200" smtClean="0"/>
              <a:t>c) 4420 ; 4430 ; 4440 ; ........ ; ........ ; ........ </a:t>
            </a:r>
            <a:endParaRPr lang="vi-VN" sz="3200"/>
          </a:p>
        </p:txBody>
      </p:sp>
      <p:sp>
        <p:nvSpPr>
          <p:cNvPr id="5" name="TextBox 4"/>
          <p:cNvSpPr txBox="1"/>
          <p:nvPr/>
        </p:nvSpPr>
        <p:spPr>
          <a:xfrm>
            <a:off x="4211960" y="1196752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6000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4088" y="117897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7</a:t>
            </a:r>
            <a:r>
              <a:rPr lang="en-US" sz="3200" smtClean="0">
                <a:solidFill>
                  <a:srgbClr val="FF0000"/>
                </a:solidFill>
              </a:rPr>
              <a:t>000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88224" y="1172921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8</a:t>
            </a:r>
            <a:r>
              <a:rPr lang="en-US" sz="3200" smtClean="0">
                <a:solidFill>
                  <a:srgbClr val="FF0000"/>
                </a:solidFill>
              </a:rPr>
              <a:t>000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0445" y="218163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9300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2175349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9500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4421" y="217534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9400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9164" y="3109340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4450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4421" y="3086861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4460</a:t>
            </a:r>
            <a:endParaRPr lang="vi-VN" sz="320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4208" y="3086861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4470</a:t>
            </a:r>
            <a:endParaRPr lang="vi-VN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57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/object&gt;&lt;/object&gt;&lt;/database&gt;"/>
  <p:tag name="ISPRING_RESOURCE_PATHS_HASH_2" val="2daea486688865381ff8a5459105ac85eae87f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210</Words>
  <Application>Microsoft Office PowerPoint</Application>
  <PresentationFormat>On-screen Show (4:3)</PresentationFormat>
  <Paragraphs>86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7</cp:revision>
  <dcterms:created xsi:type="dcterms:W3CDTF">2017-01-04T02:44:43Z</dcterms:created>
  <dcterms:modified xsi:type="dcterms:W3CDTF">2017-01-06T02:13:34Z</dcterms:modified>
</cp:coreProperties>
</file>