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C84C-5290-4A18-866D-11AEB61FE943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C84C-5290-4A18-866D-11AEB61FE943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C84C-5290-4A18-866D-11AEB61FE943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C84C-5290-4A18-866D-11AEB61FE943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C84C-5290-4A18-866D-11AEB61FE943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C84C-5290-4A18-866D-11AEB61FE943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C84C-5290-4A18-866D-11AEB61FE943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C84C-5290-4A18-866D-11AEB61FE943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C84C-5290-4A18-866D-11AEB61FE943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C84C-5290-4A18-866D-11AEB61FE943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C84C-5290-4A18-866D-11AEB61FE943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FC84C-5290-4A18-866D-11AEB61FE943}" type="datetimeFigureOut">
              <a:rPr lang="en-US" smtClean="0"/>
              <a:pPr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762000"/>
            <a:ext cx="7086600" cy="114300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LUYỆN TẬP CHUNG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download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00400" y="2209800"/>
            <a:ext cx="4938713" cy="335200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685800"/>
            <a:ext cx="4343400" cy="936625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err="1" smtClean="0"/>
              <a:t>Bài</a:t>
            </a:r>
            <a:r>
              <a:rPr lang="en-US" b="1" dirty="0" smtClean="0"/>
              <a:t> 1: </a:t>
            </a:r>
            <a:r>
              <a:rPr lang="en-US" b="1" dirty="0" err="1" smtClean="0"/>
              <a:t>Tính</a:t>
            </a:r>
            <a:r>
              <a:rPr lang="en-US" b="1" dirty="0" smtClean="0"/>
              <a:t> </a:t>
            </a:r>
            <a:r>
              <a:rPr lang="en-US" b="1" dirty="0" err="1" smtClean="0"/>
              <a:t>nhẩm</a:t>
            </a:r>
            <a:endParaRPr lang="en-US" b="1" dirty="0"/>
          </a:p>
        </p:txBody>
      </p:sp>
      <p:pic>
        <p:nvPicPr>
          <p:cNvPr id="4" name="Picture 3" descr="images (5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4419600"/>
            <a:ext cx="2395538" cy="2228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2514600" cy="11430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i="1" dirty="0" err="1" smtClean="0"/>
              <a:t>Bài</a:t>
            </a:r>
            <a:r>
              <a:rPr lang="en-US" b="1" i="1" dirty="0" smtClean="0"/>
              <a:t> 2: </a:t>
            </a:r>
            <a:r>
              <a:rPr lang="en-US" b="1" i="1" dirty="0" err="1" smtClean="0"/>
              <a:t>Tính</a:t>
            </a:r>
            <a:endParaRPr lang="en-US" b="1" i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3352800" cy="3124200"/>
          </a:xfr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514350" indent="-514350" algn="ctr">
              <a:buAutoNum type="alphaLcParenR"/>
            </a:pPr>
            <a:r>
              <a:rPr lang="en-US" b="1" dirty="0" smtClean="0">
                <a:solidFill>
                  <a:srgbClr val="FF0000"/>
                </a:solidFill>
              </a:rPr>
              <a:t>47 x 5 = 235</a:t>
            </a:r>
          </a:p>
          <a:p>
            <a:pPr marL="514350" indent="-51435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281 x 3 = 843</a:t>
            </a:r>
          </a:p>
          <a:p>
            <a:pPr marL="514350" indent="-51435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108 x 8 = 864</a:t>
            </a:r>
          </a:p>
          <a:p>
            <a:pPr marL="514350" indent="-51435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75 x 6 = 450</a:t>
            </a:r>
          </a:p>
          <a:p>
            <a:pPr marL="514350" indent="-51435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419 x 2= 838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876800" y="3200400"/>
            <a:ext cx="3886200" cy="25908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872 : 2 = 436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b="1" dirty="0" smtClean="0">
                <a:solidFill>
                  <a:srgbClr val="FF0000"/>
                </a:solidFill>
              </a:rPr>
              <a:t>261 : 3 = 87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945 : 5 = 189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b="1" dirty="0" smtClean="0">
                <a:solidFill>
                  <a:srgbClr val="FF0000"/>
                </a:solidFill>
              </a:rPr>
              <a:t>842 : 7 = 120 (</a:t>
            </a:r>
            <a:r>
              <a:rPr lang="en-US" sz="3200" b="1" dirty="0" err="1" smtClean="0">
                <a:solidFill>
                  <a:srgbClr val="FF0000"/>
                </a:solidFill>
              </a:rPr>
              <a:t>dư</a:t>
            </a:r>
            <a:r>
              <a:rPr lang="en-US" sz="3200" b="1" dirty="0" smtClean="0">
                <a:solidFill>
                  <a:srgbClr val="FF0000"/>
                </a:solidFill>
              </a:rPr>
              <a:t> 2)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images (70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400" y="381000"/>
            <a:ext cx="2143125" cy="213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16002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3600" b="1" i="1" dirty="0" err="1" smtClean="0">
                <a:solidFill>
                  <a:srgbClr val="00B0F0"/>
                </a:solidFill>
              </a:rPr>
              <a:t>Bài</a:t>
            </a:r>
            <a:r>
              <a:rPr lang="en-US" sz="3600" b="1" i="1" dirty="0" smtClean="0">
                <a:solidFill>
                  <a:srgbClr val="00B0F0"/>
                </a:solidFill>
              </a:rPr>
              <a:t> 3: </a:t>
            </a:r>
            <a:r>
              <a:rPr lang="en-US" sz="3600" b="1" i="1" dirty="0" err="1" smtClean="0">
                <a:solidFill>
                  <a:srgbClr val="00B0F0"/>
                </a:solidFill>
              </a:rPr>
              <a:t>Tính</a:t>
            </a:r>
            <a:r>
              <a:rPr lang="en-US" sz="3600" b="1" i="1" dirty="0" smtClean="0">
                <a:solidFill>
                  <a:srgbClr val="00B0F0"/>
                </a:solidFill>
              </a:rPr>
              <a:t> </a:t>
            </a:r>
            <a:r>
              <a:rPr lang="en-US" sz="3600" b="1" i="1" dirty="0" err="1" smtClean="0">
                <a:solidFill>
                  <a:srgbClr val="00B0F0"/>
                </a:solidFill>
              </a:rPr>
              <a:t>chu</a:t>
            </a:r>
            <a:r>
              <a:rPr lang="en-US" sz="3600" b="1" i="1" dirty="0" smtClean="0">
                <a:solidFill>
                  <a:srgbClr val="00B0F0"/>
                </a:solidFill>
              </a:rPr>
              <a:t> vi </a:t>
            </a:r>
            <a:r>
              <a:rPr lang="en-US" sz="3600" b="1" i="1" dirty="0" err="1" smtClean="0">
                <a:solidFill>
                  <a:srgbClr val="00B0F0"/>
                </a:solidFill>
              </a:rPr>
              <a:t>của</a:t>
            </a:r>
            <a:r>
              <a:rPr lang="en-US" sz="3600" b="1" i="1" dirty="0" smtClean="0">
                <a:solidFill>
                  <a:srgbClr val="00B0F0"/>
                </a:solidFill>
              </a:rPr>
              <a:t> </a:t>
            </a:r>
            <a:r>
              <a:rPr lang="en-US" sz="3600" b="1" i="1" dirty="0" err="1" smtClean="0">
                <a:solidFill>
                  <a:srgbClr val="00B0F0"/>
                </a:solidFill>
              </a:rPr>
              <a:t>một</a:t>
            </a:r>
            <a:r>
              <a:rPr lang="en-US" sz="3600" b="1" i="1" dirty="0" smtClean="0">
                <a:solidFill>
                  <a:srgbClr val="00B0F0"/>
                </a:solidFill>
              </a:rPr>
              <a:t> </a:t>
            </a:r>
            <a:r>
              <a:rPr lang="en-US" sz="3600" b="1" i="1" dirty="0" err="1" smtClean="0">
                <a:solidFill>
                  <a:srgbClr val="00B0F0"/>
                </a:solidFill>
              </a:rPr>
              <a:t>vườn</a:t>
            </a:r>
            <a:r>
              <a:rPr lang="en-US" sz="3600" b="1" i="1" dirty="0" smtClean="0">
                <a:solidFill>
                  <a:srgbClr val="00B0F0"/>
                </a:solidFill>
              </a:rPr>
              <a:t> </a:t>
            </a:r>
            <a:r>
              <a:rPr lang="en-US" sz="3600" b="1" i="1" dirty="0" err="1" smtClean="0">
                <a:solidFill>
                  <a:srgbClr val="00B0F0"/>
                </a:solidFill>
              </a:rPr>
              <a:t>cây</a:t>
            </a:r>
            <a:r>
              <a:rPr lang="en-US" sz="3600" b="1" i="1" dirty="0" smtClean="0">
                <a:solidFill>
                  <a:srgbClr val="00B0F0"/>
                </a:solidFill>
              </a:rPr>
              <a:t> </a:t>
            </a:r>
            <a:r>
              <a:rPr lang="en-US" sz="3600" b="1" i="1" dirty="0" err="1" smtClean="0">
                <a:solidFill>
                  <a:srgbClr val="00B0F0"/>
                </a:solidFill>
              </a:rPr>
              <a:t>ăn</a:t>
            </a:r>
            <a:r>
              <a:rPr lang="en-US" sz="3600" b="1" i="1" dirty="0" smtClean="0">
                <a:solidFill>
                  <a:srgbClr val="00B0F0"/>
                </a:solidFill>
              </a:rPr>
              <a:t> </a:t>
            </a:r>
            <a:r>
              <a:rPr lang="en-US" sz="3600" b="1" i="1" dirty="0" err="1" smtClean="0">
                <a:solidFill>
                  <a:srgbClr val="00B0F0"/>
                </a:solidFill>
              </a:rPr>
              <a:t>quả</a:t>
            </a:r>
            <a:r>
              <a:rPr lang="en-US" sz="3600" b="1" i="1" dirty="0" smtClean="0">
                <a:solidFill>
                  <a:srgbClr val="00B0F0"/>
                </a:solidFill>
              </a:rPr>
              <a:t> </a:t>
            </a:r>
            <a:r>
              <a:rPr lang="en-US" sz="3600" b="1" i="1" dirty="0" err="1" smtClean="0">
                <a:solidFill>
                  <a:srgbClr val="00B0F0"/>
                </a:solidFill>
              </a:rPr>
              <a:t>hình</a:t>
            </a:r>
            <a:r>
              <a:rPr lang="en-US" sz="3600" b="1" i="1" dirty="0" smtClean="0">
                <a:solidFill>
                  <a:srgbClr val="00B0F0"/>
                </a:solidFill>
              </a:rPr>
              <a:t> </a:t>
            </a:r>
            <a:r>
              <a:rPr lang="en-US" sz="3600" b="1" i="1" dirty="0" err="1" smtClean="0">
                <a:solidFill>
                  <a:srgbClr val="00B0F0"/>
                </a:solidFill>
              </a:rPr>
              <a:t>chữ</a:t>
            </a:r>
            <a:r>
              <a:rPr lang="en-US" sz="3600" b="1" i="1" dirty="0" smtClean="0">
                <a:solidFill>
                  <a:srgbClr val="00B0F0"/>
                </a:solidFill>
              </a:rPr>
              <a:t> </a:t>
            </a:r>
            <a:r>
              <a:rPr lang="en-US" sz="3600" b="1" i="1" dirty="0" err="1" smtClean="0">
                <a:solidFill>
                  <a:srgbClr val="00B0F0"/>
                </a:solidFill>
              </a:rPr>
              <a:t>nhật</a:t>
            </a:r>
            <a:r>
              <a:rPr lang="en-US" sz="3600" b="1" i="1" dirty="0" smtClean="0">
                <a:solidFill>
                  <a:srgbClr val="00B0F0"/>
                </a:solidFill>
              </a:rPr>
              <a:t> </a:t>
            </a:r>
            <a:r>
              <a:rPr lang="en-US" sz="3600" b="1" i="1" dirty="0" err="1" smtClean="0">
                <a:solidFill>
                  <a:srgbClr val="00B0F0"/>
                </a:solidFill>
              </a:rPr>
              <a:t>có</a:t>
            </a:r>
            <a:r>
              <a:rPr lang="en-US" sz="3600" b="1" i="1" dirty="0" smtClean="0">
                <a:solidFill>
                  <a:srgbClr val="00B0F0"/>
                </a:solidFill>
              </a:rPr>
              <a:t> </a:t>
            </a:r>
            <a:r>
              <a:rPr lang="en-US" sz="3600" b="1" i="1" dirty="0" err="1" smtClean="0">
                <a:solidFill>
                  <a:srgbClr val="00B0F0"/>
                </a:solidFill>
              </a:rPr>
              <a:t>chiều</a:t>
            </a:r>
            <a:r>
              <a:rPr lang="en-US" sz="3600" b="1" i="1" dirty="0" smtClean="0">
                <a:solidFill>
                  <a:srgbClr val="00B0F0"/>
                </a:solidFill>
              </a:rPr>
              <a:t> </a:t>
            </a:r>
            <a:r>
              <a:rPr lang="en-US" sz="3600" b="1" i="1" dirty="0" err="1" smtClean="0">
                <a:solidFill>
                  <a:srgbClr val="00B0F0"/>
                </a:solidFill>
              </a:rPr>
              <a:t>dài</a:t>
            </a:r>
            <a:r>
              <a:rPr lang="en-US" sz="3600" b="1" i="1" dirty="0" smtClean="0">
                <a:solidFill>
                  <a:srgbClr val="00B0F0"/>
                </a:solidFill>
              </a:rPr>
              <a:t> </a:t>
            </a:r>
            <a:r>
              <a:rPr lang="en-US" sz="3600" b="1" i="1" dirty="0" err="1" smtClean="0">
                <a:solidFill>
                  <a:srgbClr val="00B0F0"/>
                </a:solidFill>
              </a:rPr>
              <a:t>là</a:t>
            </a:r>
            <a:r>
              <a:rPr lang="en-US" sz="3600" b="1" i="1" dirty="0" smtClean="0">
                <a:solidFill>
                  <a:srgbClr val="00B0F0"/>
                </a:solidFill>
              </a:rPr>
              <a:t> 100m, </a:t>
            </a:r>
            <a:r>
              <a:rPr lang="en-US" sz="3600" b="1" i="1" dirty="0" err="1" smtClean="0">
                <a:solidFill>
                  <a:srgbClr val="00B0F0"/>
                </a:solidFill>
              </a:rPr>
              <a:t>chiều</a:t>
            </a:r>
            <a:r>
              <a:rPr lang="en-US" sz="3600" b="1" i="1" dirty="0" smtClean="0">
                <a:solidFill>
                  <a:srgbClr val="00B0F0"/>
                </a:solidFill>
              </a:rPr>
              <a:t> </a:t>
            </a:r>
            <a:r>
              <a:rPr lang="en-US" sz="3600" b="1" i="1" dirty="0" err="1" smtClean="0">
                <a:solidFill>
                  <a:srgbClr val="00B0F0"/>
                </a:solidFill>
              </a:rPr>
              <a:t>rộng</a:t>
            </a:r>
            <a:r>
              <a:rPr lang="en-US" sz="3600" b="1" i="1" dirty="0" smtClean="0">
                <a:solidFill>
                  <a:srgbClr val="00B0F0"/>
                </a:solidFill>
              </a:rPr>
              <a:t> 60m.</a:t>
            </a:r>
            <a:endParaRPr lang="en-US" sz="3600" b="1" i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1981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Bài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giải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Chu vi </a:t>
            </a:r>
            <a:r>
              <a:rPr lang="en-US" b="1" dirty="0" err="1" smtClean="0">
                <a:solidFill>
                  <a:srgbClr val="FF0000"/>
                </a:solidFill>
              </a:rPr>
              <a:t>vườn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cây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ăn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quả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hình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chữ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nhật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là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( 100 + 60) x 2 = 320 (m)</a:t>
            </a:r>
          </a:p>
          <a:p>
            <a:pPr algn="ctr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Đáp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số</a:t>
            </a:r>
            <a:r>
              <a:rPr lang="en-US" b="1" dirty="0" smtClean="0">
                <a:solidFill>
                  <a:srgbClr val="FF0000"/>
                </a:solidFill>
              </a:rPr>
              <a:t>: 320 </a:t>
            </a:r>
            <a:r>
              <a:rPr lang="en-US" b="1" dirty="0" err="1" smtClean="0">
                <a:solidFill>
                  <a:srgbClr val="FF0000"/>
                </a:solidFill>
              </a:rPr>
              <a:t>mét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Picture 3" descr="xmas_kids_group_big.jpg"/>
          <p:cNvPicPr>
            <a:picLocks noChangeAspect="1"/>
          </p:cNvPicPr>
          <p:nvPr/>
        </p:nvPicPr>
        <p:blipFill>
          <a:blip r:embed="rId2"/>
          <a:srcRect t="13855" b="18675"/>
          <a:stretch>
            <a:fillRect/>
          </a:stretch>
        </p:blipFill>
        <p:spPr>
          <a:xfrm>
            <a:off x="3524250" y="5257800"/>
            <a:ext cx="5619750" cy="137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i="1" dirty="0" err="1" smtClean="0"/>
              <a:t>Bài</a:t>
            </a:r>
            <a:r>
              <a:rPr lang="en-US" b="1" i="1" dirty="0" smtClean="0"/>
              <a:t> 4: </a:t>
            </a:r>
            <a:r>
              <a:rPr lang="en-US" b="1" i="1" dirty="0" err="1" smtClean="0"/>
              <a:t>Một</a:t>
            </a:r>
            <a:r>
              <a:rPr lang="en-US" b="1" i="1" dirty="0" smtClean="0"/>
              <a:t> </a:t>
            </a:r>
            <a:r>
              <a:rPr lang="en-US" b="1" i="1" dirty="0" err="1" smtClean="0"/>
              <a:t>cuộn</a:t>
            </a:r>
            <a:r>
              <a:rPr lang="en-US" b="1" i="1" dirty="0" smtClean="0"/>
              <a:t> </a:t>
            </a:r>
            <a:r>
              <a:rPr lang="en-US" b="1" i="1" dirty="0" err="1" smtClean="0"/>
              <a:t>vải</a:t>
            </a:r>
            <a:r>
              <a:rPr lang="en-US" b="1" i="1" dirty="0" smtClean="0"/>
              <a:t> </a:t>
            </a:r>
            <a:r>
              <a:rPr lang="en-US" b="1" i="1" dirty="0" err="1" smtClean="0"/>
              <a:t>dài</a:t>
            </a:r>
            <a:r>
              <a:rPr lang="en-US" b="1" i="1" dirty="0" smtClean="0"/>
              <a:t> 81m, </a:t>
            </a:r>
            <a:r>
              <a:rPr lang="en-US" b="1" i="1" dirty="0" err="1" smtClean="0"/>
              <a:t>đã</a:t>
            </a:r>
            <a:r>
              <a:rPr lang="en-US" b="1" i="1" dirty="0" smtClean="0"/>
              <a:t> </a:t>
            </a:r>
            <a:r>
              <a:rPr lang="en-US" b="1" i="1" dirty="0" err="1" smtClean="0"/>
              <a:t>bán</a:t>
            </a:r>
            <a:r>
              <a:rPr lang="en-US" b="1" i="1" dirty="0" smtClean="0"/>
              <a:t> </a:t>
            </a:r>
            <a:r>
              <a:rPr lang="en-US" b="1" i="1" dirty="0" err="1" smtClean="0"/>
              <a:t>được</a:t>
            </a:r>
            <a:r>
              <a:rPr lang="en-US" b="1" i="1" dirty="0" smtClean="0"/>
              <a:t>      </a:t>
            </a:r>
            <a:r>
              <a:rPr lang="en-US" b="1" i="1" dirty="0" err="1" smtClean="0"/>
              <a:t>cuộn</a:t>
            </a:r>
            <a:r>
              <a:rPr lang="en-US" b="1" i="1" dirty="0" smtClean="0"/>
              <a:t> </a:t>
            </a:r>
            <a:r>
              <a:rPr lang="en-US" b="1" i="1" dirty="0" err="1" smtClean="0"/>
              <a:t>vải</a:t>
            </a:r>
            <a:r>
              <a:rPr lang="en-US" b="1" i="1" dirty="0" smtClean="0"/>
              <a:t>. </a:t>
            </a:r>
            <a:r>
              <a:rPr lang="en-US" b="1" i="1" dirty="0" err="1" smtClean="0"/>
              <a:t>Hỏi</a:t>
            </a:r>
            <a:r>
              <a:rPr lang="en-US" b="1" i="1" dirty="0" smtClean="0"/>
              <a:t> </a:t>
            </a:r>
            <a:r>
              <a:rPr lang="en-US" b="1" i="1" dirty="0" err="1" smtClean="0"/>
              <a:t>cuộn</a:t>
            </a:r>
            <a:r>
              <a:rPr lang="en-US" b="1" i="1" dirty="0" smtClean="0"/>
              <a:t> </a:t>
            </a:r>
            <a:r>
              <a:rPr lang="en-US" b="1" i="1" dirty="0" err="1" smtClean="0"/>
              <a:t>vải</a:t>
            </a:r>
            <a:r>
              <a:rPr lang="en-US" b="1" i="1" dirty="0" smtClean="0"/>
              <a:t> </a:t>
            </a:r>
            <a:r>
              <a:rPr lang="en-US" b="1" i="1" dirty="0" err="1" smtClean="0"/>
              <a:t>còn</a:t>
            </a:r>
            <a:r>
              <a:rPr lang="en-US" b="1" i="1" dirty="0" smtClean="0"/>
              <a:t> </a:t>
            </a:r>
            <a:r>
              <a:rPr lang="en-US" b="1" i="1" dirty="0" err="1" smtClean="0"/>
              <a:t>lại</a:t>
            </a:r>
            <a:r>
              <a:rPr lang="en-US" b="1" i="1" dirty="0" smtClean="0"/>
              <a:t> </a:t>
            </a:r>
            <a:r>
              <a:rPr lang="en-US" b="1" i="1" dirty="0" err="1" smtClean="0"/>
              <a:t>bao</a:t>
            </a:r>
            <a:r>
              <a:rPr lang="en-US" b="1" i="1" dirty="0" smtClean="0"/>
              <a:t> </a:t>
            </a:r>
            <a:r>
              <a:rPr lang="en-US" b="1" i="1" dirty="0" err="1" smtClean="0"/>
              <a:t>nhiêu</a:t>
            </a:r>
            <a:r>
              <a:rPr lang="en-US" b="1" i="1" dirty="0" smtClean="0"/>
              <a:t> </a:t>
            </a:r>
            <a:r>
              <a:rPr lang="en-US" b="1" i="1" dirty="0" err="1" smtClean="0"/>
              <a:t>mét</a:t>
            </a:r>
            <a:r>
              <a:rPr lang="en-US" b="1" i="1" dirty="0" smtClean="0"/>
              <a:t>?</a:t>
            </a:r>
            <a:endParaRPr lang="en-US" b="1" i="1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1676400" y="609600"/>
          <a:ext cx="511175" cy="914400"/>
        </p:xfrm>
        <a:graphic>
          <a:graphicData uri="http://schemas.openxmlformats.org/presentationml/2006/ole">
            <p:oleObj spid="_x0000_s1026" name="Equation" r:id="rId3" imgW="139680" imgH="393480" progId="Equation.3">
              <p:embed/>
            </p:oleObj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228600" y="3429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Bài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giải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Đã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bán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được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số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mét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vải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là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baseline="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81</a:t>
            </a:r>
            <a:r>
              <a:rPr lang="en-US" sz="32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: 3 = 27 (m)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Cuộn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vải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còn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lại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số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mét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là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baseline="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81</a:t>
            </a:r>
            <a:r>
              <a:rPr lang="en-US" sz="32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– 27 = 54 (m)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         </a:t>
            </a:r>
            <a:r>
              <a:rPr lang="en-US" sz="32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Đáp</a:t>
            </a:r>
            <a:r>
              <a:rPr lang="en-US" sz="32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: 54 </a:t>
            </a:r>
            <a:r>
              <a:rPr lang="en-US" sz="32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mét</a:t>
            </a:r>
            <a:endParaRPr lang="en-US" sz="3200" b="1" dirty="0" smtClean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images (75).jpg"/>
          <p:cNvPicPr>
            <a:picLocks noChangeAspect="1"/>
          </p:cNvPicPr>
          <p:nvPr/>
        </p:nvPicPr>
        <p:blipFill>
          <a:blip r:embed="rId4"/>
          <a:srcRect b="4585"/>
          <a:stretch>
            <a:fillRect/>
          </a:stretch>
        </p:blipFill>
        <p:spPr>
          <a:xfrm>
            <a:off x="304800" y="4572000"/>
            <a:ext cx="2095500" cy="20812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b="1" i="1" dirty="0" err="1" smtClean="0"/>
              <a:t>Bài</a:t>
            </a:r>
            <a:r>
              <a:rPr lang="en-US" b="1" i="1" dirty="0" smtClean="0"/>
              <a:t> 5: </a:t>
            </a:r>
            <a:r>
              <a:rPr lang="en-US" b="1" i="1" dirty="0" err="1" smtClean="0"/>
              <a:t>Tính</a:t>
            </a:r>
            <a:r>
              <a:rPr lang="en-US" b="1" i="1" dirty="0" smtClean="0"/>
              <a:t> </a:t>
            </a:r>
            <a:r>
              <a:rPr lang="en-US" b="1" i="1" dirty="0" err="1" smtClean="0"/>
              <a:t>giá</a:t>
            </a:r>
            <a:r>
              <a:rPr lang="en-US" b="1" i="1" dirty="0" smtClean="0"/>
              <a:t> </a:t>
            </a:r>
            <a:r>
              <a:rPr lang="en-US" b="1" i="1" dirty="0" err="1" smtClean="0"/>
              <a:t>trị</a:t>
            </a:r>
            <a:r>
              <a:rPr lang="en-US" b="1" i="1" dirty="0" smtClean="0"/>
              <a:t> </a:t>
            </a:r>
            <a:r>
              <a:rPr lang="en-US" b="1" i="1" dirty="0" err="1" smtClean="0"/>
              <a:t>biểu</a:t>
            </a:r>
            <a:r>
              <a:rPr lang="en-US" b="1" i="1" dirty="0" smtClean="0"/>
              <a:t> </a:t>
            </a:r>
            <a:r>
              <a:rPr lang="en-US" b="1" i="1" dirty="0" err="1" smtClean="0"/>
              <a:t>thức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819400" cy="1676399"/>
          </a:xfr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en-US" dirty="0" smtClean="0"/>
              <a:t>25 x 2 + 30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0" y="1905000"/>
            <a:ext cx="2819400" cy="18288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/>
              <a:t>b) 75 + 15 x 2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657600" y="4267200"/>
            <a:ext cx="2819400" cy="182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/>
              <a:t>c) 70 + 30 : 3 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2209800"/>
            <a:ext cx="1828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=    50 + 30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=        80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10200" y="2514600"/>
            <a:ext cx="2209800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FF0000"/>
                </a:solidFill>
              </a:rPr>
              <a:t>= </a:t>
            </a:r>
            <a:r>
              <a:rPr lang="en-US" sz="3200" b="1" dirty="0" smtClean="0">
                <a:solidFill>
                  <a:srgbClr val="FF0000"/>
                </a:solidFill>
              </a:rPr>
              <a:t> 75 </a:t>
            </a:r>
            <a:r>
              <a:rPr lang="en-US" sz="3200" b="1" dirty="0">
                <a:solidFill>
                  <a:srgbClr val="FF0000"/>
                </a:solidFill>
              </a:rPr>
              <a:t>+ 30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FF0000"/>
                </a:solidFill>
              </a:rPr>
              <a:t>= </a:t>
            </a:r>
            <a:r>
              <a:rPr lang="en-US" sz="3200" b="1" dirty="0" smtClean="0">
                <a:solidFill>
                  <a:srgbClr val="FF0000"/>
                </a:solidFill>
              </a:rPr>
              <a:t> 105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33800" y="4876800"/>
            <a:ext cx="2590800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FF0000"/>
                </a:solidFill>
              </a:rPr>
              <a:t>= </a:t>
            </a:r>
            <a:r>
              <a:rPr lang="en-US" sz="3200" b="1" dirty="0" smtClean="0">
                <a:solidFill>
                  <a:srgbClr val="FF0000"/>
                </a:solidFill>
              </a:rPr>
              <a:t>70 </a:t>
            </a:r>
            <a:r>
              <a:rPr lang="en-US" sz="3200" b="1" dirty="0">
                <a:solidFill>
                  <a:srgbClr val="FF0000"/>
                </a:solidFill>
              </a:rPr>
              <a:t>+ 10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FF0000"/>
                </a:solidFill>
              </a:rPr>
              <a:t>= </a:t>
            </a:r>
            <a:r>
              <a:rPr lang="en-US" sz="3200" b="1" dirty="0" smtClean="0">
                <a:solidFill>
                  <a:srgbClr val="FF0000"/>
                </a:solidFill>
              </a:rPr>
              <a:t>   80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9" name="Picture 8" descr="images (5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419600"/>
            <a:ext cx="2209800" cy="214312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514600" y="198120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Tổ</a:t>
            </a:r>
            <a:r>
              <a:rPr lang="en-US" sz="2800" b="1" dirty="0" smtClean="0">
                <a:solidFill>
                  <a:srgbClr val="FF0000"/>
                </a:solidFill>
              </a:rPr>
              <a:t> 1</a:t>
            </a:r>
            <a:endParaRPr lang="en-US" sz="2800" b="1" dirty="0" smtClean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15200" y="243840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Tổ</a:t>
            </a:r>
            <a:r>
              <a:rPr lang="en-US" sz="2800" b="1" dirty="0" smtClean="0">
                <a:solidFill>
                  <a:srgbClr val="FF0000"/>
                </a:solidFill>
              </a:rPr>
              <a:t> 2</a:t>
            </a:r>
            <a:endParaRPr lang="en-US" sz="2800" b="1" dirty="0" smtClean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486400" y="487680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Tổ</a:t>
            </a:r>
            <a:r>
              <a:rPr lang="en-US" sz="2800" b="1" dirty="0" smtClean="0">
                <a:solidFill>
                  <a:srgbClr val="FF0000"/>
                </a:solidFill>
              </a:rPr>
              <a:t> 3</a:t>
            </a:r>
            <a:endParaRPr lang="en-US" sz="28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235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Equation</vt:lpstr>
      <vt:lpstr>LUYỆN TẬP CHUNG</vt:lpstr>
      <vt:lpstr>Bài 1: Tính nhẩm</vt:lpstr>
      <vt:lpstr>Bài 2: Tính</vt:lpstr>
      <vt:lpstr>Bài 3: Tính chu vi của một vườn cây ăn quả hình chữ nhật có chiều dài là 100m, chiều rộng 60m.</vt:lpstr>
      <vt:lpstr>Bài 4: Một cuộn vải dài 81m, đã bán được      cuộn vải. Hỏi cuộn vải còn lại bao nhiêu mét?</vt:lpstr>
      <vt:lpstr>Bài 5: Tính giá trị biểu thức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LUYỆN TẬP CHUNG</dc:title>
  <dc:creator>user</dc:creator>
  <cp:lastModifiedBy>user</cp:lastModifiedBy>
  <cp:revision>3</cp:revision>
  <dcterms:created xsi:type="dcterms:W3CDTF">2015-12-17T06:00:52Z</dcterms:created>
  <dcterms:modified xsi:type="dcterms:W3CDTF">2015-12-17T07:30:45Z</dcterms:modified>
</cp:coreProperties>
</file>