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000000"/>
    <a:srgbClr val="FF3300"/>
    <a:srgbClr val="FF6600"/>
    <a:srgbClr val="66CCFF"/>
    <a:srgbClr val="FF3399"/>
    <a:srgbClr val="FF66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920 h 2182"/>
                <a:gd name="T4" fmla="*/ 5232 w 4897"/>
                <a:gd name="T5" fmla="*/ 1920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4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126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D3E63F-5533-49A2-A5BD-A8AE7556E5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477AE0-0DE4-4ADD-9095-43AC0FD81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DF0234-96D6-47B6-BC97-9F060075D9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A4BAC0-C8AB-4439-A1E3-D813D0FEA5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33FB0E-41D5-4472-946A-26D45E5EFE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8A55C3-BA18-404B-BF97-D3E39D8FD8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A1B6E8-375C-42DF-9C65-6C94EAC64C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179FDB-0005-4C66-A197-0353CB229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95095C-B447-4546-8FD6-CD49D9E1D1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665C12-E059-49ED-8542-C58A92F53A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D8FB64-60D9-405D-8D87-8708E44B5F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411 h 2182"/>
                <a:gd name="T4" fmla="*/ 5232 w 4897"/>
                <a:gd name="T5" fmla="*/ 1411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388 h 2182"/>
                <a:gd name="T4" fmla="*/ 5232 w 4897"/>
                <a:gd name="T5" fmla="*/ 1388 h 2182"/>
                <a:gd name="T6" fmla="*/ 523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62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62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62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62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62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16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116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116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967B14F-24E4-4CE4-A9C3-EE937A9B1BA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163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163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581400" y="1828800"/>
            <a:ext cx="1962150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4400" b="1">
                <a:effectLst>
                  <a:outerShdw blurRad="38100" dist="38100" dir="2700000" algn="tl">
                    <a:srgbClr val="000000"/>
                  </a:outerShdw>
                </a:effectLst>
              </a:rPr>
              <a:t>Toán 3</a:t>
            </a:r>
          </a:p>
          <a:p>
            <a:pPr eaLnBrk="0" hangingPunct="0"/>
            <a:endParaRPr lang="en-US" sz="4400" b="1"/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1219200" y="2895600"/>
            <a:ext cx="757555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6600" b="1">
                <a:solidFill>
                  <a:srgbClr val="000000"/>
                </a:solidFill>
              </a:rPr>
              <a:t>Chu vi hình vuông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6461125" y="46799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3641725" y="4889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3717925" y="6413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3079" name="Text Box 9"/>
          <p:cNvSpPr txBox="1">
            <a:spLocks noChangeArrowheads="1"/>
          </p:cNvSpPr>
          <p:nvPr/>
        </p:nvSpPr>
        <p:spPr bwMode="auto">
          <a:xfrm>
            <a:off x="4098925" y="5651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3080" name="Text Box 10"/>
          <p:cNvSpPr txBox="1">
            <a:spLocks noChangeArrowheads="1"/>
          </p:cNvSpPr>
          <p:nvPr/>
        </p:nvSpPr>
        <p:spPr bwMode="auto">
          <a:xfrm>
            <a:off x="3641725" y="4889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3081" name="Text Box 11"/>
          <p:cNvSpPr txBox="1">
            <a:spLocks noChangeArrowheads="1"/>
          </p:cNvSpPr>
          <p:nvPr/>
        </p:nvSpPr>
        <p:spPr bwMode="auto">
          <a:xfrm>
            <a:off x="4022725" y="4889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3082" name="Text Box 12"/>
          <p:cNvSpPr txBox="1">
            <a:spLocks noChangeArrowheads="1"/>
          </p:cNvSpPr>
          <p:nvPr/>
        </p:nvSpPr>
        <p:spPr bwMode="auto">
          <a:xfrm>
            <a:off x="4022725" y="5651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3083" name="Text Box 13"/>
          <p:cNvSpPr txBox="1">
            <a:spLocks noChangeArrowheads="1"/>
          </p:cNvSpPr>
          <p:nvPr/>
        </p:nvSpPr>
        <p:spPr bwMode="auto">
          <a:xfrm>
            <a:off x="5318125" y="14795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533400" y="4572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>
                <a:solidFill>
                  <a:srgbClr val="FFFF66"/>
                </a:solidFill>
              </a:rPr>
              <a:t>Cho hình vuông ABCD có cạnh 3cm. Tính chu vi hình vuông đó.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2057400" y="1058863"/>
            <a:ext cx="6324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5318125" y="6413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4101" name="Text Box 9"/>
          <p:cNvSpPr txBox="1">
            <a:spLocks noChangeArrowheads="1"/>
          </p:cNvSpPr>
          <p:nvPr/>
        </p:nvSpPr>
        <p:spPr bwMode="auto">
          <a:xfrm>
            <a:off x="517525" y="17986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4102" name="Text Box 14"/>
          <p:cNvSpPr txBox="1">
            <a:spLocks noChangeArrowheads="1"/>
          </p:cNvSpPr>
          <p:nvPr/>
        </p:nvSpPr>
        <p:spPr bwMode="auto">
          <a:xfrm>
            <a:off x="2574925" y="49085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4103" name="Text Box 15"/>
          <p:cNvSpPr txBox="1">
            <a:spLocks noChangeArrowheads="1"/>
          </p:cNvSpPr>
          <p:nvPr/>
        </p:nvSpPr>
        <p:spPr bwMode="auto">
          <a:xfrm>
            <a:off x="517525" y="17986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4104" name="Text Box 16"/>
          <p:cNvSpPr txBox="1">
            <a:spLocks noChangeArrowheads="1"/>
          </p:cNvSpPr>
          <p:nvPr/>
        </p:nvSpPr>
        <p:spPr bwMode="auto">
          <a:xfrm>
            <a:off x="457200" y="19954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4105" name="Rectangle 8"/>
          <p:cNvSpPr>
            <a:spLocks noChangeArrowheads="1"/>
          </p:cNvSpPr>
          <p:nvPr/>
        </p:nvSpPr>
        <p:spPr bwMode="auto">
          <a:xfrm>
            <a:off x="838200" y="2071688"/>
            <a:ext cx="1981200" cy="19812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819400" y="1752600"/>
            <a:ext cx="44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4107" name="Text Box 12"/>
          <p:cNvSpPr txBox="1">
            <a:spLocks noChangeArrowheads="1"/>
          </p:cNvSpPr>
          <p:nvPr/>
        </p:nvSpPr>
        <p:spPr bwMode="auto">
          <a:xfrm>
            <a:off x="2819400" y="3824288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4108" name="Text Box 13"/>
          <p:cNvSpPr txBox="1">
            <a:spLocks noChangeArrowheads="1"/>
          </p:cNvSpPr>
          <p:nvPr/>
        </p:nvSpPr>
        <p:spPr bwMode="auto">
          <a:xfrm>
            <a:off x="381000" y="3824288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4109" name="Text Box 17"/>
          <p:cNvSpPr txBox="1">
            <a:spLocks noChangeArrowheads="1"/>
          </p:cNvSpPr>
          <p:nvPr/>
        </p:nvSpPr>
        <p:spPr bwMode="auto">
          <a:xfrm>
            <a:off x="381000" y="1752600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4110" name="Text Box 18"/>
          <p:cNvSpPr txBox="1">
            <a:spLocks noChangeArrowheads="1"/>
          </p:cNvSpPr>
          <p:nvPr/>
        </p:nvSpPr>
        <p:spPr bwMode="auto">
          <a:xfrm>
            <a:off x="1371600" y="1524000"/>
            <a:ext cx="1003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FF66FF"/>
                </a:solidFill>
              </a:rPr>
              <a:t>3 cm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4343400" y="3276600"/>
            <a:ext cx="3930650" cy="5238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0000"/>
                </a:solidFill>
              </a:rPr>
              <a:t>Hoặc</a:t>
            </a:r>
            <a:r>
              <a:rPr lang="en-US" sz="2800" b="1"/>
              <a:t>    </a:t>
            </a:r>
            <a:r>
              <a:rPr lang="en-US" sz="2800" b="1">
                <a:solidFill>
                  <a:srgbClr val="FF3300"/>
                </a:solidFill>
              </a:rPr>
              <a:t>3 x 4 = 12 (cm)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-92075" y="2733675"/>
            <a:ext cx="3975100" cy="1905000"/>
            <a:chOff x="-58" y="1722"/>
            <a:chExt cx="2504" cy="1200"/>
          </a:xfrm>
        </p:grpSpPr>
        <p:sp>
          <p:nvSpPr>
            <p:cNvPr id="4118" name="Text Box 22"/>
            <p:cNvSpPr txBox="1">
              <a:spLocks noChangeArrowheads="1"/>
            </p:cNvSpPr>
            <p:nvPr/>
          </p:nvSpPr>
          <p:spPr bwMode="auto">
            <a:xfrm>
              <a:off x="1814" y="1722"/>
              <a:ext cx="63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rgbClr val="FF66FF"/>
                  </a:solidFill>
                </a:rPr>
                <a:t>3 cm</a:t>
              </a:r>
            </a:p>
          </p:txBody>
        </p:sp>
        <p:sp>
          <p:nvSpPr>
            <p:cNvPr id="4119" name="Text Box 23"/>
            <p:cNvSpPr txBox="1">
              <a:spLocks noChangeArrowheads="1"/>
            </p:cNvSpPr>
            <p:nvPr/>
          </p:nvSpPr>
          <p:spPr bwMode="auto">
            <a:xfrm>
              <a:off x="-58" y="1722"/>
              <a:ext cx="63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rgbClr val="FF66FF"/>
                  </a:solidFill>
                </a:rPr>
                <a:t>3 cm</a:t>
              </a:r>
            </a:p>
          </p:txBody>
        </p:sp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816" y="2592"/>
              <a:ext cx="63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rgbClr val="FF66FF"/>
                  </a:solidFill>
                </a:rPr>
                <a:t>3 cm</a:t>
              </a:r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4327525" y="1819275"/>
            <a:ext cx="4962525" cy="1133475"/>
            <a:chOff x="2726" y="1146"/>
            <a:chExt cx="3126" cy="714"/>
          </a:xfrm>
        </p:grpSpPr>
        <p:sp>
          <p:nvSpPr>
            <p:cNvPr id="4116" name="Text Box 19"/>
            <p:cNvSpPr txBox="1">
              <a:spLocks noChangeArrowheads="1"/>
            </p:cNvSpPr>
            <p:nvPr/>
          </p:nvSpPr>
          <p:spPr bwMode="auto">
            <a:xfrm>
              <a:off x="2726" y="1146"/>
              <a:ext cx="312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/>
                <a:t>Chu vi hình vuông ABCD là:</a:t>
              </a:r>
            </a:p>
          </p:txBody>
        </p:sp>
        <p:sp>
          <p:nvSpPr>
            <p:cNvPr id="4117" name="Text Box 25"/>
            <p:cNvSpPr txBox="1">
              <a:spLocks noChangeArrowheads="1"/>
            </p:cNvSpPr>
            <p:nvPr/>
          </p:nvSpPr>
          <p:spPr bwMode="auto">
            <a:xfrm>
              <a:off x="2726" y="1530"/>
              <a:ext cx="244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/>
                <a:t>3 + 3 + 3 + 3 = 12 (cm)</a:t>
              </a:r>
            </a:p>
          </p:txBody>
        </p:sp>
      </p:grpSp>
      <p:sp>
        <p:nvSpPr>
          <p:cNvPr id="4114" name="Text Box 27"/>
          <p:cNvSpPr txBox="1">
            <a:spLocks noChangeArrowheads="1"/>
          </p:cNvSpPr>
          <p:nvPr/>
        </p:nvSpPr>
        <p:spPr bwMode="auto">
          <a:xfrm>
            <a:off x="304800" y="5181600"/>
            <a:ext cx="809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2800" b="1"/>
          </a:p>
        </p:txBody>
      </p:sp>
      <p:sp>
        <p:nvSpPr>
          <p:cNvPr id="51232" name="Text Box 32"/>
          <p:cNvSpPr txBox="1">
            <a:spLocks noChangeArrowheads="1"/>
          </p:cNvSpPr>
          <p:nvPr/>
        </p:nvSpPr>
        <p:spPr bwMode="auto">
          <a:xfrm>
            <a:off x="381000" y="4953000"/>
            <a:ext cx="87630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4400" b="1">
                <a:solidFill>
                  <a:srgbClr val="000000"/>
                </a:solidFill>
              </a:rPr>
              <a:t>Muốn tính chu vi hình vuông ta lấy độ dài một cạnh nhân với 4.</a:t>
            </a:r>
          </a:p>
          <a:p>
            <a:pPr eaLnBrk="0" hangingPunct="0"/>
            <a:endParaRPr lang="en-US" sz="44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1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752600" y="304800"/>
            <a:ext cx="11160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u="sng"/>
              <a:t>Bài 1</a:t>
            </a:r>
          </a:p>
          <a:p>
            <a:pPr eaLnBrk="0" hangingPunct="0"/>
            <a:endParaRPr lang="en-US" sz="2400" u="sng"/>
          </a:p>
        </p:txBody>
      </p:sp>
      <p:graphicFrame>
        <p:nvGraphicFramePr>
          <p:cNvPr id="68664" name="Group 56"/>
          <p:cNvGraphicFramePr>
            <a:graphicFrameLocks noGrp="1"/>
          </p:cNvGraphicFramePr>
          <p:nvPr/>
        </p:nvGraphicFramePr>
        <p:xfrm>
          <a:off x="152400" y="2514600"/>
          <a:ext cx="8839200" cy="2838450"/>
        </p:xfrm>
        <a:graphic>
          <a:graphicData uri="http://schemas.openxmlformats.org/drawingml/2006/table">
            <a:tbl>
              <a:tblPr/>
              <a:tblGrid>
                <a:gridCol w="1768475"/>
                <a:gridCol w="1768475"/>
                <a:gridCol w="1765300"/>
                <a:gridCol w="1768475"/>
                <a:gridCol w="1768475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282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5143" name="Text Box 29"/>
          <p:cNvSpPr txBox="1">
            <a:spLocks noChangeArrowheads="1"/>
          </p:cNvSpPr>
          <p:nvPr/>
        </p:nvSpPr>
        <p:spPr bwMode="auto">
          <a:xfrm>
            <a:off x="152400" y="2743200"/>
            <a:ext cx="16160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>
                <a:solidFill>
                  <a:srgbClr val="000000"/>
                </a:solidFill>
              </a:rPr>
              <a:t>Cạnh hình vuông</a:t>
            </a:r>
          </a:p>
        </p:txBody>
      </p:sp>
      <p:sp>
        <p:nvSpPr>
          <p:cNvPr id="5144" name="Text Box 31"/>
          <p:cNvSpPr txBox="1">
            <a:spLocks noChangeArrowheads="1"/>
          </p:cNvSpPr>
          <p:nvPr/>
        </p:nvSpPr>
        <p:spPr bwMode="auto">
          <a:xfrm>
            <a:off x="2438400" y="2895600"/>
            <a:ext cx="8874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000000"/>
                </a:solidFill>
              </a:rPr>
              <a:t>8 cm</a:t>
            </a:r>
          </a:p>
        </p:txBody>
      </p:sp>
      <p:sp>
        <p:nvSpPr>
          <p:cNvPr id="5145" name="Text Box 32"/>
          <p:cNvSpPr txBox="1">
            <a:spLocks noChangeArrowheads="1"/>
          </p:cNvSpPr>
          <p:nvPr/>
        </p:nvSpPr>
        <p:spPr bwMode="auto">
          <a:xfrm>
            <a:off x="4038600" y="2895600"/>
            <a:ext cx="10588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000000"/>
                </a:solidFill>
              </a:rPr>
              <a:t>12 cm</a:t>
            </a:r>
          </a:p>
        </p:txBody>
      </p:sp>
      <p:sp>
        <p:nvSpPr>
          <p:cNvPr id="5146" name="Text Box 33"/>
          <p:cNvSpPr txBox="1">
            <a:spLocks noChangeArrowheads="1"/>
          </p:cNvSpPr>
          <p:nvPr/>
        </p:nvSpPr>
        <p:spPr bwMode="auto">
          <a:xfrm>
            <a:off x="3489325" y="4191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1600"/>
          </a:p>
        </p:txBody>
      </p:sp>
      <p:sp>
        <p:nvSpPr>
          <p:cNvPr id="5147" name="Text Box 34"/>
          <p:cNvSpPr txBox="1">
            <a:spLocks noChangeArrowheads="1"/>
          </p:cNvSpPr>
          <p:nvPr/>
        </p:nvSpPr>
        <p:spPr bwMode="auto">
          <a:xfrm>
            <a:off x="5699125" y="2886075"/>
            <a:ext cx="10588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000000"/>
                </a:solidFill>
              </a:rPr>
              <a:t>31 cm</a:t>
            </a:r>
          </a:p>
        </p:txBody>
      </p:sp>
      <p:sp>
        <p:nvSpPr>
          <p:cNvPr id="5148" name="Text Box 35"/>
          <p:cNvSpPr txBox="1">
            <a:spLocks noChangeArrowheads="1"/>
          </p:cNvSpPr>
          <p:nvPr/>
        </p:nvSpPr>
        <p:spPr bwMode="auto">
          <a:xfrm>
            <a:off x="7451725" y="2886075"/>
            <a:ext cx="10588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000000"/>
                </a:solidFill>
              </a:rPr>
              <a:t>15 cm</a:t>
            </a:r>
          </a:p>
        </p:txBody>
      </p:sp>
      <p:sp>
        <p:nvSpPr>
          <p:cNvPr id="5149" name="Text Box 36"/>
          <p:cNvSpPr txBox="1">
            <a:spLocks noChangeArrowheads="1"/>
          </p:cNvSpPr>
          <p:nvPr/>
        </p:nvSpPr>
        <p:spPr bwMode="auto">
          <a:xfrm>
            <a:off x="2209800" y="3962400"/>
            <a:ext cx="1371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000000"/>
                </a:solidFill>
              </a:rPr>
              <a:t>8x4=32(cm)</a:t>
            </a:r>
          </a:p>
        </p:txBody>
      </p:sp>
      <p:sp>
        <p:nvSpPr>
          <p:cNvPr id="5150" name="Text Box 37"/>
          <p:cNvSpPr txBox="1">
            <a:spLocks noChangeArrowheads="1"/>
          </p:cNvSpPr>
          <p:nvPr/>
        </p:nvSpPr>
        <p:spPr bwMode="auto">
          <a:xfrm>
            <a:off x="3810000" y="41910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1600"/>
          </a:p>
        </p:txBody>
      </p:sp>
      <p:sp>
        <p:nvSpPr>
          <p:cNvPr id="5151" name="Text Box 38"/>
          <p:cNvSpPr txBox="1">
            <a:spLocks noChangeArrowheads="1"/>
          </p:cNvSpPr>
          <p:nvPr/>
        </p:nvSpPr>
        <p:spPr bwMode="auto">
          <a:xfrm>
            <a:off x="4403725" y="30861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1600"/>
          </a:p>
        </p:txBody>
      </p:sp>
      <p:sp>
        <p:nvSpPr>
          <p:cNvPr id="5152" name="Text Box 39"/>
          <p:cNvSpPr txBox="1">
            <a:spLocks noChangeArrowheads="1"/>
          </p:cNvSpPr>
          <p:nvPr/>
        </p:nvSpPr>
        <p:spPr bwMode="auto">
          <a:xfrm>
            <a:off x="5851525" y="4191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1600"/>
          </a:p>
        </p:txBody>
      </p:sp>
      <p:sp>
        <p:nvSpPr>
          <p:cNvPr id="68648" name="Text Box 40"/>
          <p:cNvSpPr txBox="1">
            <a:spLocks noChangeArrowheads="1"/>
          </p:cNvSpPr>
          <p:nvPr/>
        </p:nvSpPr>
        <p:spPr bwMode="auto">
          <a:xfrm>
            <a:off x="3657600" y="3810000"/>
            <a:ext cx="1828800" cy="13843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1600" b="1">
              <a:solidFill>
                <a:srgbClr val="FF3300"/>
              </a:solidFill>
            </a:endParaRPr>
          </a:p>
          <a:p>
            <a:pPr eaLnBrk="0" hangingPunct="0"/>
            <a:r>
              <a:rPr lang="en-US" sz="2400" b="1">
                <a:solidFill>
                  <a:srgbClr val="FF3300"/>
                </a:solidFill>
              </a:rPr>
              <a:t>  12x4=24</a:t>
            </a:r>
          </a:p>
          <a:p>
            <a:pPr eaLnBrk="0" hangingPunct="0"/>
            <a:r>
              <a:rPr lang="en-US" sz="2400" b="1">
                <a:solidFill>
                  <a:srgbClr val="FF3300"/>
                </a:solidFill>
              </a:rPr>
              <a:t>    (cm)</a:t>
            </a:r>
          </a:p>
          <a:p>
            <a:pPr eaLnBrk="0" hangingPunct="0"/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68649" name="Text Box 41"/>
          <p:cNvSpPr txBox="1">
            <a:spLocks noChangeArrowheads="1"/>
          </p:cNvSpPr>
          <p:nvPr/>
        </p:nvSpPr>
        <p:spPr bwMode="auto">
          <a:xfrm>
            <a:off x="5562600" y="3962400"/>
            <a:ext cx="1463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FF3300"/>
                </a:solidFill>
              </a:rPr>
              <a:t>  </a:t>
            </a:r>
          </a:p>
        </p:txBody>
      </p:sp>
      <p:sp>
        <p:nvSpPr>
          <p:cNvPr id="5155" name="Text Box 42"/>
          <p:cNvSpPr txBox="1">
            <a:spLocks noChangeArrowheads="1"/>
          </p:cNvSpPr>
          <p:nvPr/>
        </p:nvSpPr>
        <p:spPr bwMode="auto">
          <a:xfrm>
            <a:off x="6232525" y="58293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1600"/>
          </a:p>
        </p:txBody>
      </p:sp>
      <p:sp>
        <p:nvSpPr>
          <p:cNvPr id="68651" name="Text Box 43"/>
          <p:cNvSpPr txBox="1">
            <a:spLocks noChangeArrowheads="1"/>
          </p:cNvSpPr>
          <p:nvPr/>
        </p:nvSpPr>
        <p:spPr bwMode="auto">
          <a:xfrm>
            <a:off x="7315200" y="4083050"/>
            <a:ext cx="1539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FF3300"/>
                </a:solidFill>
              </a:rPr>
              <a:t>15x4=60(cm)</a:t>
            </a:r>
          </a:p>
        </p:txBody>
      </p:sp>
      <p:sp>
        <p:nvSpPr>
          <p:cNvPr id="5157" name="Text Box 46"/>
          <p:cNvSpPr txBox="1">
            <a:spLocks noChangeArrowheads="1"/>
          </p:cNvSpPr>
          <p:nvPr/>
        </p:nvSpPr>
        <p:spPr bwMode="auto">
          <a:xfrm>
            <a:off x="304800" y="3810000"/>
            <a:ext cx="152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>
                <a:solidFill>
                  <a:srgbClr val="000000"/>
                </a:solidFill>
              </a:rPr>
              <a:t>Chu vi hình vuông</a:t>
            </a:r>
          </a:p>
        </p:txBody>
      </p:sp>
      <p:sp>
        <p:nvSpPr>
          <p:cNvPr id="5158" name="Text Box 49"/>
          <p:cNvSpPr txBox="1">
            <a:spLocks noChangeArrowheads="1"/>
          </p:cNvSpPr>
          <p:nvPr/>
        </p:nvSpPr>
        <p:spPr bwMode="auto">
          <a:xfrm>
            <a:off x="2971800" y="304800"/>
            <a:ext cx="43656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chemeClr val="hlink"/>
                </a:solidFill>
              </a:rPr>
              <a:t>Viết vào ô trống (theo mẫu)</a:t>
            </a:r>
          </a:p>
          <a:p>
            <a:pPr eaLnBrk="0" hangingPunct="0"/>
            <a:endParaRPr lang="en-US" sz="2400" b="1">
              <a:solidFill>
                <a:schemeClr val="hlink"/>
              </a:solidFill>
            </a:endParaRPr>
          </a:p>
        </p:txBody>
      </p:sp>
      <p:sp>
        <p:nvSpPr>
          <p:cNvPr id="68661" name="Text Box 53"/>
          <p:cNvSpPr txBox="1">
            <a:spLocks noChangeArrowheads="1"/>
          </p:cNvSpPr>
          <p:nvPr/>
        </p:nvSpPr>
        <p:spPr bwMode="auto">
          <a:xfrm>
            <a:off x="5486400" y="3810000"/>
            <a:ext cx="1752600" cy="13843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b="1">
              <a:solidFill>
                <a:srgbClr val="FF3300"/>
              </a:solidFill>
            </a:endParaRPr>
          </a:p>
          <a:p>
            <a:pPr algn="ctr"/>
            <a:r>
              <a:rPr lang="en-US" sz="2400" b="1">
                <a:solidFill>
                  <a:srgbClr val="FF3300"/>
                </a:solidFill>
              </a:rPr>
              <a:t>31x4=</a:t>
            </a:r>
          </a:p>
          <a:p>
            <a:pPr algn="ctr"/>
            <a:r>
              <a:rPr lang="en-US" sz="2400" b="1">
                <a:solidFill>
                  <a:srgbClr val="FF3300"/>
                </a:solidFill>
              </a:rPr>
              <a:t>124(cm)</a:t>
            </a:r>
          </a:p>
          <a:p>
            <a:endParaRPr lang="en-US" sz="1600" b="1">
              <a:solidFill>
                <a:srgbClr val="FF3300"/>
              </a:solidFill>
            </a:endParaRPr>
          </a:p>
        </p:txBody>
      </p:sp>
      <p:sp>
        <p:nvSpPr>
          <p:cNvPr id="5160" name="Line 54"/>
          <p:cNvSpPr>
            <a:spLocks noChangeShapeType="1"/>
          </p:cNvSpPr>
          <p:nvPr/>
        </p:nvSpPr>
        <p:spPr bwMode="auto">
          <a:xfrm>
            <a:off x="3657600" y="3810000"/>
            <a:ext cx="0" cy="16002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61" name="Line 55"/>
          <p:cNvSpPr>
            <a:spLocks noChangeShapeType="1"/>
          </p:cNvSpPr>
          <p:nvPr/>
        </p:nvSpPr>
        <p:spPr bwMode="auto">
          <a:xfrm>
            <a:off x="5486400" y="3733800"/>
            <a:ext cx="0" cy="16002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62" name="Line 57"/>
          <p:cNvSpPr>
            <a:spLocks noChangeShapeType="1"/>
          </p:cNvSpPr>
          <p:nvPr/>
        </p:nvSpPr>
        <p:spPr bwMode="auto">
          <a:xfrm>
            <a:off x="7239000" y="3810000"/>
            <a:ext cx="0" cy="16002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68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8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8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86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86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517525" y="371475"/>
            <a:ext cx="1044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 u="sng"/>
              <a:t>Bài 2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517525" y="1133475"/>
            <a:ext cx="82454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>
                <a:solidFill>
                  <a:schemeClr val="folHlink"/>
                </a:solidFill>
              </a:rPr>
              <a:t>Người ta uốn 1 cuộn dây thép vừa đủ thành một hình vuông cạnh 10 cm. Tính độ dài đoạn dây đó.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209800" y="2568575"/>
            <a:ext cx="7058025" cy="2855913"/>
            <a:chOff x="1392" y="1618"/>
            <a:chExt cx="4446" cy="1799"/>
          </a:xfrm>
        </p:grpSpPr>
        <p:sp>
          <p:nvSpPr>
            <p:cNvPr id="6149" name="Text Box 6"/>
            <p:cNvSpPr txBox="1">
              <a:spLocks noChangeArrowheads="1"/>
            </p:cNvSpPr>
            <p:nvPr/>
          </p:nvSpPr>
          <p:spPr bwMode="auto">
            <a:xfrm>
              <a:off x="2400" y="1618"/>
              <a:ext cx="1150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3600" b="1">
                  <a:solidFill>
                    <a:srgbClr val="66CCFF"/>
                  </a:solidFill>
                </a:rPr>
                <a:t>Bài giải</a:t>
              </a:r>
              <a:endParaRPr lang="en-US" sz="3600" b="1"/>
            </a:p>
          </p:txBody>
        </p:sp>
        <p:sp>
          <p:nvSpPr>
            <p:cNvPr id="6150" name="Text Box 7"/>
            <p:cNvSpPr txBox="1">
              <a:spLocks noChangeArrowheads="1"/>
            </p:cNvSpPr>
            <p:nvPr/>
          </p:nvSpPr>
          <p:spPr bwMode="auto">
            <a:xfrm>
              <a:off x="1392" y="2146"/>
              <a:ext cx="4446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3600" b="1">
                  <a:solidFill>
                    <a:srgbClr val="000000"/>
                  </a:solidFill>
                </a:rPr>
                <a:t>Độ dài của đoạn dâyđó là:         </a:t>
              </a:r>
            </a:p>
          </p:txBody>
        </p:sp>
        <p:sp>
          <p:nvSpPr>
            <p:cNvPr id="6151" name="Text Box 8"/>
            <p:cNvSpPr txBox="1">
              <a:spLocks noChangeArrowheads="1"/>
            </p:cNvSpPr>
            <p:nvPr/>
          </p:nvSpPr>
          <p:spPr bwMode="auto">
            <a:xfrm>
              <a:off x="2016" y="2578"/>
              <a:ext cx="2273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3600" b="1">
                  <a:solidFill>
                    <a:srgbClr val="000000"/>
                  </a:solidFill>
                </a:rPr>
                <a:t>10 x 4 = 40 (cm)</a:t>
              </a:r>
            </a:p>
          </p:txBody>
        </p:sp>
        <p:sp>
          <p:nvSpPr>
            <p:cNvPr id="6152" name="Text Box 9"/>
            <p:cNvSpPr txBox="1">
              <a:spLocks noChangeArrowheads="1"/>
            </p:cNvSpPr>
            <p:nvPr/>
          </p:nvSpPr>
          <p:spPr bwMode="auto">
            <a:xfrm>
              <a:off x="2976" y="3010"/>
              <a:ext cx="2087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3600" b="1">
                  <a:solidFill>
                    <a:srgbClr val="000000"/>
                  </a:solidFill>
                </a:rPr>
                <a:t>Đáp số: 40 cm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533400" y="228600"/>
            <a:ext cx="1044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 u="sng"/>
              <a:t>Bài 3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457200" y="838200"/>
            <a:ext cx="8305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>
                <a:solidFill>
                  <a:schemeClr val="folHlink"/>
                </a:solidFill>
              </a:rPr>
              <a:t>Mỗi viên gạch hình vuông có cạnh 20 cm. Tính chu vi hình chữ nhật được ghép bởi 3 viên gạch như thế.</a:t>
            </a:r>
          </a:p>
        </p:txBody>
      </p:sp>
      <p:sp>
        <p:nvSpPr>
          <p:cNvPr id="7172" name="Rectangle 9"/>
          <p:cNvSpPr>
            <a:spLocks noChangeArrowheads="1"/>
          </p:cNvSpPr>
          <p:nvPr/>
        </p:nvSpPr>
        <p:spPr bwMode="auto">
          <a:xfrm>
            <a:off x="2590800" y="3429000"/>
            <a:ext cx="1447800" cy="1447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4038600" y="3429000"/>
            <a:ext cx="1447800" cy="1447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11"/>
          <p:cNvSpPr>
            <a:spLocks noChangeArrowheads="1"/>
          </p:cNvSpPr>
          <p:nvPr/>
        </p:nvSpPr>
        <p:spPr bwMode="auto">
          <a:xfrm>
            <a:off x="5486400" y="3429000"/>
            <a:ext cx="1447800" cy="1447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Text Box 12"/>
          <p:cNvSpPr txBox="1">
            <a:spLocks noChangeArrowheads="1"/>
          </p:cNvSpPr>
          <p:nvPr/>
        </p:nvSpPr>
        <p:spPr bwMode="auto">
          <a:xfrm>
            <a:off x="1371600" y="3876675"/>
            <a:ext cx="1204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0000"/>
                </a:solidFill>
              </a:rPr>
              <a:t>20 cm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381000" y="228600"/>
            <a:ext cx="119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 i="1" u="sng"/>
              <a:t>Cách 1</a:t>
            </a:r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2514600" y="990600"/>
            <a:ext cx="1447800" cy="1447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3962400" y="990600"/>
            <a:ext cx="1447800" cy="1447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5410200" y="990600"/>
            <a:ext cx="1447800" cy="1447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1431925" y="1438275"/>
            <a:ext cx="10588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99CC"/>
                </a:solidFill>
              </a:rPr>
              <a:t>20 cm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2727325" y="447675"/>
            <a:ext cx="5189538" cy="2466975"/>
            <a:chOff x="1718" y="282"/>
            <a:chExt cx="3269" cy="1554"/>
          </a:xfrm>
        </p:grpSpPr>
        <p:sp>
          <p:nvSpPr>
            <p:cNvPr id="8209" name="Text Box 16"/>
            <p:cNvSpPr txBox="1">
              <a:spLocks noChangeArrowheads="1"/>
            </p:cNvSpPr>
            <p:nvPr/>
          </p:nvSpPr>
          <p:spPr bwMode="auto">
            <a:xfrm>
              <a:off x="4320" y="921"/>
              <a:ext cx="66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FF99CC"/>
                  </a:solidFill>
                </a:rPr>
                <a:t>20 cm</a:t>
              </a:r>
            </a:p>
          </p:txBody>
        </p:sp>
        <p:sp>
          <p:nvSpPr>
            <p:cNvPr id="8210" name="Text Box 13"/>
            <p:cNvSpPr txBox="1">
              <a:spLocks noChangeArrowheads="1"/>
            </p:cNvSpPr>
            <p:nvPr/>
          </p:nvSpPr>
          <p:spPr bwMode="auto">
            <a:xfrm>
              <a:off x="1718" y="282"/>
              <a:ext cx="66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FF99CC"/>
                  </a:solidFill>
                </a:rPr>
                <a:t>20 cm</a:t>
              </a:r>
            </a:p>
          </p:txBody>
        </p:sp>
        <p:sp>
          <p:nvSpPr>
            <p:cNvPr id="8211" name="Text Box 14"/>
            <p:cNvSpPr txBox="1">
              <a:spLocks noChangeArrowheads="1"/>
            </p:cNvSpPr>
            <p:nvPr/>
          </p:nvSpPr>
          <p:spPr bwMode="auto">
            <a:xfrm>
              <a:off x="2582" y="282"/>
              <a:ext cx="66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FF99CC"/>
                  </a:solidFill>
                </a:rPr>
                <a:t>20 cm</a:t>
              </a:r>
            </a:p>
          </p:txBody>
        </p:sp>
        <p:sp>
          <p:nvSpPr>
            <p:cNvPr id="8212" name="Text Box 15"/>
            <p:cNvSpPr txBox="1">
              <a:spLocks noChangeArrowheads="1"/>
            </p:cNvSpPr>
            <p:nvPr/>
          </p:nvSpPr>
          <p:spPr bwMode="auto">
            <a:xfrm>
              <a:off x="3494" y="297"/>
              <a:ext cx="66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FF99CC"/>
                  </a:solidFill>
                </a:rPr>
                <a:t>20 cm</a:t>
              </a:r>
            </a:p>
          </p:txBody>
        </p:sp>
        <p:sp>
          <p:nvSpPr>
            <p:cNvPr id="8213" name="Text Box 17"/>
            <p:cNvSpPr txBox="1">
              <a:spLocks noChangeArrowheads="1"/>
            </p:cNvSpPr>
            <p:nvPr/>
          </p:nvSpPr>
          <p:spPr bwMode="auto">
            <a:xfrm>
              <a:off x="1718" y="1545"/>
              <a:ext cx="66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FF99CC"/>
                  </a:solidFill>
                </a:rPr>
                <a:t>20 cm</a:t>
              </a:r>
            </a:p>
          </p:txBody>
        </p:sp>
        <p:sp>
          <p:nvSpPr>
            <p:cNvPr id="8214" name="Text Box 18"/>
            <p:cNvSpPr txBox="1">
              <a:spLocks noChangeArrowheads="1"/>
            </p:cNvSpPr>
            <p:nvPr/>
          </p:nvSpPr>
          <p:spPr bwMode="auto">
            <a:xfrm>
              <a:off x="2630" y="1536"/>
              <a:ext cx="66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FF99CC"/>
                  </a:solidFill>
                </a:rPr>
                <a:t>20 cm</a:t>
              </a:r>
            </a:p>
          </p:txBody>
        </p:sp>
        <p:sp>
          <p:nvSpPr>
            <p:cNvPr id="8215" name="Text Box 19"/>
            <p:cNvSpPr txBox="1">
              <a:spLocks noChangeArrowheads="1"/>
            </p:cNvSpPr>
            <p:nvPr/>
          </p:nvSpPr>
          <p:spPr bwMode="auto">
            <a:xfrm>
              <a:off x="3456" y="1530"/>
              <a:ext cx="66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FF99CC"/>
                  </a:solidFill>
                </a:rPr>
                <a:t>20 cm</a:t>
              </a:r>
            </a:p>
          </p:txBody>
        </p:sp>
      </p:grp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914400" y="3733800"/>
            <a:ext cx="7848600" cy="255428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200" b="1">
                <a:solidFill>
                  <a:srgbClr val="000000"/>
                </a:solidFill>
              </a:rPr>
              <a:t>Chu vi của hình chữ nhật ghép bởi 3 viên gạch như thế là</a:t>
            </a:r>
          </a:p>
          <a:p>
            <a:pPr eaLnBrk="0" hangingPunct="0"/>
            <a:endParaRPr lang="en-US" sz="3200" b="1">
              <a:solidFill>
                <a:srgbClr val="000000"/>
              </a:solidFill>
            </a:endParaRPr>
          </a:p>
          <a:p>
            <a:pPr eaLnBrk="0" hangingPunct="0"/>
            <a:endParaRPr lang="en-US" sz="3200" b="1">
              <a:solidFill>
                <a:srgbClr val="000000"/>
              </a:solidFill>
            </a:endParaRPr>
          </a:p>
          <a:p>
            <a:pPr eaLnBrk="0" hangingPunct="0"/>
            <a:endParaRPr lang="en-US" sz="3200" b="1">
              <a:solidFill>
                <a:srgbClr val="000000"/>
              </a:solidFill>
            </a:endParaRP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038600" y="3200400"/>
            <a:ext cx="1277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66CCFF"/>
                </a:solidFill>
              </a:rPr>
              <a:t>Bài giải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2971800" y="5029200"/>
            <a:ext cx="3505200" cy="584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200" b="1">
                <a:solidFill>
                  <a:srgbClr val="000000"/>
                </a:solidFill>
              </a:rPr>
              <a:t>20 x 8 = 160 (cm)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4953000" y="5638800"/>
            <a:ext cx="3168650" cy="584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200" b="1">
                <a:solidFill>
                  <a:srgbClr val="000000"/>
                </a:solidFill>
              </a:rPr>
              <a:t>Đáp số: 160 cm</a:t>
            </a:r>
          </a:p>
        </p:txBody>
      </p:sp>
      <p:sp>
        <p:nvSpPr>
          <p:cNvPr id="8204" name="Text Box 20"/>
          <p:cNvSpPr txBox="1">
            <a:spLocks noChangeArrowheads="1"/>
          </p:cNvSpPr>
          <p:nvPr/>
        </p:nvSpPr>
        <p:spPr bwMode="auto">
          <a:xfrm>
            <a:off x="2270125" y="3495675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2400" b="1"/>
          </a:p>
        </p:txBody>
      </p:sp>
      <p:sp>
        <p:nvSpPr>
          <p:cNvPr id="8205" name="Text Box 21"/>
          <p:cNvSpPr txBox="1">
            <a:spLocks noChangeArrowheads="1"/>
          </p:cNvSpPr>
          <p:nvPr/>
        </p:nvSpPr>
        <p:spPr bwMode="auto">
          <a:xfrm>
            <a:off x="3413125" y="371475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2400" b="1"/>
          </a:p>
        </p:txBody>
      </p:sp>
      <p:sp>
        <p:nvSpPr>
          <p:cNvPr id="8206" name="Text Box 22"/>
          <p:cNvSpPr txBox="1">
            <a:spLocks noChangeArrowheads="1"/>
          </p:cNvSpPr>
          <p:nvPr/>
        </p:nvSpPr>
        <p:spPr bwMode="auto">
          <a:xfrm>
            <a:off x="3641725" y="371475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2400" b="1"/>
          </a:p>
        </p:txBody>
      </p:sp>
      <p:sp>
        <p:nvSpPr>
          <p:cNvPr id="8207" name="Text Box 23"/>
          <p:cNvSpPr txBox="1">
            <a:spLocks noChangeArrowheads="1"/>
          </p:cNvSpPr>
          <p:nvPr/>
        </p:nvSpPr>
        <p:spPr bwMode="auto">
          <a:xfrm>
            <a:off x="2879725" y="447675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2400" b="1"/>
          </a:p>
        </p:txBody>
      </p:sp>
      <p:sp>
        <p:nvSpPr>
          <p:cNvPr id="8208" name="Text Box 24"/>
          <p:cNvSpPr txBox="1">
            <a:spLocks noChangeArrowheads="1"/>
          </p:cNvSpPr>
          <p:nvPr/>
        </p:nvSpPr>
        <p:spPr bwMode="auto">
          <a:xfrm>
            <a:off x="3032125" y="2428875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24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81000" y="152400"/>
            <a:ext cx="119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 i="1" u="sng"/>
              <a:t>Cách 2</a:t>
            </a: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2590800" y="1143000"/>
            <a:ext cx="1447800" cy="1447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4038600" y="1143000"/>
            <a:ext cx="1447800" cy="1447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5486400" y="1143000"/>
            <a:ext cx="1447800" cy="1447800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1508125" y="1590675"/>
            <a:ext cx="10588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99CC"/>
                </a:solidFill>
              </a:rPr>
              <a:t>20 cm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2743200" y="609600"/>
            <a:ext cx="10588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99CC"/>
                </a:solidFill>
              </a:rPr>
              <a:t>20 cm</a:t>
            </a:r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4251325" y="623888"/>
            <a:ext cx="10588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99CC"/>
                </a:solidFill>
              </a:rPr>
              <a:t>20 cm</a:t>
            </a:r>
          </a:p>
        </p:txBody>
      </p:sp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5622925" y="623888"/>
            <a:ext cx="10588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99CC"/>
                </a:solidFill>
              </a:rPr>
              <a:t>20 cm</a:t>
            </a:r>
          </a:p>
        </p:txBody>
      </p:sp>
      <p:sp>
        <p:nvSpPr>
          <p:cNvPr id="9226" name="Text Box 12"/>
          <p:cNvSpPr txBox="1">
            <a:spLocks noChangeArrowheads="1"/>
          </p:cNvSpPr>
          <p:nvPr/>
        </p:nvSpPr>
        <p:spPr bwMode="auto">
          <a:xfrm>
            <a:off x="3810000" y="3048000"/>
            <a:ext cx="1277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66CCFF"/>
                </a:solidFill>
              </a:rPr>
              <a:t>Bài giải</a:t>
            </a:r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838200" y="3571875"/>
            <a:ext cx="8001000" cy="14779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000000"/>
                </a:solidFill>
              </a:rPr>
              <a:t>Chiều dài của chu vi hình chữ nhật ghép bởi 3 viên gạch là:</a:t>
            </a:r>
          </a:p>
          <a:p>
            <a:pPr eaLnBrk="0" hangingPunct="0"/>
            <a:r>
              <a:rPr lang="en-US" sz="2400" b="1">
                <a:solidFill>
                  <a:srgbClr val="000000"/>
                </a:solidFill>
              </a:rPr>
              <a:t>                            20 x 3 = 60 (cm)</a:t>
            </a:r>
          </a:p>
          <a:p>
            <a:pPr eaLnBrk="0" hangingPunct="0"/>
            <a:endParaRPr lang="en-US" sz="1600" b="1">
              <a:solidFill>
                <a:srgbClr val="000000"/>
              </a:solidFill>
            </a:endParaRPr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838200" y="4876800"/>
            <a:ext cx="8001000" cy="153828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000000"/>
                </a:solidFill>
              </a:rPr>
              <a:t>Chu vi của hình chữ nhật ghép bởi 3 viên gạch là:</a:t>
            </a:r>
          </a:p>
          <a:p>
            <a:pPr eaLnBrk="0" hangingPunct="0"/>
            <a:endParaRPr lang="en-US" sz="600" b="1">
              <a:solidFill>
                <a:srgbClr val="000000"/>
              </a:solidFill>
            </a:endParaRPr>
          </a:p>
          <a:p>
            <a:pPr eaLnBrk="0" hangingPunct="0"/>
            <a:r>
              <a:rPr lang="en-US" sz="2400" b="1">
                <a:solidFill>
                  <a:srgbClr val="000000"/>
                </a:solidFill>
              </a:rPr>
              <a:t>                     (60 + 20) x 2 = 160 (cm)</a:t>
            </a:r>
          </a:p>
          <a:p>
            <a:pPr eaLnBrk="0" hangingPunct="0"/>
            <a:endParaRPr lang="en-US" sz="1600" b="1">
              <a:solidFill>
                <a:srgbClr val="000000"/>
              </a:solidFill>
            </a:endParaRPr>
          </a:p>
          <a:p>
            <a:pPr eaLnBrk="0" hangingPunct="0"/>
            <a:r>
              <a:rPr lang="en-US" sz="2400" b="1">
                <a:solidFill>
                  <a:srgbClr val="000000"/>
                </a:solidFill>
              </a:rPr>
              <a:t>                                        Đáp số: 160 cm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2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2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2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2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2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2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7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27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27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7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7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7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3" grpId="0"/>
      <p:bldP spid="72714" grpId="0"/>
      <p:bldP spid="727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517525" y="142875"/>
            <a:ext cx="1044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 u="sng"/>
              <a:t>Bài 4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474663" y="838200"/>
            <a:ext cx="84280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chemeClr val="folHlink"/>
                </a:solidFill>
              </a:rPr>
              <a:t>Đo độ dài cạnh rồi tính chu vi hình vuông MNPQ</a:t>
            </a:r>
          </a:p>
        </p:txBody>
      </p:sp>
      <p:sp>
        <p:nvSpPr>
          <p:cNvPr id="10244" name="Rectangle 8"/>
          <p:cNvSpPr>
            <a:spLocks noChangeArrowheads="1"/>
          </p:cNvSpPr>
          <p:nvPr/>
        </p:nvSpPr>
        <p:spPr bwMode="auto">
          <a:xfrm>
            <a:off x="990600" y="2514600"/>
            <a:ext cx="2133600" cy="21336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471488" y="2209800"/>
            <a:ext cx="484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3140075" y="2209800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10247" name="Text Box 11"/>
          <p:cNvSpPr txBox="1">
            <a:spLocks noChangeArrowheads="1"/>
          </p:cNvSpPr>
          <p:nvPr/>
        </p:nvSpPr>
        <p:spPr bwMode="auto">
          <a:xfrm>
            <a:off x="3124200" y="4357688"/>
            <a:ext cx="423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0000"/>
                </a:solidFill>
              </a:rPr>
              <a:t>P</a:t>
            </a:r>
          </a:p>
        </p:txBody>
      </p:sp>
      <p:sp>
        <p:nvSpPr>
          <p:cNvPr id="10248" name="Text Box 12"/>
          <p:cNvSpPr txBox="1">
            <a:spLocks noChangeArrowheads="1"/>
          </p:cNvSpPr>
          <p:nvPr/>
        </p:nvSpPr>
        <p:spPr bwMode="auto">
          <a:xfrm>
            <a:off x="457200" y="4357688"/>
            <a:ext cx="460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0000"/>
                </a:solidFill>
              </a:rPr>
              <a:t>Q</a:t>
            </a:r>
          </a:p>
        </p:txBody>
      </p:sp>
      <p:sp>
        <p:nvSpPr>
          <p:cNvPr id="10249" name="Text Box 13"/>
          <p:cNvSpPr txBox="1">
            <a:spLocks noChangeArrowheads="1"/>
          </p:cNvSpPr>
          <p:nvPr/>
        </p:nvSpPr>
        <p:spPr bwMode="auto">
          <a:xfrm>
            <a:off x="2346325" y="59340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2800" b="1"/>
          </a:p>
        </p:txBody>
      </p:sp>
      <p:sp>
        <p:nvSpPr>
          <p:cNvPr id="10250" name="Text Box 14"/>
          <p:cNvSpPr txBox="1">
            <a:spLocks noChangeArrowheads="1"/>
          </p:cNvSpPr>
          <p:nvPr/>
        </p:nvSpPr>
        <p:spPr bwMode="auto">
          <a:xfrm>
            <a:off x="441325" y="22002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2800" b="1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65125" y="1971675"/>
            <a:ext cx="4816475" cy="3994150"/>
            <a:chOff x="230" y="1242"/>
            <a:chExt cx="3034" cy="2516"/>
          </a:xfrm>
        </p:grpSpPr>
        <p:sp>
          <p:nvSpPr>
            <p:cNvPr id="10257" name="Text Box 15"/>
            <p:cNvSpPr txBox="1">
              <a:spLocks noChangeArrowheads="1"/>
            </p:cNvSpPr>
            <p:nvPr/>
          </p:nvSpPr>
          <p:spPr bwMode="auto">
            <a:xfrm>
              <a:off x="950" y="1242"/>
              <a:ext cx="63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rgbClr val="FF99CC"/>
                  </a:solidFill>
                </a:rPr>
                <a:t>3 cm</a:t>
              </a:r>
            </a:p>
          </p:txBody>
        </p:sp>
        <p:sp>
          <p:nvSpPr>
            <p:cNvPr id="10258" name="Text Box 16"/>
            <p:cNvSpPr txBox="1">
              <a:spLocks noChangeArrowheads="1"/>
            </p:cNvSpPr>
            <p:nvPr/>
          </p:nvSpPr>
          <p:spPr bwMode="auto">
            <a:xfrm>
              <a:off x="230" y="3162"/>
              <a:ext cx="3034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2800" b="1"/>
                <a:t>Độ dài cạnh hình vuông MNPQ là </a:t>
              </a:r>
              <a:r>
                <a:rPr lang="en-US" sz="2800" b="1">
                  <a:solidFill>
                    <a:srgbClr val="000000"/>
                  </a:solidFill>
                </a:rPr>
                <a:t>3 cm</a:t>
              </a:r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4038600" y="1981200"/>
            <a:ext cx="5810250" cy="2657475"/>
            <a:chOff x="2544" y="1248"/>
            <a:chExt cx="3660" cy="1674"/>
          </a:xfrm>
        </p:grpSpPr>
        <p:sp>
          <p:nvSpPr>
            <p:cNvPr id="10253" name="Text Box 17"/>
            <p:cNvSpPr txBox="1">
              <a:spLocks noChangeArrowheads="1"/>
            </p:cNvSpPr>
            <p:nvPr/>
          </p:nvSpPr>
          <p:spPr bwMode="auto">
            <a:xfrm>
              <a:off x="3600" y="1248"/>
              <a:ext cx="92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rgbClr val="000000"/>
                  </a:solidFill>
                </a:rPr>
                <a:t>Bài giải</a:t>
              </a:r>
            </a:p>
          </p:txBody>
        </p:sp>
        <p:sp>
          <p:nvSpPr>
            <p:cNvPr id="10254" name="Text Box 18"/>
            <p:cNvSpPr txBox="1">
              <a:spLocks noChangeArrowheads="1"/>
            </p:cNvSpPr>
            <p:nvPr/>
          </p:nvSpPr>
          <p:spPr bwMode="auto">
            <a:xfrm>
              <a:off x="2544" y="1728"/>
              <a:ext cx="366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rgbClr val="000000"/>
                  </a:solidFill>
                </a:rPr>
                <a:t>Chu vi hình vuông MNPQ là:        </a:t>
              </a:r>
            </a:p>
          </p:txBody>
        </p:sp>
        <p:sp>
          <p:nvSpPr>
            <p:cNvPr id="10255" name="Text Box 19"/>
            <p:cNvSpPr txBox="1">
              <a:spLocks noChangeArrowheads="1"/>
            </p:cNvSpPr>
            <p:nvPr/>
          </p:nvSpPr>
          <p:spPr bwMode="auto">
            <a:xfrm>
              <a:off x="3360" y="2160"/>
              <a:ext cx="167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rgbClr val="000000"/>
                  </a:solidFill>
                </a:rPr>
                <a:t>3 x 4 = 12 (cm)</a:t>
              </a:r>
            </a:p>
          </p:txBody>
        </p:sp>
        <p:sp>
          <p:nvSpPr>
            <p:cNvPr id="10256" name="Text Box 20"/>
            <p:cNvSpPr txBox="1">
              <a:spLocks noChangeArrowheads="1"/>
            </p:cNvSpPr>
            <p:nvPr/>
          </p:nvSpPr>
          <p:spPr bwMode="auto">
            <a:xfrm>
              <a:off x="4080" y="2592"/>
              <a:ext cx="165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rgbClr val="000000"/>
                  </a:solidFill>
                </a:rPr>
                <a:t>Đáp số: 12 cm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195</TotalTime>
  <Words>359</Words>
  <Application>Microsoft Office PowerPoint</Application>
  <PresentationFormat>On-screen Show (4:3)</PresentationFormat>
  <Paragraphs>82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Wingdings</vt:lpstr>
      <vt:lpstr>Calibri</vt:lpstr>
      <vt:lpstr>Times New Roman</vt:lpstr>
      <vt:lpstr>Glass Layers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Mobi:0983656177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Đào Mạnh Hồng</dc:creator>
  <cp:lastModifiedBy>CSTeam</cp:lastModifiedBy>
  <cp:revision>14</cp:revision>
  <dcterms:created xsi:type="dcterms:W3CDTF">2009-12-23T13:41:20Z</dcterms:created>
  <dcterms:modified xsi:type="dcterms:W3CDTF">2016-06-29T10:28:08Z</dcterms:modified>
</cp:coreProperties>
</file>