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7" r:id="rId3"/>
  </p:sldMasterIdLst>
  <p:notesMasterIdLst>
    <p:notesMasterId r:id="rId12"/>
  </p:notesMasterIdLst>
  <p:sldIdLst>
    <p:sldId id="258" r:id="rId4"/>
    <p:sldId id="276" r:id="rId5"/>
    <p:sldId id="286" r:id="rId6"/>
    <p:sldId id="289" r:id="rId7"/>
    <p:sldId id="265" r:id="rId8"/>
    <p:sldId id="278" r:id="rId9"/>
    <p:sldId id="279" r:id="rId10"/>
    <p:sldId id="280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rgbClr val="FF0000"/>
    </p:penClr>
  </p:showPr>
  <p:clrMru>
    <a:srgbClr val="0000CC"/>
    <a:srgbClr val="000066"/>
    <a:srgbClr val="FFFFA3"/>
    <a:srgbClr val="A7FFFF"/>
    <a:srgbClr val="FF00FF"/>
    <a:srgbClr val="FFCCFF"/>
    <a:srgbClr val="66FF33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26" autoAdjust="0"/>
    <p:restoredTop sz="94660"/>
  </p:normalViewPr>
  <p:slideViewPr>
    <p:cSldViewPr>
      <p:cViewPr>
        <p:scale>
          <a:sx n="75" d="100"/>
          <a:sy n="75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622B059-1CCB-443D-AEE9-4252F0AEED1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E738B5D-4B2B-4E61-83F1-E7A2141AB56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0D2E21-28E7-4D61-A1DF-08E77A13797B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F2D9B6A-805D-480E-A840-2D0E05BB42B2}" type="slidenum">
              <a:rPr lang="en-US" sz="1200">
                <a:latin typeface="Calibri" pitchFamily="34" charset="0"/>
              </a:rPr>
              <a:pPr algn="r"/>
              <a:t>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52A6D1-E64A-4113-85D1-456214CE99AD}" type="slidenum">
              <a:rPr lang="en-US" sz="1200">
                <a:latin typeface="Calibri" pitchFamily="34" charset="0"/>
              </a:rPr>
              <a:pPr algn="r"/>
              <a:t>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176F83-3066-440B-949E-E766F2E318B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8A0EF8-01FD-47CE-9686-42C3787C9089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4851EC-4D46-4066-BA96-4820D278380E}" type="slidenum">
              <a:rPr lang="en-US" sz="1200">
                <a:latin typeface="Calibri" pitchFamily="34" charset="0"/>
              </a:rPr>
              <a:pPr algn="r"/>
              <a:t>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CB4773A-85BF-4AD9-ADBE-F44F5D59F095}" type="slidenum">
              <a:rPr lang="en-US" sz="1200">
                <a:latin typeface="Calibri" pitchFamily="34" charset="0"/>
              </a:rPr>
              <a:pPr algn="r"/>
              <a:t>8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19AB2E-955E-48C1-A477-6E53354619D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8A49C-5D34-4704-967D-F75C50E6D1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9F1B1-53A9-48F1-BD5D-8D393CE438F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E5A1A-1960-45B8-B464-CE9E4A22E7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E5008-097B-4DF0-91A4-0352BAF313E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2C03E5-EB1B-4E3C-81AA-46F70897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8D3F9-EBAA-4129-B1C0-D38AA221F86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11C18-0C09-4D7E-8516-98C533E13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B8AD1-6FF4-452D-8CDA-D585D0225DD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B4F3A-41E3-4FA9-890F-E3693772E9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ABABD-5C64-4571-9A38-5388F954643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25309-8399-4A36-A422-973CECFDC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E4C49-06BF-40D1-B5FC-C5B8D6B976F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19266-7F0E-4EDD-AF3C-126D81D13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4C7A9-DA5A-4E93-8667-890BB024387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CDBD8-38A7-41A6-870F-C9B40FF39D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E95EF-9E1C-4997-B522-2FA5893C8C7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FB511-A9C0-4FBD-8344-F3E5966F1D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E2AFA-2709-4773-AEB9-1DE51207B6A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E9965-3D74-4EC8-98E0-D362A6412D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45FF34-9412-4648-BBDE-16514077117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A96CA-420E-4100-9176-76DE4D100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g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FE49339-0E39-4C71-A867-D07427E2A24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F040E81-9251-4C25-9DF0-B56BFF61B55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ransition>
    <p:plus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7179" name="Hộp_Văn_Bản 5"/>
          <p:cNvSpPr txBox="1">
            <a:spLocks noChangeArrowheads="1"/>
          </p:cNvSpPr>
          <p:nvPr/>
        </p:nvSpPr>
        <p:spPr bwMode="auto">
          <a:xfrm>
            <a:off x="609600" y="1752600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Ví dụ 1 :</a:t>
            </a:r>
          </a:p>
        </p:txBody>
      </p:sp>
      <p:sp>
        <p:nvSpPr>
          <p:cNvPr id="7180" name="Hộp_Văn_Bản 6"/>
          <p:cNvSpPr txBox="1">
            <a:spLocks noChangeArrowheads="1"/>
          </p:cNvSpPr>
          <p:nvPr/>
        </p:nvSpPr>
        <p:spPr bwMode="auto">
          <a:xfrm>
            <a:off x="2286000" y="16764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 + 35 : 5 =?</a:t>
            </a:r>
          </a:p>
        </p:txBody>
      </p:sp>
      <p:graphicFrame>
        <p:nvGraphicFramePr>
          <p:cNvPr id="7242" name="Group 74"/>
          <p:cNvGraphicFramePr>
            <a:graphicFrameLocks noGrp="1"/>
          </p:cNvGraphicFramePr>
          <p:nvPr/>
        </p:nvGraphicFramePr>
        <p:xfrm>
          <a:off x="152400" y="2209800"/>
          <a:ext cx="8763000" cy="4038601"/>
        </p:xfrm>
        <a:graphic>
          <a:graphicData uri="http://schemas.openxmlformats.org/drawingml/2006/table">
            <a:tbl>
              <a:tblPr/>
              <a:tblGrid>
                <a:gridCol w="4235450"/>
                <a:gridCol w="452755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Cách thực hiện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Nhận xét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225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95" name="Hộp_Văn_Bản 6"/>
          <p:cNvSpPr txBox="1">
            <a:spLocks noChangeArrowheads="1"/>
          </p:cNvSpPr>
          <p:nvPr/>
        </p:nvSpPr>
        <p:spPr bwMode="auto">
          <a:xfrm>
            <a:off x="76200" y="28194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 + 35 : 5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1694656" y="2990057"/>
            <a:ext cx="268287" cy="762000"/>
          </a:xfrm>
          <a:prstGeom prst="rightBrace">
            <a:avLst>
              <a:gd name="adj1" fmla="val 674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197" name="Hộp_Văn_Bản 6"/>
          <p:cNvSpPr txBox="1">
            <a:spLocks noChangeArrowheads="1"/>
          </p:cNvSpPr>
          <p:nvPr/>
        </p:nvSpPr>
        <p:spPr bwMode="auto">
          <a:xfrm>
            <a:off x="2286000" y="3505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</a:t>
            </a: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1600200" y="35052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7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4648200" y="2819400"/>
            <a:ext cx="41195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thực hiện phép tính </a:t>
            </a:r>
          </a:p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thứ tự :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4724400" y="3748088"/>
            <a:ext cx="4017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Chia </a:t>
            </a:r>
            <a:r>
              <a:rPr lang="en-US" sz="2800" b="1">
                <a:solidFill>
                  <a:srgbClr val="00FFFF"/>
                </a:solidFill>
              </a:rPr>
              <a:t>35</a:t>
            </a:r>
            <a:r>
              <a:rPr lang="en-US" sz="2800" b="1">
                <a:solidFill>
                  <a:srgbClr val="FFFF00"/>
                </a:solidFill>
              </a:rPr>
              <a:t> cho </a:t>
            </a:r>
            <a:r>
              <a:rPr lang="en-US" sz="2800" b="1">
                <a:solidFill>
                  <a:srgbClr val="00FFFF"/>
                </a:solidFill>
              </a:rPr>
              <a:t>5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7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648200" y="43434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Cộng </a:t>
            </a:r>
            <a:r>
              <a:rPr lang="en-US" sz="2800" b="1">
                <a:solidFill>
                  <a:srgbClr val="00FFFF"/>
                </a:solidFill>
              </a:rPr>
              <a:t>60</a:t>
            </a:r>
            <a:r>
              <a:rPr lang="en-US" sz="2800" b="1">
                <a:solidFill>
                  <a:srgbClr val="FFFF00"/>
                </a:solidFill>
              </a:rPr>
              <a:t> với </a:t>
            </a:r>
            <a:r>
              <a:rPr lang="en-US" sz="2800" b="1">
                <a:solidFill>
                  <a:srgbClr val="00FFFF"/>
                </a:solidFill>
              </a:rPr>
              <a:t>7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67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228600" y="5257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Trong biểu thức này ta thực hiện phép </a:t>
            </a:r>
            <a:r>
              <a:rPr lang="en-US" sz="2800" b="1">
                <a:solidFill>
                  <a:srgbClr val="00FFFF"/>
                </a:solidFill>
              </a:rPr>
              <a:t>chia</a:t>
            </a:r>
            <a:r>
              <a:rPr lang="en-US" sz="2800" b="1"/>
              <a:t> trước, phép </a:t>
            </a:r>
            <a:r>
              <a:rPr lang="en-US" sz="2800" b="1">
                <a:solidFill>
                  <a:srgbClr val="00FFFF"/>
                </a:solidFill>
              </a:rPr>
              <a:t>cộng</a:t>
            </a:r>
            <a:r>
              <a:rPr lang="en-US" sz="2800" b="1"/>
              <a:t> sau.</a:t>
            </a:r>
          </a:p>
        </p:txBody>
      </p:sp>
      <p:sp>
        <p:nvSpPr>
          <p:cNvPr id="5146" name="Text Box 40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209" name="Hộp_Văn_Bản 6"/>
          <p:cNvSpPr txBox="1">
            <a:spLocks noChangeArrowheads="1"/>
          </p:cNvSpPr>
          <p:nvPr/>
        </p:nvSpPr>
        <p:spPr bwMode="auto">
          <a:xfrm>
            <a:off x="723900" y="2819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+</a:t>
            </a:r>
          </a:p>
        </p:txBody>
      </p:sp>
      <p:sp>
        <p:nvSpPr>
          <p:cNvPr id="7210" name="Hộp_Văn_Bản 6"/>
          <p:cNvSpPr txBox="1">
            <a:spLocks noChangeArrowheads="1"/>
          </p:cNvSpPr>
          <p:nvPr/>
        </p:nvSpPr>
        <p:spPr bwMode="auto">
          <a:xfrm>
            <a:off x="139700" y="28194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60</a:t>
            </a:r>
          </a:p>
        </p:txBody>
      </p:sp>
      <p:sp>
        <p:nvSpPr>
          <p:cNvPr id="7213" name="Hộp_Văn_Bản 6"/>
          <p:cNvSpPr txBox="1">
            <a:spLocks noChangeArrowheads="1"/>
          </p:cNvSpPr>
          <p:nvPr/>
        </p:nvSpPr>
        <p:spPr bwMode="auto">
          <a:xfrm>
            <a:off x="2667000" y="3505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67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5 0.00046 L 0.25972 0.0004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44444E-6 L 0.2625 4.44444E-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37 L 0.22084 -0.0969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9" grpId="0"/>
      <p:bldP spid="7180" grpId="0"/>
      <p:bldP spid="7195" grpId="0"/>
      <p:bldP spid="14" grpId="0" animBg="1"/>
      <p:bldP spid="7197" grpId="0"/>
      <p:bldP spid="7198" grpId="0"/>
      <p:bldP spid="7198" grpId="1"/>
      <p:bldP spid="7199" grpId="0"/>
      <p:bldP spid="7202" grpId="0"/>
      <p:bldP spid="17" grpId="0"/>
      <p:bldP spid="18" grpId="0"/>
      <p:bldP spid="7209" grpId="0"/>
      <p:bldP spid="7209" grpId="1"/>
      <p:bldP spid="7210" grpId="0"/>
      <p:bldP spid="7210" grpId="1"/>
      <p:bldP spid="72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Hộp_Văn_Bản 5"/>
          <p:cNvSpPr txBox="1">
            <a:spLocks noChangeArrowheads="1"/>
          </p:cNvSpPr>
          <p:nvPr/>
        </p:nvSpPr>
        <p:spPr bwMode="auto">
          <a:xfrm>
            <a:off x="609600" y="1817688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Ví dụ 2 :</a:t>
            </a:r>
          </a:p>
        </p:txBody>
      </p:sp>
      <p:sp>
        <p:nvSpPr>
          <p:cNvPr id="70662" name="Hộp_Văn_Bản 6"/>
          <p:cNvSpPr txBox="1">
            <a:spLocks noChangeArrowheads="1"/>
          </p:cNvSpPr>
          <p:nvPr/>
        </p:nvSpPr>
        <p:spPr bwMode="auto">
          <a:xfrm>
            <a:off x="2667000" y="1766888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 – 10 x 4 = ?</a:t>
            </a:r>
          </a:p>
        </p:txBody>
      </p:sp>
      <p:graphicFrame>
        <p:nvGraphicFramePr>
          <p:cNvPr id="70696" name="Group 40"/>
          <p:cNvGraphicFramePr>
            <a:graphicFrameLocks noGrp="1"/>
          </p:cNvGraphicFramePr>
          <p:nvPr/>
        </p:nvGraphicFramePr>
        <p:xfrm>
          <a:off x="152400" y="2438400"/>
          <a:ext cx="8915400" cy="4267200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Cách thực hiện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Nhận xét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511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0676" name="Hộp_Văn_Bản 6"/>
          <p:cNvSpPr txBox="1">
            <a:spLocks noChangeArrowheads="1"/>
          </p:cNvSpPr>
          <p:nvPr/>
        </p:nvSpPr>
        <p:spPr bwMode="auto">
          <a:xfrm>
            <a:off x="304800" y="3200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 – 10 x 4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1606550" y="3470275"/>
            <a:ext cx="561975" cy="727075"/>
          </a:xfrm>
          <a:prstGeom prst="rightBrace">
            <a:avLst>
              <a:gd name="adj1" fmla="val 6715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0678" name="Hộp_Văn_Bản 6"/>
          <p:cNvSpPr txBox="1">
            <a:spLocks noChangeArrowheads="1"/>
          </p:cNvSpPr>
          <p:nvPr/>
        </p:nvSpPr>
        <p:spPr bwMode="auto">
          <a:xfrm>
            <a:off x="2247900" y="41449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46</a:t>
            </a:r>
          </a:p>
        </p:txBody>
      </p:sp>
      <p:sp>
        <p:nvSpPr>
          <p:cNvPr id="70679" name="Rectangle 23"/>
          <p:cNvSpPr>
            <a:spLocks noChangeArrowheads="1"/>
          </p:cNvSpPr>
          <p:nvPr/>
        </p:nvSpPr>
        <p:spPr bwMode="auto">
          <a:xfrm>
            <a:off x="1600200" y="41449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70680" name="Rectangle 24"/>
          <p:cNvSpPr>
            <a:spLocks noChangeArrowheads="1"/>
          </p:cNvSpPr>
          <p:nvPr/>
        </p:nvSpPr>
        <p:spPr bwMode="auto">
          <a:xfrm>
            <a:off x="4648200" y="3124200"/>
            <a:ext cx="3867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thực hiện phép tính </a:t>
            </a:r>
          </a:p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thứ tự :</a:t>
            </a:r>
          </a:p>
        </p:txBody>
      </p:sp>
      <p:sp>
        <p:nvSpPr>
          <p:cNvPr id="70681" name="Rectangle 25"/>
          <p:cNvSpPr>
            <a:spLocks noChangeArrowheads="1"/>
          </p:cNvSpPr>
          <p:nvPr/>
        </p:nvSpPr>
        <p:spPr bwMode="auto">
          <a:xfrm>
            <a:off x="4724400" y="4114800"/>
            <a:ext cx="425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- Nhân </a:t>
            </a:r>
            <a:r>
              <a:rPr lang="en-US" sz="2800" b="1">
                <a:solidFill>
                  <a:srgbClr val="00FFFF"/>
                </a:solidFill>
              </a:rPr>
              <a:t>10</a:t>
            </a:r>
            <a:r>
              <a:rPr lang="en-US" sz="2800" b="1">
                <a:solidFill>
                  <a:srgbClr val="FFFF00"/>
                </a:solidFill>
              </a:rPr>
              <a:t> với </a:t>
            </a:r>
            <a:r>
              <a:rPr lang="en-US" sz="2800" b="1">
                <a:solidFill>
                  <a:srgbClr val="00FFFF"/>
                </a:solidFill>
              </a:rPr>
              <a:t>4</a:t>
            </a:r>
            <a:r>
              <a:rPr lang="en-US" sz="2800" b="1">
                <a:solidFill>
                  <a:srgbClr val="FFFF00"/>
                </a:solidFill>
              </a:rPr>
              <a:t> được </a:t>
            </a:r>
            <a:r>
              <a:rPr lang="en-US" sz="2800" b="1">
                <a:solidFill>
                  <a:srgbClr val="00FFFF"/>
                </a:solidFill>
              </a:rPr>
              <a:t>40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724400" y="47244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- </a:t>
            </a:r>
            <a:r>
              <a:rPr lang="en-US" sz="2800" b="1">
                <a:solidFill>
                  <a:srgbClr val="00FFFF"/>
                </a:solidFill>
              </a:rPr>
              <a:t>86 </a:t>
            </a:r>
            <a:r>
              <a:rPr lang="en-US" sz="2800" b="1">
                <a:solidFill>
                  <a:srgbClr val="FFFF00"/>
                </a:solidFill>
              </a:rPr>
              <a:t>trừ </a:t>
            </a:r>
            <a:r>
              <a:rPr lang="en-US" sz="2800" b="1">
                <a:solidFill>
                  <a:srgbClr val="00FFFF"/>
                </a:solidFill>
              </a:rPr>
              <a:t>40</a:t>
            </a:r>
            <a:r>
              <a:rPr lang="en-US" sz="2800" b="1">
                <a:solidFill>
                  <a:srgbClr val="FFFF00"/>
                </a:solidFill>
              </a:rPr>
              <a:t>  còn </a:t>
            </a:r>
            <a:r>
              <a:rPr lang="en-US" sz="2800" b="1">
                <a:solidFill>
                  <a:srgbClr val="00FFFF"/>
                </a:solidFill>
              </a:rPr>
              <a:t>46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222250" y="5608638"/>
            <a:ext cx="89217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Trong biểu thức này ta thực hiện phép </a:t>
            </a:r>
            <a:r>
              <a:rPr lang="en-US" sz="2800" b="1">
                <a:solidFill>
                  <a:srgbClr val="00FFFF"/>
                </a:solidFill>
              </a:rPr>
              <a:t>nhân</a:t>
            </a:r>
            <a:r>
              <a:rPr lang="en-US" sz="2800" b="1"/>
              <a:t> trước ,</a:t>
            </a:r>
          </a:p>
          <a:p>
            <a:r>
              <a:rPr lang="en-US" sz="2800" b="1"/>
              <a:t>phép </a:t>
            </a:r>
            <a:r>
              <a:rPr lang="en-US" sz="2800" b="1">
                <a:solidFill>
                  <a:srgbClr val="00FFFF"/>
                </a:solidFill>
              </a:rPr>
              <a:t>trừ</a:t>
            </a:r>
            <a:r>
              <a:rPr lang="en-US" sz="2800" b="1"/>
              <a:t> sau.</a:t>
            </a:r>
          </a:p>
        </p:txBody>
      </p:sp>
      <p:sp>
        <p:nvSpPr>
          <p:cNvPr id="6169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6170" name="Text Box 31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0697" name="Hộp_Văn_Bản 6"/>
          <p:cNvSpPr txBox="1">
            <a:spLocks noChangeArrowheads="1"/>
          </p:cNvSpPr>
          <p:nvPr/>
        </p:nvSpPr>
        <p:spPr bwMode="auto">
          <a:xfrm>
            <a:off x="393700" y="3200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86</a:t>
            </a:r>
          </a:p>
        </p:txBody>
      </p:sp>
      <p:sp>
        <p:nvSpPr>
          <p:cNvPr id="70698" name="Hộp_Văn_Bản 6"/>
          <p:cNvSpPr txBox="1">
            <a:spLocks noChangeArrowheads="1"/>
          </p:cNvSpPr>
          <p:nvPr/>
        </p:nvSpPr>
        <p:spPr bwMode="auto">
          <a:xfrm>
            <a:off x="8382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– 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7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0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20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0486 L 0.21545 -0.077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2" grpId="0"/>
      <p:bldP spid="70676" grpId="0"/>
      <p:bldP spid="14" grpId="0" animBg="1"/>
      <p:bldP spid="70678" grpId="0"/>
      <p:bldP spid="70679" grpId="0"/>
      <p:bldP spid="70679" grpId="1"/>
      <p:bldP spid="70680" grpId="0"/>
      <p:bldP spid="70681" grpId="0"/>
      <p:bldP spid="17" grpId="0"/>
      <p:bldP spid="18" grpId="0"/>
      <p:bldP spid="70697" grpId="0"/>
      <p:bldP spid="70697" grpId="1"/>
      <p:bldP spid="70698" grpId="0"/>
      <p:bldP spid="7069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Hộp_Văn_Bản 4"/>
          <p:cNvSpPr txBox="1">
            <a:spLocks noChangeArrowheads="1"/>
          </p:cNvSpPr>
          <p:nvPr/>
        </p:nvSpPr>
        <p:spPr bwMode="auto">
          <a:xfrm>
            <a:off x="304800" y="19050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800" b="1"/>
              <a:t>Qua 2 ví dụ trên, em có nhận xét gì khi tính giá trị của biểu thức có các phép tính </a:t>
            </a:r>
            <a:r>
              <a:rPr lang="en-US" sz="2800" b="1">
                <a:solidFill>
                  <a:srgbClr val="00FFFF"/>
                </a:solidFill>
              </a:rPr>
              <a:t>cộng, trừ, nhân, chia</a:t>
            </a:r>
            <a:r>
              <a:rPr lang="en-US" sz="2800" b="1"/>
              <a:t> ?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304800" y="3886200"/>
            <a:ext cx="8305800" cy="1857375"/>
          </a:xfrm>
          <a:prstGeom prst="rect">
            <a:avLst/>
          </a:prstGeom>
          <a:solidFill>
            <a:schemeClr val="bg1"/>
          </a:solidFill>
          <a:ln w="57150">
            <a:pattFill prst="pct10">
              <a:fgClr>
                <a:srgbClr val="00FFFF"/>
              </a:fgClr>
              <a:bgClr>
                <a:srgbClr val="CF1501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en-US" sz="2800" b="1"/>
              <a:t>Nếu trong biểu thức có các phép tính </a:t>
            </a:r>
            <a:r>
              <a:rPr lang="en-US" sz="2800" b="1">
                <a:solidFill>
                  <a:srgbClr val="00FFFF"/>
                </a:solidFill>
              </a:rPr>
              <a:t>cộng, trừ, nhân, chia</a:t>
            </a:r>
            <a:r>
              <a:rPr lang="en-US" sz="2800" b="1"/>
              <a:t>  thì ta thực hiện các phép tính </a:t>
            </a:r>
            <a:r>
              <a:rPr lang="en-US" sz="2800" b="1">
                <a:solidFill>
                  <a:srgbClr val="FFFF00"/>
                </a:solidFill>
              </a:rPr>
              <a:t>nhân, chia</a:t>
            </a:r>
            <a:r>
              <a:rPr lang="en-US" sz="2800" b="1"/>
              <a:t> trước ; rồi thực hiện các phép tính </a:t>
            </a:r>
            <a:r>
              <a:rPr lang="en-US" sz="2800" b="1">
                <a:solidFill>
                  <a:srgbClr val="FF00FF"/>
                </a:solidFill>
              </a:rPr>
              <a:t>cộng, trừ</a:t>
            </a:r>
            <a:r>
              <a:rPr lang="en-US" sz="2800" b="1"/>
              <a:t> sau.</a:t>
            </a:r>
          </a:p>
        </p:txBody>
      </p:sp>
      <p:sp>
        <p:nvSpPr>
          <p:cNvPr id="7172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</p:spTree>
    <p:custDataLst>
      <p:tags r:id="rId1"/>
    </p:custData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1524000" y="23622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253 + 10 x 4</a:t>
            </a:r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1949450" y="3048000"/>
            <a:ext cx="216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41 x 5 – 100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1981200" y="3719513"/>
            <a:ext cx="1887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93 – 48 : 4</a:t>
            </a:r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5056188" y="2362200"/>
            <a:ext cx="2411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500 + 6 x 7</a:t>
            </a:r>
          </a:p>
        </p:txBody>
      </p:sp>
      <p:sp>
        <p:nvSpPr>
          <p:cNvPr id="135179" name="Rectangle 11"/>
          <p:cNvSpPr>
            <a:spLocks noChangeArrowheads="1"/>
          </p:cNvSpPr>
          <p:nvPr/>
        </p:nvSpPr>
        <p:spPr bwMode="auto">
          <a:xfrm>
            <a:off x="5567363" y="3062288"/>
            <a:ext cx="19764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8 + 50</a:t>
            </a:r>
          </a:p>
        </p:txBody>
      </p:sp>
      <p:sp>
        <p:nvSpPr>
          <p:cNvPr id="135180" name="Rectangle 12"/>
          <p:cNvSpPr>
            <a:spLocks noChangeArrowheads="1"/>
          </p:cNvSpPr>
          <p:nvPr/>
        </p:nvSpPr>
        <p:spPr bwMode="auto">
          <a:xfrm>
            <a:off x="5562600" y="3657600"/>
            <a:ext cx="1976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69 + 20 x 4</a:t>
            </a:r>
          </a:p>
        </p:txBody>
      </p:sp>
      <p:sp>
        <p:nvSpPr>
          <p:cNvPr id="8202" name="Text Box 13"/>
          <p:cNvSpPr txBox="1">
            <a:spLocks noChangeArrowheads="1"/>
          </p:cNvSpPr>
          <p:nvPr/>
        </p:nvSpPr>
        <p:spPr bwMode="auto">
          <a:xfrm>
            <a:off x="914400" y="16002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Tính giá trị của biểu thức:</a:t>
            </a:r>
          </a:p>
        </p:txBody>
      </p:sp>
      <p:sp>
        <p:nvSpPr>
          <p:cNvPr id="8203" name="Oval 14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1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9219" name="Text Box 62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9220" name="Text Box 63"/>
          <p:cNvSpPr txBox="1">
            <a:spLocks noChangeArrowheads="1"/>
          </p:cNvSpPr>
          <p:nvPr/>
        </p:nvSpPr>
        <p:spPr bwMode="auto">
          <a:xfrm>
            <a:off x="914400" y="16002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Tính giá trị của biểu thức:</a:t>
            </a:r>
          </a:p>
        </p:txBody>
      </p:sp>
      <p:sp>
        <p:nvSpPr>
          <p:cNvPr id="9221" name="Oval 64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11330" name="Hộp_Văn_Bản 6"/>
          <p:cNvSpPr txBox="1">
            <a:spLocks noChangeArrowheads="1"/>
          </p:cNvSpPr>
          <p:nvPr/>
        </p:nvSpPr>
        <p:spPr bwMode="auto">
          <a:xfrm>
            <a:off x="1752600" y="23622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253 + 10 x 4 =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3524250" y="253365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32" name="Hộp_Văn_Bản 6"/>
          <p:cNvSpPr txBox="1">
            <a:spLocks noChangeArrowheads="1"/>
          </p:cNvSpPr>
          <p:nvPr/>
        </p:nvSpPr>
        <p:spPr bwMode="auto">
          <a:xfrm>
            <a:off x="1765300" y="2362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253</a:t>
            </a:r>
          </a:p>
        </p:txBody>
      </p:sp>
      <p:sp>
        <p:nvSpPr>
          <p:cNvPr id="11333" name="Hộp_Văn_Bản 6"/>
          <p:cNvSpPr txBox="1">
            <a:spLocks noChangeArrowheads="1"/>
          </p:cNvSpPr>
          <p:nvPr/>
        </p:nvSpPr>
        <p:spPr bwMode="auto">
          <a:xfrm>
            <a:off x="2463800" y="2362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+</a:t>
            </a:r>
          </a:p>
        </p:txBody>
      </p:sp>
      <p:sp>
        <p:nvSpPr>
          <p:cNvPr id="11336" name="Rectangle 72"/>
          <p:cNvSpPr>
            <a:spLocks noChangeArrowheads="1"/>
          </p:cNvSpPr>
          <p:nvPr/>
        </p:nvSpPr>
        <p:spPr bwMode="auto">
          <a:xfrm>
            <a:off x="3381375" y="29098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11337" name="Hộp_Văn_Bản 6"/>
          <p:cNvSpPr txBox="1">
            <a:spLocks noChangeArrowheads="1"/>
          </p:cNvSpPr>
          <p:nvPr/>
        </p:nvSpPr>
        <p:spPr bwMode="auto">
          <a:xfrm>
            <a:off x="4191000" y="3048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293</a:t>
            </a:r>
          </a:p>
        </p:txBody>
      </p:sp>
      <p:sp>
        <p:nvSpPr>
          <p:cNvPr id="11338" name="Hộp_Văn_Bản 6"/>
          <p:cNvSpPr txBox="1">
            <a:spLocks noChangeArrowheads="1"/>
          </p:cNvSpPr>
          <p:nvPr/>
        </p:nvSpPr>
        <p:spPr bwMode="auto">
          <a:xfrm>
            <a:off x="1600200" y="2362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41 x 5 – 100  =</a:t>
            </a:r>
          </a:p>
        </p:txBody>
      </p:sp>
      <p:sp>
        <p:nvSpPr>
          <p:cNvPr id="2" name="Ngoặc móc Phải 13"/>
          <p:cNvSpPr>
            <a:spLocks/>
          </p:cNvSpPr>
          <p:nvPr/>
        </p:nvSpPr>
        <p:spPr bwMode="auto">
          <a:xfrm rot="5400000">
            <a:off x="2305050" y="253365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40" name="Hộp_Văn_Bản 6"/>
          <p:cNvSpPr txBox="1">
            <a:spLocks noChangeArrowheads="1"/>
          </p:cNvSpPr>
          <p:nvPr/>
        </p:nvSpPr>
        <p:spPr bwMode="auto">
          <a:xfrm>
            <a:off x="3302000" y="2362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100</a:t>
            </a:r>
          </a:p>
        </p:txBody>
      </p:sp>
      <p:sp>
        <p:nvSpPr>
          <p:cNvPr id="11341" name="Hộp_Văn_Bản 6"/>
          <p:cNvSpPr txBox="1">
            <a:spLocks noChangeArrowheads="1"/>
          </p:cNvSpPr>
          <p:nvPr/>
        </p:nvSpPr>
        <p:spPr bwMode="auto">
          <a:xfrm>
            <a:off x="2794000" y="23669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–  </a:t>
            </a:r>
          </a:p>
        </p:txBody>
      </p:sp>
      <p:sp>
        <p:nvSpPr>
          <p:cNvPr id="11342" name="Rectangle 78"/>
          <p:cNvSpPr>
            <a:spLocks noChangeArrowheads="1"/>
          </p:cNvSpPr>
          <p:nvPr/>
        </p:nvSpPr>
        <p:spPr bwMode="auto">
          <a:xfrm>
            <a:off x="2057400" y="29718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205</a:t>
            </a:r>
          </a:p>
        </p:txBody>
      </p:sp>
      <p:sp>
        <p:nvSpPr>
          <p:cNvPr id="11343" name="Hộp_Văn_Bản 6"/>
          <p:cNvSpPr txBox="1">
            <a:spLocks noChangeArrowheads="1"/>
          </p:cNvSpPr>
          <p:nvPr/>
        </p:nvSpPr>
        <p:spPr bwMode="auto">
          <a:xfrm>
            <a:off x="4191000" y="3048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105</a:t>
            </a:r>
          </a:p>
        </p:txBody>
      </p:sp>
      <p:sp>
        <p:nvSpPr>
          <p:cNvPr id="11344" name="Hộp_Văn_Bản 6"/>
          <p:cNvSpPr txBox="1">
            <a:spLocks noChangeArrowheads="1"/>
          </p:cNvSpPr>
          <p:nvPr/>
        </p:nvSpPr>
        <p:spPr bwMode="auto">
          <a:xfrm>
            <a:off x="1828800" y="248285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93 – 48 : 8  =</a:t>
            </a:r>
          </a:p>
        </p:txBody>
      </p:sp>
      <p:sp>
        <p:nvSpPr>
          <p:cNvPr id="3" name="Ngoặc móc Phải 13"/>
          <p:cNvSpPr>
            <a:spLocks/>
          </p:cNvSpPr>
          <p:nvPr/>
        </p:nvSpPr>
        <p:spPr bwMode="auto">
          <a:xfrm rot="5400000">
            <a:off x="3524250" y="265430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46" name="Hộp_Văn_Bản 6"/>
          <p:cNvSpPr txBox="1">
            <a:spLocks noChangeArrowheads="1"/>
          </p:cNvSpPr>
          <p:nvPr/>
        </p:nvSpPr>
        <p:spPr bwMode="auto">
          <a:xfrm>
            <a:off x="1993900" y="248285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93</a:t>
            </a:r>
          </a:p>
        </p:txBody>
      </p:sp>
      <p:sp>
        <p:nvSpPr>
          <p:cNvPr id="11347" name="Hộp_Văn_Bản 6"/>
          <p:cNvSpPr txBox="1">
            <a:spLocks noChangeArrowheads="1"/>
          </p:cNvSpPr>
          <p:nvPr/>
        </p:nvSpPr>
        <p:spPr bwMode="auto">
          <a:xfrm>
            <a:off x="2514600" y="248285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–  </a:t>
            </a:r>
          </a:p>
        </p:txBody>
      </p:sp>
      <p:sp>
        <p:nvSpPr>
          <p:cNvPr id="11348" name="Rectangle 84"/>
          <p:cNvSpPr>
            <a:spLocks noChangeArrowheads="1"/>
          </p:cNvSpPr>
          <p:nvPr/>
        </p:nvSpPr>
        <p:spPr bwMode="auto">
          <a:xfrm>
            <a:off x="3503613" y="31384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6</a:t>
            </a:r>
          </a:p>
        </p:txBody>
      </p:sp>
      <p:sp>
        <p:nvSpPr>
          <p:cNvPr id="11349" name="Hộp_Văn_Bản 6"/>
          <p:cNvSpPr txBox="1">
            <a:spLocks noChangeArrowheads="1"/>
          </p:cNvSpPr>
          <p:nvPr/>
        </p:nvSpPr>
        <p:spPr bwMode="auto">
          <a:xfrm>
            <a:off x="4165600" y="3049588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97</a:t>
            </a:r>
          </a:p>
        </p:txBody>
      </p:sp>
      <p:sp>
        <p:nvSpPr>
          <p:cNvPr id="11350" name="Hộp_Văn_Bản 6"/>
          <p:cNvSpPr txBox="1">
            <a:spLocks noChangeArrowheads="1"/>
          </p:cNvSpPr>
          <p:nvPr/>
        </p:nvSpPr>
        <p:spPr bwMode="auto">
          <a:xfrm>
            <a:off x="1778000" y="248285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500 + 6 x 7  =</a:t>
            </a:r>
          </a:p>
        </p:txBody>
      </p:sp>
      <p:sp>
        <p:nvSpPr>
          <p:cNvPr id="4" name="Ngoặc móc Phải 13"/>
          <p:cNvSpPr>
            <a:spLocks/>
          </p:cNvSpPr>
          <p:nvPr/>
        </p:nvSpPr>
        <p:spPr bwMode="auto">
          <a:xfrm rot="5400000">
            <a:off x="3534569" y="2715419"/>
            <a:ext cx="271462" cy="635000"/>
          </a:xfrm>
          <a:prstGeom prst="rightBrace">
            <a:avLst>
              <a:gd name="adj1" fmla="val 555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52" name="Hộp_Văn_Bản 6"/>
          <p:cNvSpPr txBox="1">
            <a:spLocks noChangeArrowheads="1"/>
          </p:cNvSpPr>
          <p:nvPr/>
        </p:nvSpPr>
        <p:spPr bwMode="auto">
          <a:xfrm>
            <a:off x="2006600" y="248285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500</a:t>
            </a:r>
          </a:p>
        </p:txBody>
      </p:sp>
      <p:sp>
        <p:nvSpPr>
          <p:cNvPr id="11353" name="Hộp_Văn_Bản 6"/>
          <p:cNvSpPr txBox="1">
            <a:spLocks noChangeArrowheads="1"/>
          </p:cNvSpPr>
          <p:nvPr/>
        </p:nvSpPr>
        <p:spPr bwMode="auto">
          <a:xfrm>
            <a:off x="2641600" y="248285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54" name="Rectangle 90"/>
          <p:cNvSpPr>
            <a:spLocks noChangeArrowheads="1"/>
          </p:cNvSpPr>
          <p:nvPr/>
        </p:nvSpPr>
        <p:spPr bwMode="auto">
          <a:xfrm>
            <a:off x="3452813" y="31384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42</a:t>
            </a:r>
          </a:p>
        </p:txBody>
      </p:sp>
      <p:sp>
        <p:nvSpPr>
          <p:cNvPr id="11355" name="Hộp_Văn_Bản 6"/>
          <p:cNvSpPr txBox="1">
            <a:spLocks noChangeArrowheads="1"/>
          </p:cNvSpPr>
          <p:nvPr/>
        </p:nvSpPr>
        <p:spPr bwMode="auto">
          <a:xfrm>
            <a:off x="4114800" y="3049588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542</a:t>
            </a:r>
          </a:p>
        </p:txBody>
      </p:sp>
      <p:sp>
        <p:nvSpPr>
          <p:cNvPr id="11356" name="Hộp_Văn_Bản 6"/>
          <p:cNvSpPr txBox="1">
            <a:spLocks noChangeArrowheads="1"/>
          </p:cNvSpPr>
          <p:nvPr/>
        </p:nvSpPr>
        <p:spPr bwMode="auto">
          <a:xfrm>
            <a:off x="-76200" y="4005263"/>
            <a:ext cx="3200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30 x 8 + 50  =</a:t>
            </a:r>
          </a:p>
        </p:txBody>
      </p:sp>
      <p:sp>
        <p:nvSpPr>
          <p:cNvPr id="5" name="Ngoặc móc Phải 13"/>
          <p:cNvSpPr>
            <a:spLocks/>
          </p:cNvSpPr>
          <p:nvPr/>
        </p:nvSpPr>
        <p:spPr bwMode="auto">
          <a:xfrm rot="5400000">
            <a:off x="755650" y="4176713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58" name="Hộp_Văn_Bản 6"/>
          <p:cNvSpPr txBox="1">
            <a:spLocks noChangeArrowheads="1"/>
          </p:cNvSpPr>
          <p:nvPr/>
        </p:nvSpPr>
        <p:spPr bwMode="auto">
          <a:xfrm>
            <a:off x="1638300" y="40052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50</a:t>
            </a:r>
          </a:p>
        </p:txBody>
      </p:sp>
      <p:sp>
        <p:nvSpPr>
          <p:cNvPr id="11359" name="Hộp_Văn_Bản 6"/>
          <p:cNvSpPr txBox="1">
            <a:spLocks noChangeArrowheads="1"/>
          </p:cNvSpPr>
          <p:nvPr/>
        </p:nvSpPr>
        <p:spPr bwMode="auto">
          <a:xfrm>
            <a:off x="1231900" y="40052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508000" y="4662488"/>
            <a:ext cx="77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240</a:t>
            </a:r>
          </a:p>
        </p:txBody>
      </p:sp>
      <p:sp>
        <p:nvSpPr>
          <p:cNvPr id="11361" name="Hộp_Văn_Bản 6"/>
          <p:cNvSpPr txBox="1">
            <a:spLocks noChangeArrowheads="1"/>
          </p:cNvSpPr>
          <p:nvPr/>
        </p:nvSpPr>
        <p:spPr bwMode="auto">
          <a:xfrm>
            <a:off x="2260600" y="4572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290</a:t>
            </a:r>
          </a:p>
        </p:txBody>
      </p:sp>
      <p:sp>
        <p:nvSpPr>
          <p:cNvPr id="11362" name="Hộp_Văn_Bản 6"/>
          <p:cNvSpPr txBox="1">
            <a:spLocks noChangeArrowheads="1"/>
          </p:cNvSpPr>
          <p:nvPr/>
        </p:nvSpPr>
        <p:spPr bwMode="auto">
          <a:xfrm>
            <a:off x="4445000" y="4035425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69 + 20 x 4  =</a:t>
            </a:r>
          </a:p>
        </p:txBody>
      </p:sp>
      <p:sp>
        <p:nvSpPr>
          <p:cNvPr id="6" name="Ngoặc móc Phải 13"/>
          <p:cNvSpPr>
            <a:spLocks/>
          </p:cNvSpPr>
          <p:nvPr/>
        </p:nvSpPr>
        <p:spPr bwMode="auto">
          <a:xfrm rot="5400000">
            <a:off x="6153944" y="4163219"/>
            <a:ext cx="265112" cy="838200"/>
          </a:xfrm>
          <a:prstGeom prst="rightBrace">
            <a:avLst>
              <a:gd name="adj1" fmla="val 7509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11364" name="Hộp_Văn_Bản 6"/>
          <p:cNvSpPr txBox="1">
            <a:spLocks noChangeArrowheads="1"/>
          </p:cNvSpPr>
          <p:nvPr/>
        </p:nvSpPr>
        <p:spPr bwMode="auto">
          <a:xfrm>
            <a:off x="4559300" y="4035425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69</a:t>
            </a:r>
          </a:p>
        </p:txBody>
      </p:sp>
      <p:sp>
        <p:nvSpPr>
          <p:cNvPr id="11365" name="Hộp_Văn_Bản 6"/>
          <p:cNvSpPr txBox="1">
            <a:spLocks noChangeArrowheads="1"/>
          </p:cNvSpPr>
          <p:nvPr/>
        </p:nvSpPr>
        <p:spPr bwMode="auto">
          <a:xfrm>
            <a:off x="5080000" y="40306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 +  </a:t>
            </a:r>
          </a:p>
        </p:txBody>
      </p:sp>
      <p:sp>
        <p:nvSpPr>
          <p:cNvPr id="11366" name="Rectangle 102"/>
          <p:cNvSpPr>
            <a:spLocks noChangeArrowheads="1"/>
          </p:cNvSpPr>
          <p:nvPr/>
        </p:nvSpPr>
        <p:spPr bwMode="auto">
          <a:xfrm>
            <a:off x="5972175" y="46021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80</a:t>
            </a:r>
          </a:p>
        </p:txBody>
      </p:sp>
      <p:sp>
        <p:nvSpPr>
          <p:cNvPr id="11367" name="Hộp_Văn_Bản 6"/>
          <p:cNvSpPr txBox="1">
            <a:spLocks noChangeArrowheads="1"/>
          </p:cNvSpPr>
          <p:nvPr/>
        </p:nvSpPr>
        <p:spPr bwMode="auto">
          <a:xfrm>
            <a:off x="6934200" y="4602163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/>
              <a:t>= 149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30833 0.002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0.30973 0.0023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0926 L 0.26511 -0.07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27413 -0.0821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L 0.24861 0.0016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25555 0.00231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27361 -0.00209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27917 -0.00209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8148E-6 L 0.22934 -0.09329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11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3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2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5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9259E-6 L 0.28056 -0.00394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8 2.59259E-6 L 0.28055 -0.00394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4896 -0.09514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4" dur="500"/>
                                        <p:tgtEl>
                                          <p:spTgt spid="1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0.24358 -0.09537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0.21945 -0.00394 " pathEditMode="relative" rAng="0" ptsTypes="AA">
                                      <p:cBhvr>
                                        <p:cTn id="272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2125 -0.00394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1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0.28472 -0.00834 " pathEditMode="relative" rAng="0" ptsTypes="AA">
                                      <p:cBhvr>
                                        <p:cTn id="295" dur="2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27361 -0.00764 " pathEditMode="relative" rAng="0" ptsTypes="AA">
                                      <p:cBhvr>
                                        <p:cTn id="299" dur="2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926 L 0.2276 -0.08843 " pathEditMode="relative" rAng="0" ptsTypes="AA">
                                      <p:cBhvr>
                                        <p:cTn id="303" dur="20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1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0" grpId="0"/>
      <p:bldP spid="11330" grpId="1"/>
      <p:bldP spid="14" grpId="0" animBg="1"/>
      <p:bldP spid="14" grpId="1" animBg="1"/>
      <p:bldP spid="11332" grpId="0"/>
      <p:bldP spid="11332" grpId="1"/>
      <p:bldP spid="11332" grpId="2"/>
      <p:bldP spid="11333" grpId="0"/>
      <p:bldP spid="11333" grpId="1"/>
      <p:bldP spid="11333" grpId="2"/>
      <p:bldP spid="11336" grpId="0"/>
      <p:bldP spid="11336" grpId="1"/>
      <p:bldP spid="11336" grpId="2"/>
      <p:bldP spid="11337" grpId="0"/>
      <p:bldP spid="11337" grpId="1"/>
      <p:bldP spid="11338" grpId="0"/>
      <p:bldP spid="11338" grpId="1"/>
      <p:bldP spid="2" grpId="0" animBg="1"/>
      <p:bldP spid="2" grpId="1" animBg="1"/>
      <p:bldP spid="11340" grpId="0"/>
      <p:bldP spid="11340" grpId="1"/>
      <p:bldP spid="11340" grpId="2"/>
      <p:bldP spid="11341" grpId="0"/>
      <p:bldP spid="11341" grpId="1"/>
      <p:bldP spid="11341" grpId="2"/>
      <p:bldP spid="11342" grpId="0"/>
      <p:bldP spid="11342" grpId="1"/>
      <p:bldP spid="11342" grpId="2"/>
      <p:bldP spid="11343" grpId="0"/>
      <p:bldP spid="11343" grpId="1"/>
      <p:bldP spid="11344" grpId="0"/>
      <p:bldP spid="11344" grpId="1"/>
      <p:bldP spid="3" grpId="0" animBg="1"/>
      <p:bldP spid="3" grpId="1" animBg="1"/>
      <p:bldP spid="11346" grpId="0"/>
      <p:bldP spid="11346" grpId="1"/>
      <p:bldP spid="11346" grpId="2"/>
      <p:bldP spid="11347" grpId="0"/>
      <p:bldP spid="11347" grpId="1"/>
      <p:bldP spid="11347" grpId="2"/>
      <p:bldP spid="11348" grpId="0"/>
      <p:bldP spid="11348" grpId="1"/>
      <p:bldP spid="11348" grpId="2"/>
      <p:bldP spid="11349" grpId="0"/>
      <p:bldP spid="11349" grpId="1"/>
      <p:bldP spid="11350" grpId="0"/>
      <p:bldP spid="11350" grpId="1"/>
      <p:bldP spid="4" grpId="0" animBg="1"/>
      <p:bldP spid="4" grpId="1" animBg="1"/>
      <p:bldP spid="11352" grpId="0"/>
      <p:bldP spid="11352" grpId="1"/>
      <p:bldP spid="11352" grpId="2"/>
      <p:bldP spid="11353" grpId="0"/>
      <p:bldP spid="11353" grpId="1"/>
      <p:bldP spid="11353" grpId="2"/>
      <p:bldP spid="11354" grpId="0"/>
      <p:bldP spid="11354" grpId="1"/>
      <p:bldP spid="11354" grpId="2"/>
      <p:bldP spid="11355" grpId="0"/>
      <p:bldP spid="11355" grpId="1"/>
      <p:bldP spid="11356" grpId="0"/>
      <p:bldP spid="5" grpId="0" animBg="1"/>
      <p:bldP spid="11358" grpId="0"/>
      <p:bldP spid="11358" grpId="1"/>
      <p:bldP spid="11359" grpId="0"/>
      <p:bldP spid="11359" grpId="1"/>
      <p:bldP spid="11360" grpId="0"/>
      <p:bldP spid="11360" grpId="1"/>
      <p:bldP spid="11361" grpId="0"/>
      <p:bldP spid="11362" grpId="0"/>
      <p:bldP spid="6" grpId="0" animBg="1"/>
      <p:bldP spid="11364" grpId="0"/>
      <p:bldP spid="11364" grpId="1"/>
      <p:bldP spid="11365" grpId="0"/>
      <p:bldP spid="11365" grpId="1"/>
      <p:bldP spid="11366" grpId="0"/>
      <p:bldP spid="11366" grpId="1"/>
      <p:bldP spid="113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Hộp_Văn_Bản 3"/>
          <p:cNvSpPr txBox="1">
            <a:spLocks noChangeArrowheads="1"/>
          </p:cNvSpPr>
          <p:nvPr/>
        </p:nvSpPr>
        <p:spPr bwMode="auto">
          <a:xfrm>
            <a:off x="838200" y="1614488"/>
            <a:ext cx="3859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Đúng ghi Đ, sai ghi S: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09600" y="20574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37 – 5 x 5 = 12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806450" y="3200400"/>
            <a:ext cx="2897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: 6 + 30 = 60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62000" y="43434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150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685800" y="5486400"/>
            <a:ext cx="3184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– 100 : 2 = 91</a:t>
            </a: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5029200" y="1995488"/>
            <a:ext cx="3005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13 x 3 – 2 = 13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5186363" y="3200400"/>
            <a:ext cx="2897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+ 30 : 6 = 35</a:t>
            </a:r>
          </a:p>
        </p:txBody>
      </p:sp>
      <p:sp>
        <p:nvSpPr>
          <p:cNvPr id="14" name="Ngoặc móc Phải 13"/>
          <p:cNvSpPr>
            <a:spLocks/>
          </p:cNvSpPr>
          <p:nvPr/>
        </p:nvSpPr>
        <p:spPr bwMode="auto">
          <a:xfrm rot="5400000">
            <a:off x="2005012" y="2309813"/>
            <a:ext cx="561975" cy="609600"/>
          </a:xfrm>
          <a:prstGeom prst="rightBrace">
            <a:avLst>
              <a:gd name="adj1" fmla="val 5630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2009775" y="2667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25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1295400" y="26670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37 -      = 12</a:t>
            </a:r>
          </a:p>
        </p:txBody>
      </p:sp>
      <p:sp>
        <p:nvSpPr>
          <p:cNvPr id="2" name="Ngoặc móc Phải 13"/>
          <p:cNvSpPr>
            <a:spLocks/>
          </p:cNvSpPr>
          <p:nvPr/>
        </p:nvSpPr>
        <p:spPr bwMode="auto">
          <a:xfrm rot="5400000">
            <a:off x="1166812" y="332898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1247775" y="3810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</a:t>
            </a: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838200" y="3810000"/>
            <a:ext cx="2574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+ 30 = 60</a:t>
            </a:r>
          </a:p>
        </p:txBody>
      </p:sp>
      <p:sp>
        <p:nvSpPr>
          <p:cNvPr id="3" name="Ngoặc móc Phải 13"/>
          <p:cNvSpPr>
            <a:spLocks/>
          </p:cNvSpPr>
          <p:nvPr/>
        </p:nvSpPr>
        <p:spPr bwMode="auto">
          <a:xfrm rot="5400000">
            <a:off x="1954212" y="4573588"/>
            <a:ext cx="561975" cy="685800"/>
          </a:xfrm>
          <a:prstGeom prst="rightBrace">
            <a:avLst>
              <a:gd name="adj1" fmla="val 6333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6551613" y="381000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1811338" y="4953000"/>
            <a:ext cx="77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120</a:t>
            </a: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1004888" y="4953000"/>
            <a:ext cx="2576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       = 150</a:t>
            </a:r>
          </a:p>
        </p:txBody>
      </p:sp>
      <p:sp>
        <p:nvSpPr>
          <p:cNvPr id="4" name="Ngoặc móc Phải 13"/>
          <p:cNvSpPr>
            <a:spLocks/>
          </p:cNvSpPr>
          <p:nvPr/>
        </p:nvSpPr>
        <p:spPr bwMode="auto">
          <a:xfrm rot="5400000">
            <a:off x="2381250" y="5626100"/>
            <a:ext cx="266700" cy="762000"/>
          </a:xfrm>
          <a:prstGeom prst="rightBrace">
            <a:avLst>
              <a:gd name="adj1" fmla="val 6786"/>
              <a:gd name="adj2" fmla="val 50000"/>
            </a:avLst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2133600" y="61102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50</a:t>
            </a:r>
          </a:p>
        </p:txBody>
      </p:sp>
      <p:sp>
        <p:nvSpPr>
          <p:cNvPr id="76825" name="Rectangle 25"/>
          <p:cNvSpPr>
            <a:spLocks noChangeArrowheads="1"/>
          </p:cNvSpPr>
          <p:nvPr/>
        </p:nvSpPr>
        <p:spPr bwMode="auto">
          <a:xfrm>
            <a:off x="1047750" y="6096000"/>
            <a:ext cx="2686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282 -       = 232</a:t>
            </a: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5819775" y="26670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39</a:t>
            </a:r>
          </a:p>
        </p:txBody>
      </p:sp>
      <p:sp>
        <p:nvSpPr>
          <p:cNvPr id="5" name="Ngoặc móc Phải 13"/>
          <p:cNvSpPr>
            <a:spLocks/>
          </p:cNvSpPr>
          <p:nvPr/>
        </p:nvSpPr>
        <p:spPr bwMode="auto">
          <a:xfrm rot="5400000">
            <a:off x="5815012" y="2212976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5867400" y="2667000"/>
            <a:ext cx="189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- 2 = 37</a:t>
            </a:r>
          </a:p>
        </p:txBody>
      </p:sp>
      <p:sp>
        <p:nvSpPr>
          <p:cNvPr id="6" name="Ngoặc móc Phải 13"/>
          <p:cNvSpPr>
            <a:spLocks/>
          </p:cNvSpPr>
          <p:nvPr/>
        </p:nvSpPr>
        <p:spPr bwMode="auto">
          <a:xfrm rot="5400000">
            <a:off x="6500812" y="337343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5410200" y="3810000"/>
            <a:ext cx="2676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180 +       = 185</a:t>
            </a:r>
          </a:p>
        </p:txBody>
      </p:sp>
      <p:sp>
        <p:nvSpPr>
          <p:cNvPr id="76831" name="Rectangle 31"/>
          <p:cNvSpPr>
            <a:spLocks noChangeArrowheads="1"/>
          </p:cNvSpPr>
          <p:nvPr/>
        </p:nvSpPr>
        <p:spPr bwMode="auto">
          <a:xfrm>
            <a:off x="3733800" y="2057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3733800" y="3200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3" name="Rectangle 33"/>
          <p:cNvSpPr>
            <a:spLocks noChangeArrowheads="1"/>
          </p:cNvSpPr>
          <p:nvPr/>
        </p:nvSpPr>
        <p:spPr bwMode="auto">
          <a:xfrm>
            <a:off x="3810000" y="4343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6834" name="Rectangle 34"/>
          <p:cNvSpPr>
            <a:spLocks noChangeArrowheads="1"/>
          </p:cNvSpPr>
          <p:nvPr/>
        </p:nvSpPr>
        <p:spPr bwMode="auto">
          <a:xfrm>
            <a:off x="3962400" y="5424488"/>
            <a:ext cx="420688" cy="5191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6" name="Rectangle 36"/>
          <p:cNvSpPr>
            <a:spLocks noChangeArrowheads="1"/>
          </p:cNvSpPr>
          <p:nvPr/>
        </p:nvSpPr>
        <p:spPr bwMode="auto">
          <a:xfrm>
            <a:off x="8077200" y="19812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7" name="Rectangle 37"/>
          <p:cNvSpPr>
            <a:spLocks noChangeArrowheads="1"/>
          </p:cNvSpPr>
          <p:nvPr/>
        </p:nvSpPr>
        <p:spPr bwMode="auto">
          <a:xfrm>
            <a:off x="8153400" y="3200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38" name="Rectangle 38"/>
          <p:cNvSpPr>
            <a:spLocks noChangeArrowheads="1"/>
          </p:cNvSpPr>
          <p:nvPr/>
        </p:nvSpPr>
        <p:spPr bwMode="auto">
          <a:xfrm>
            <a:off x="5334000" y="43434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180</a:t>
            </a:r>
          </a:p>
        </p:txBody>
      </p:sp>
      <p:sp>
        <p:nvSpPr>
          <p:cNvPr id="7" name="Ngoặc móc Phải 13"/>
          <p:cNvSpPr>
            <a:spLocks/>
          </p:cNvSpPr>
          <p:nvPr/>
        </p:nvSpPr>
        <p:spPr bwMode="auto">
          <a:xfrm rot="5400000">
            <a:off x="6500812" y="4516438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40" name="Rectangle 40"/>
          <p:cNvSpPr>
            <a:spLocks noChangeArrowheads="1"/>
          </p:cNvSpPr>
          <p:nvPr/>
        </p:nvSpPr>
        <p:spPr bwMode="auto">
          <a:xfrm>
            <a:off x="8305800" y="4343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6841" name="Rectangle 41"/>
          <p:cNvSpPr>
            <a:spLocks noChangeArrowheads="1"/>
          </p:cNvSpPr>
          <p:nvPr/>
        </p:nvSpPr>
        <p:spPr bwMode="auto">
          <a:xfrm>
            <a:off x="6324600" y="4953000"/>
            <a:ext cx="77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120</a:t>
            </a:r>
          </a:p>
        </p:txBody>
      </p:sp>
      <p:sp>
        <p:nvSpPr>
          <p:cNvPr id="76842" name="Rectangle 42"/>
          <p:cNvSpPr>
            <a:spLocks noChangeArrowheads="1"/>
          </p:cNvSpPr>
          <p:nvPr/>
        </p:nvSpPr>
        <p:spPr bwMode="auto">
          <a:xfrm>
            <a:off x="6505575" y="60198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50</a:t>
            </a:r>
          </a:p>
        </p:txBody>
      </p:sp>
      <p:sp>
        <p:nvSpPr>
          <p:cNvPr id="76843" name="Rectangle 43"/>
          <p:cNvSpPr>
            <a:spLocks noChangeArrowheads="1"/>
          </p:cNvSpPr>
          <p:nvPr/>
        </p:nvSpPr>
        <p:spPr bwMode="auto">
          <a:xfrm>
            <a:off x="5562600" y="4953000"/>
            <a:ext cx="2576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       = 150</a:t>
            </a:r>
          </a:p>
        </p:txBody>
      </p:sp>
      <p:sp>
        <p:nvSpPr>
          <p:cNvPr id="76844" name="Rectangle 44"/>
          <p:cNvSpPr>
            <a:spLocks noChangeArrowheads="1"/>
          </p:cNvSpPr>
          <p:nvPr/>
        </p:nvSpPr>
        <p:spPr bwMode="auto">
          <a:xfrm>
            <a:off x="5105400" y="5486400"/>
            <a:ext cx="328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100 : 2 = 232</a:t>
            </a:r>
          </a:p>
        </p:txBody>
      </p:sp>
      <p:sp>
        <p:nvSpPr>
          <p:cNvPr id="76845" name="Rectangle 45"/>
          <p:cNvSpPr>
            <a:spLocks noChangeArrowheads="1"/>
          </p:cNvSpPr>
          <p:nvPr/>
        </p:nvSpPr>
        <p:spPr bwMode="auto">
          <a:xfrm>
            <a:off x="8418513" y="5486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8" name="Ngoặc móc Phải 13"/>
          <p:cNvSpPr>
            <a:spLocks/>
          </p:cNvSpPr>
          <p:nvPr/>
        </p:nvSpPr>
        <p:spPr bwMode="auto">
          <a:xfrm rot="5400000">
            <a:off x="6577012" y="5624513"/>
            <a:ext cx="561975" cy="762000"/>
          </a:xfrm>
          <a:prstGeom prst="rightBrace">
            <a:avLst>
              <a:gd name="adj1" fmla="val 7037"/>
              <a:gd name="adj2" fmla="val 50000"/>
            </a:avLst>
          </a:prstGeom>
          <a:noFill/>
          <a:ln w="28575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00"/>
          </a:p>
        </p:txBody>
      </p:sp>
      <p:sp>
        <p:nvSpPr>
          <p:cNvPr id="76847" name="Rectangle 47"/>
          <p:cNvSpPr>
            <a:spLocks noChangeArrowheads="1"/>
          </p:cNvSpPr>
          <p:nvPr/>
        </p:nvSpPr>
        <p:spPr bwMode="auto">
          <a:xfrm>
            <a:off x="5410200" y="6019800"/>
            <a:ext cx="2765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       = 232</a:t>
            </a:r>
          </a:p>
        </p:txBody>
      </p:sp>
      <p:sp>
        <p:nvSpPr>
          <p:cNvPr id="10283" name="Hộp_Văn_Bản 4"/>
          <p:cNvSpPr txBox="1">
            <a:spLocks noChangeArrowheads="1"/>
          </p:cNvSpPr>
          <p:nvPr/>
        </p:nvSpPr>
        <p:spPr bwMode="auto">
          <a:xfrm>
            <a:off x="1676400" y="10668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10284" name="Text Box 52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0285" name="Oval 53"/>
          <p:cNvSpPr>
            <a:spLocks noChangeArrowheads="1"/>
          </p:cNvSpPr>
          <p:nvPr/>
        </p:nvSpPr>
        <p:spPr bwMode="auto">
          <a:xfrm>
            <a:off x="381000" y="1600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2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0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2000"/>
                                        <p:tgtEl>
                                          <p:spTgt spid="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2000"/>
                                        <p:tgtEl>
                                          <p:spTgt spid="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2000"/>
                                        <p:tgtEl>
                                          <p:spTgt spid="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2000"/>
                                        <p:tgtEl>
                                          <p:spTgt spid="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2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2000"/>
                                        <p:tgtEl>
                                          <p:spTgt spid="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6" dur="20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76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2000"/>
                                        <p:tgtEl>
                                          <p:spTgt spid="7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5" dur="2000"/>
                                        <p:tgtEl>
                                          <p:spTgt spid="7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0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1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80"/>
                                        <p:tgtEl>
                                          <p:spTgt spid="76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7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8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76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4" dur="2000"/>
                                        <p:tgtEl>
                                          <p:spTgt spid="7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4" dur="2000"/>
                                        <p:tgtEl>
                                          <p:spTgt spid="7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9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0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80"/>
                                        <p:tgtEl>
                                          <p:spTgt spid="76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4" grpId="0"/>
      <p:bldP spid="76805" grpId="0"/>
      <p:bldP spid="76806" grpId="0"/>
      <p:bldP spid="76807" grpId="0"/>
      <p:bldP spid="76808" grpId="0"/>
      <p:bldP spid="76809" grpId="0"/>
      <p:bldP spid="14" grpId="0" animBg="1"/>
      <p:bldP spid="76814" grpId="0"/>
      <p:bldP spid="76815" grpId="0"/>
      <p:bldP spid="2" grpId="0" animBg="1"/>
      <p:bldP spid="76817" grpId="0"/>
      <p:bldP spid="76818" grpId="0"/>
      <p:bldP spid="3" grpId="0" animBg="1"/>
      <p:bldP spid="76820" grpId="0"/>
      <p:bldP spid="76821" grpId="0"/>
      <p:bldP spid="76822" grpId="0"/>
      <p:bldP spid="4" grpId="0" animBg="1"/>
      <p:bldP spid="76824" grpId="0"/>
      <p:bldP spid="76825" grpId="0"/>
      <p:bldP spid="76826" grpId="0"/>
      <p:bldP spid="5" grpId="0" animBg="1"/>
      <p:bldP spid="76828" grpId="0"/>
      <p:bldP spid="6" grpId="0" animBg="1"/>
      <p:bldP spid="76830" grpId="0"/>
      <p:bldP spid="76831" grpId="0" animBg="1"/>
      <p:bldP spid="76832" grpId="0" animBg="1"/>
      <p:bldP spid="76833" grpId="0" animBg="1"/>
      <p:bldP spid="76834" grpId="0" animBg="1"/>
      <p:bldP spid="76836" grpId="0" animBg="1"/>
      <p:bldP spid="76837" grpId="0" animBg="1"/>
      <p:bldP spid="76838" grpId="0"/>
      <p:bldP spid="7" grpId="0" animBg="1"/>
      <p:bldP spid="76840" grpId="0" animBg="1"/>
      <p:bldP spid="76841" grpId="0"/>
      <p:bldP spid="76842" grpId="0"/>
      <p:bldP spid="76843" grpId="0"/>
      <p:bldP spid="76844" grpId="0"/>
      <p:bldP spid="76845" grpId="0" animBg="1"/>
      <p:bldP spid="8" grpId="0" animBg="1"/>
      <p:bldP spid="768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09600" y="21336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150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457200" y="2743200"/>
            <a:ext cx="3184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282 – 100 : 2 = 91</a:t>
            </a:r>
          </a:p>
        </p:txBody>
      </p:sp>
      <p:sp>
        <p:nvSpPr>
          <p:cNvPr id="78885" name="Rectangle 37"/>
          <p:cNvSpPr>
            <a:spLocks noChangeArrowheads="1"/>
          </p:cNvSpPr>
          <p:nvPr/>
        </p:nvSpPr>
        <p:spPr bwMode="auto">
          <a:xfrm>
            <a:off x="4953000" y="2133600"/>
            <a:ext cx="297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+ 60 x 2 = 180</a:t>
            </a:r>
          </a:p>
        </p:txBody>
      </p:sp>
      <p:sp>
        <p:nvSpPr>
          <p:cNvPr id="78891" name="Rectangle 43"/>
          <p:cNvSpPr>
            <a:spLocks noChangeArrowheads="1"/>
          </p:cNvSpPr>
          <p:nvPr/>
        </p:nvSpPr>
        <p:spPr bwMode="auto">
          <a:xfrm>
            <a:off x="4648200" y="2743200"/>
            <a:ext cx="328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282 – 100 : 2 = 232</a:t>
            </a:r>
          </a:p>
        </p:txBody>
      </p:sp>
      <p:sp>
        <p:nvSpPr>
          <p:cNvPr id="5" name="Hộp_Văn_Bản 4"/>
          <p:cNvSpPr txBox="1">
            <a:spLocks noChangeArrowheads="1"/>
          </p:cNvSpPr>
          <p:nvPr/>
        </p:nvSpPr>
        <p:spPr bwMode="auto">
          <a:xfrm>
            <a:off x="304800" y="335280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400" b="1"/>
              <a:t>- Trong 2 cặp biểu thức trên, em có nhận xét gì về sự </a:t>
            </a:r>
            <a:r>
              <a:rPr lang="en-US" sz="2400" b="1">
                <a:solidFill>
                  <a:srgbClr val="00FFFF"/>
                </a:solidFill>
              </a:rPr>
              <a:t>giống nhau</a:t>
            </a:r>
            <a:r>
              <a:rPr lang="en-US" sz="2400" b="1"/>
              <a:t> và </a:t>
            </a:r>
            <a:r>
              <a:rPr lang="en-US" sz="2400" b="1">
                <a:solidFill>
                  <a:srgbClr val="00FFFF"/>
                </a:solidFill>
              </a:rPr>
              <a:t>khác nhau</a:t>
            </a:r>
            <a:r>
              <a:rPr lang="en-US" sz="2400" b="1"/>
              <a:t> của các biểu thức cũng như giá trị của nó ?</a:t>
            </a:r>
          </a:p>
        </p:txBody>
      </p:sp>
      <p:sp>
        <p:nvSpPr>
          <p:cNvPr id="2" name="Hộp_Văn_Bản 4"/>
          <p:cNvSpPr txBox="1">
            <a:spLocks noChangeArrowheads="1"/>
          </p:cNvSpPr>
          <p:nvPr/>
        </p:nvSpPr>
        <p:spPr bwMode="auto">
          <a:xfrm>
            <a:off x="228600" y="4724400"/>
            <a:ext cx="8686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/>
            <a:r>
              <a:rPr lang="en-US" sz="2400" b="1"/>
              <a:t>- Trong 2 cặp biểu thức trên có </a:t>
            </a:r>
            <a:r>
              <a:rPr lang="en-US" sz="2400" b="1">
                <a:solidFill>
                  <a:srgbClr val="00FFFF"/>
                </a:solidFill>
              </a:rPr>
              <a:t>các số</a:t>
            </a:r>
            <a:r>
              <a:rPr lang="en-US" sz="2400" b="1"/>
              <a:t> và </a:t>
            </a:r>
            <a:r>
              <a:rPr lang="en-US" sz="2400" b="1">
                <a:solidFill>
                  <a:srgbClr val="00FFFF"/>
                </a:solidFill>
              </a:rPr>
              <a:t>các phép tính giống nhau</a:t>
            </a:r>
            <a:r>
              <a:rPr lang="en-US" sz="2400" b="1"/>
              <a:t>, nhưng </a:t>
            </a:r>
            <a:r>
              <a:rPr lang="en-US" sz="2400" b="1">
                <a:solidFill>
                  <a:srgbClr val="FFFF00"/>
                </a:solidFill>
              </a:rPr>
              <a:t>giá trị khác nhau</a:t>
            </a:r>
            <a:r>
              <a:rPr lang="en-US" sz="2400" b="1"/>
              <a:t>.</a:t>
            </a:r>
          </a:p>
          <a:p>
            <a:pPr indent="342900"/>
            <a:r>
              <a:rPr lang="en-US" sz="2400" b="1">
                <a:solidFill>
                  <a:srgbClr val="66FF33"/>
                </a:solidFill>
              </a:rPr>
              <a:t>- Như vậy nếu ta thực hiện thứ tự các phép tính theo đúng quy tắc thì cho ta giá trị của các biểu thức đúng.</a:t>
            </a:r>
          </a:p>
        </p:txBody>
      </p:sp>
      <p:sp>
        <p:nvSpPr>
          <p:cNvPr id="78898" name="Rectangle 50"/>
          <p:cNvSpPr>
            <a:spLocks noChangeArrowheads="1"/>
          </p:cNvSpPr>
          <p:nvPr/>
        </p:nvSpPr>
        <p:spPr bwMode="auto">
          <a:xfrm>
            <a:off x="3657600" y="2071688"/>
            <a:ext cx="441325" cy="5191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8899" name="Rectangle 51"/>
          <p:cNvSpPr>
            <a:spLocks noChangeArrowheads="1"/>
          </p:cNvSpPr>
          <p:nvPr/>
        </p:nvSpPr>
        <p:spPr bwMode="auto">
          <a:xfrm>
            <a:off x="7929563" y="2133600"/>
            <a:ext cx="420687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8900" name="Rectangle 52"/>
          <p:cNvSpPr>
            <a:spLocks noChangeArrowheads="1"/>
          </p:cNvSpPr>
          <p:nvPr/>
        </p:nvSpPr>
        <p:spPr bwMode="auto">
          <a:xfrm>
            <a:off x="3657600" y="2819400"/>
            <a:ext cx="420688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78901" name="Rectangle 53"/>
          <p:cNvSpPr>
            <a:spLocks noChangeArrowheads="1"/>
          </p:cNvSpPr>
          <p:nvPr/>
        </p:nvSpPr>
        <p:spPr bwMode="auto">
          <a:xfrm>
            <a:off x="7940675" y="2819400"/>
            <a:ext cx="441325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Đ</a:t>
            </a:r>
          </a:p>
        </p:txBody>
      </p:sp>
      <p:sp>
        <p:nvSpPr>
          <p:cNvPr id="78904" name="Hộp_Văn_Bản 3"/>
          <p:cNvSpPr txBox="1">
            <a:spLocks noChangeArrowheads="1"/>
          </p:cNvSpPr>
          <p:nvPr/>
        </p:nvSpPr>
        <p:spPr bwMode="auto">
          <a:xfrm>
            <a:off x="838200" y="1538288"/>
            <a:ext cx="3859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Đúng ghi Đ, sai ghi S:</a:t>
            </a:r>
          </a:p>
        </p:txBody>
      </p:sp>
      <p:sp>
        <p:nvSpPr>
          <p:cNvPr id="11277" name="Hộp_Văn_Bản 4"/>
          <p:cNvSpPr txBox="1">
            <a:spLocks noChangeArrowheads="1"/>
          </p:cNvSpPr>
          <p:nvPr/>
        </p:nvSpPr>
        <p:spPr bwMode="auto">
          <a:xfrm>
            <a:off x="1676400" y="990600"/>
            <a:ext cx="554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Tính giá trị biểu thức (tiếp theo)</a:t>
            </a:r>
          </a:p>
        </p:txBody>
      </p:sp>
      <p:sp>
        <p:nvSpPr>
          <p:cNvPr id="11278" name="Text Box 59"/>
          <p:cNvSpPr txBox="1">
            <a:spLocks noChangeArrowheads="1"/>
          </p:cNvSpPr>
          <p:nvPr/>
        </p:nvSpPr>
        <p:spPr bwMode="auto">
          <a:xfrm>
            <a:off x="3657600" y="457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11279" name="Oval 60"/>
          <p:cNvSpPr>
            <a:spLocks noChangeArrowheads="1"/>
          </p:cNvSpPr>
          <p:nvPr/>
        </p:nvSpPr>
        <p:spPr bwMode="auto">
          <a:xfrm>
            <a:off x="381000" y="15240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FF"/>
                </a:solidFill>
              </a:rPr>
              <a:t>2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000"/>
                                        <p:tgtEl>
                                          <p:spTgt spid="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2000"/>
                                        <p:tgtEl>
                                          <p:spTgt spid="7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2000"/>
                                        <p:tgtEl>
                                          <p:spTgt spid="7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2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/>
      <p:bldP spid="78855" grpId="0"/>
      <p:bldP spid="78885" grpId="0"/>
      <p:bldP spid="78891" grpId="0"/>
      <p:bldP spid="5" grpId="0"/>
      <p:bldP spid="2" grpId="0"/>
      <p:bldP spid="78898" grpId="0" animBg="1"/>
      <p:bldP spid="78899" grpId="0" animBg="1"/>
      <p:bldP spid="78900" grpId="0" animBg="1"/>
      <p:bldP spid="78901" grpId="0" animBg="1"/>
      <p:bldP spid="789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Hộp_Văn_Bản 8"/>
          <p:cNvSpPr txBox="1">
            <a:spLocks noChangeArrowheads="1"/>
          </p:cNvSpPr>
          <p:nvPr/>
        </p:nvSpPr>
        <p:spPr bwMode="auto">
          <a:xfrm>
            <a:off x="533400" y="12192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Mẹ hái được 60 quả táo, chị hái được 35 quả táo. Số táo của cả mẹ và chị được xếp đều vào 5 hộp. Hỏi mỗi hộp có bao nhiêu quả táo?</a:t>
            </a:r>
          </a:p>
        </p:txBody>
      </p:sp>
      <p:sp>
        <p:nvSpPr>
          <p:cNvPr id="12291" name="Hộp_Văn_Bản 4"/>
          <p:cNvSpPr txBox="1">
            <a:spLocks noChangeArrowheads="1"/>
          </p:cNvSpPr>
          <p:nvPr/>
        </p:nvSpPr>
        <p:spPr bwMode="auto">
          <a:xfrm>
            <a:off x="1676400" y="685800"/>
            <a:ext cx="340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Tính giá trị biểu thức (tiếp theo)</a:t>
            </a:r>
          </a:p>
        </p:txBody>
      </p:sp>
      <p:sp>
        <p:nvSpPr>
          <p:cNvPr id="12292" name="Text Box 52"/>
          <p:cNvSpPr txBox="1">
            <a:spLocks noChangeArrowheads="1"/>
          </p:cNvSpPr>
          <p:nvPr/>
        </p:nvSpPr>
        <p:spPr bwMode="auto">
          <a:xfrm>
            <a:off x="3657600" y="3048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Toán</a:t>
            </a:r>
          </a:p>
        </p:txBody>
      </p:sp>
      <p:sp>
        <p:nvSpPr>
          <p:cNvPr id="12293" name="Oval 53"/>
          <p:cNvSpPr>
            <a:spLocks noChangeArrowheads="1"/>
          </p:cNvSpPr>
          <p:nvPr/>
        </p:nvSpPr>
        <p:spPr bwMode="auto">
          <a:xfrm>
            <a:off x="76200" y="1295400"/>
            <a:ext cx="457200" cy="4572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76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3</a:t>
            </a:r>
          </a:p>
        </p:txBody>
      </p:sp>
      <p:sp>
        <p:nvSpPr>
          <p:cNvPr id="80950" name="Text Box 54"/>
          <p:cNvSpPr txBox="1">
            <a:spLocks noChangeArrowheads="1"/>
          </p:cNvSpPr>
          <p:nvPr/>
        </p:nvSpPr>
        <p:spPr bwMode="auto">
          <a:xfrm>
            <a:off x="457200" y="2286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Tóm tắt: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3200400" y="38100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Bài giải</a:t>
            </a:r>
          </a:p>
        </p:txBody>
      </p:sp>
      <p:sp>
        <p:nvSpPr>
          <p:cNvPr id="80952" name="Text Box 56"/>
          <p:cNvSpPr txBox="1">
            <a:spLocks noChangeArrowheads="1"/>
          </p:cNvSpPr>
          <p:nvPr/>
        </p:nvSpPr>
        <p:spPr bwMode="auto">
          <a:xfrm>
            <a:off x="381000" y="2743200"/>
            <a:ext cx="312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Mẹ hái: 60 quả táo</a:t>
            </a:r>
          </a:p>
        </p:txBody>
      </p:sp>
      <p:sp>
        <p:nvSpPr>
          <p:cNvPr id="80953" name="Text Box 57"/>
          <p:cNvSpPr txBox="1">
            <a:spLocks noChangeArrowheads="1"/>
          </p:cNvSpPr>
          <p:nvPr/>
        </p:nvSpPr>
        <p:spPr bwMode="auto">
          <a:xfrm>
            <a:off x="381000" y="3290888"/>
            <a:ext cx="3124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Chị hái: 35 quả táo</a:t>
            </a:r>
          </a:p>
        </p:txBody>
      </p:sp>
      <p:sp>
        <p:nvSpPr>
          <p:cNvPr id="80954" name="AutoShape 58"/>
          <p:cNvSpPr>
            <a:spLocks/>
          </p:cNvSpPr>
          <p:nvPr/>
        </p:nvSpPr>
        <p:spPr bwMode="auto">
          <a:xfrm>
            <a:off x="3124200" y="2971800"/>
            <a:ext cx="76200" cy="685800"/>
          </a:xfrm>
          <a:prstGeom prst="rightBrace">
            <a:avLst>
              <a:gd name="adj1" fmla="val 75000"/>
              <a:gd name="adj2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5" name="Text Box 59"/>
          <p:cNvSpPr txBox="1">
            <a:spLocks noChangeArrowheads="1"/>
          </p:cNvSpPr>
          <p:nvPr/>
        </p:nvSpPr>
        <p:spPr bwMode="auto">
          <a:xfrm>
            <a:off x="3200400" y="2971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 hộp</a:t>
            </a: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3200400" y="3429000"/>
            <a:ext cx="327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hộp: . . .  quả táo ?</a:t>
            </a:r>
          </a:p>
        </p:txBody>
      </p:sp>
      <p:sp>
        <p:nvSpPr>
          <p:cNvPr id="80957" name="Hộp_Văn_Bản 3"/>
          <p:cNvSpPr txBox="1">
            <a:spLocks noChangeArrowheads="1"/>
          </p:cNvSpPr>
          <p:nvPr/>
        </p:nvSpPr>
        <p:spPr bwMode="auto">
          <a:xfrm>
            <a:off x="304800" y="4787900"/>
            <a:ext cx="29670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Số táo mẹ và chị đã hái là :</a:t>
            </a:r>
          </a:p>
          <a:p>
            <a:r>
              <a:rPr lang="en-US"/>
              <a:t>60 + 35 = 95  (quả)</a:t>
            </a:r>
          </a:p>
          <a:p>
            <a:r>
              <a:rPr lang="en-US"/>
              <a:t>Số táo mỗi hộp có là :</a:t>
            </a:r>
          </a:p>
          <a:p>
            <a:r>
              <a:rPr lang="en-US"/>
              <a:t>95 : 5 = 19  (quả)</a:t>
            </a:r>
          </a:p>
          <a:p>
            <a:r>
              <a:rPr lang="en-US"/>
              <a:t>            Đáp số : 19 quả táo</a:t>
            </a:r>
          </a:p>
        </p:txBody>
      </p:sp>
      <p:sp>
        <p:nvSpPr>
          <p:cNvPr id="80958" name="Hộp_Văn_Bản 3"/>
          <p:cNvSpPr txBox="1">
            <a:spLocks noChangeArrowheads="1"/>
          </p:cNvSpPr>
          <p:nvPr/>
        </p:nvSpPr>
        <p:spPr bwMode="auto">
          <a:xfrm>
            <a:off x="4876800" y="4876800"/>
            <a:ext cx="2724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Số táo mỗi hộp có là :</a:t>
            </a:r>
          </a:p>
          <a:p>
            <a:r>
              <a:rPr lang="en-US"/>
              <a:t> 60 : 5 + 35 : 5 = 19(quả)</a:t>
            </a:r>
          </a:p>
          <a:p>
            <a:r>
              <a:rPr lang="en-US"/>
              <a:t>     Đáp số : 19 quả táo</a:t>
            </a:r>
          </a:p>
        </p:txBody>
      </p:sp>
      <p:graphicFrame>
        <p:nvGraphicFramePr>
          <p:cNvPr id="81017" name="Group 121"/>
          <p:cNvGraphicFramePr>
            <a:graphicFrameLocks noGrp="1"/>
          </p:cNvGraphicFramePr>
          <p:nvPr/>
        </p:nvGraphicFramePr>
        <p:xfrm>
          <a:off x="228600" y="4252913"/>
          <a:ext cx="8229600" cy="2452687"/>
        </p:xfrm>
        <a:graphic>
          <a:graphicData uri="http://schemas.openxmlformats.org/drawingml/2006/table">
            <a:tbl>
              <a:tblPr/>
              <a:tblGrid>
                <a:gridCol w="4495800"/>
                <a:gridCol w="3733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Cách 1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Cách 2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3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0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50" grpId="0"/>
      <p:bldP spid="80951" grpId="0"/>
      <p:bldP spid="80952" grpId="0"/>
      <p:bldP spid="80953" grpId="0"/>
      <p:bldP spid="80954" grpId="0" animBg="1"/>
      <p:bldP spid="80955" grpId="0"/>
      <p:bldP spid="80956" grpId="0"/>
      <p:bldP spid="80957" grpId="0"/>
      <p:bldP spid="809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10631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771PHOTO" val=""/>
  <p:tag name="MMPROD_10771LOGO" val=""/>
  <p:tag name="MMPROD_THEME_BG_IMAGE" val=""/>
  <p:tag name="MMPROD_UIDATA" val="&lt;database version=&quot;7.0&quot;&gt;&lt;object type=&quot;1&quot; unique_id=&quot;10001&quot;&gt;&lt;property id=&quot;20139&quot; value=&quot;%n. %s&quot;/&gt;&lt;property id=&quot;20141&quot; value=&quot;Tinh gia tri bieu thuc (tiet 79)&quot;/&gt;&lt;property id=&quot;20144&quot; value=&quot;1&quot;/&gt;&lt;property id=&quot;20146&quot; value=&quot;1&quot;/&gt;&lt;property id=&quot;20147&quot; value=&quot;0&quot;/&gt;&lt;property id=&quot;20148&quot; value=&quot;5&quot;/&gt;&lt;property id=&quot;20180&quot; value=&quot;1&quot;/&gt;&lt;property id=&quot;20181&quot; value=&quot;3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Documents and Settings\ADMIN\My Documents\ANH_PMIS\&quot;/&gt;&lt;property id=&quot;20224&quot; value=&quot;J:\Tiet toan 79 tvuong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3&quot; value=&quot;-1&quot;/&gt;&lt;property id=&quot;20307&quot; value=&quot;257&quot;/&gt;&lt;property id=&quot;20309&quot; value=&quot;-1&quot;/&gt;&lt;/object&gt;&lt;object type=&quot;3&quot; unique_id=&quot;10006&quot;&gt;&lt;property id=&quot;20148&quot; value=&quot;5&quot;/&gt;&lt;property id=&quot;20300&quot; value=&quot;Slide 4&quot;/&gt;&lt;property id=&quot;20303&quot; value=&quot;-1&quot;/&gt;&lt;property id=&quot;20307&quot; value=&quot;258&quot;/&gt;&lt;property id=&quot;20309&quot; value=&quot;-1&quot;/&gt;&lt;/object&gt;&lt;object type=&quot;3&quot; unique_id=&quot;10007&quot;&gt;&lt;property id=&quot;20148&quot; value=&quot;5&quot;/&gt;&lt;property id=&quot;20300&quot; value=&quot;Slide 5&quot;/&gt;&lt;property id=&quot;20303&quot; value=&quot;-1&quot;/&gt;&lt;property id=&quot;20307&quot; value=&quot;276&quot;/&gt;&lt;property id=&quot;20309&quot; value=&quot;-1&quot;/&gt;&lt;/object&gt;&lt;object type=&quot;3&quot; unique_id=&quot;10009&quot;&gt;&lt;property id=&quot;20148&quot; value=&quot;5&quot;/&gt;&lt;property id=&quot;20300&quot; value=&quot;Slide 7&quot;/&gt;&lt;property id=&quot;20303&quot; value=&quot;-1&quot;/&gt;&lt;property id=&quot;20307&quot; value=&quot;265&quot;/&gt;&lt;property id=&quot;20309&quot; value=&quot;-1&quot;/&gt;&lt;/object&gt;&lt;object type=&quot;3&quot; unique_id=&quot;10017&quot;&gt;&lt;property id=&quot;20148&quot; value=&quot;5&quot;/&gt;&lt;property id=&quot;20300&quot; value=&quot;Slide 13&quot;/&gt;&lt;property id=&quot;20303&quot; value=&quot;-1&quot;/&gt;&lt;property id=&quot;20307&quot; value=&quot;272&quot;/&gt;&lt;property id=&quot;20309&quot; value=&quot;-1&quot;/&gt;&lt;/object&gt;&lt;object type=&quot;3&quot; unique_id=&quot;10182&quot;&gt;&lt;property id=&quot;20148&quot; value=&quot;5&quot;/&gt;&lt;property id=&quot;20300&quot; value=&quot;Slide 8&quot;/&gt;&lt;property id=&quot;20303&quot; value=&quot;-1&quot;/&gt;&lt;property id=&quot;20307&quot; value=&quot;278&quot;/&gt;&lt;property id=&quot;20309&quot; value=&quot;-1&quot;/&gt;&lt;/object&gt;&lt;object type=&quot;3&quot; unique_id=&quot;10183&quot;&gt;&lt;property id=&quot;20148&quot; value=&quot;5&quot;/&gt;&lt;property id=&quot;20300&quot; value=&quot;Slide 9&quot;/&gt;&lt;property id=&quot;20303&quot; value=&quot;-1&quot;/&gt;&lt;property id=&quot;20307&quot; value=&quot;279&quot;/&gt;&lt;property id=&quot;20309&quot; value=&quot;-1&quot;/&gt;&lt;/object&gt;&lt;object type=&quot;3&quot; unique_id=&quot;10184&quot;&gt;&lt;property id=&quot;20148&quot; value=&quot;5&quot;/&gt;&lt;property id=&quot;20300&quot; value=&quot;Slide 10&quot;/&gt;&lt;property id=&quot;20303&quot; value=&quot;-1&quot;/&gt;&lt;property id=&quot;20307&quot; value=&quot;280&quot;/&gt;&lt;property id=&quot;20309&quot; value=&quot;-1&quot;/&gt;&lt;/object&gt;&lt;object type=&quot;3&quot; unique_id=&quot;10185&quot;&gt;&lt;property id=&quot;20148&quot; value=&quot;5&quot;/&gt;&lt;property id=&quot;20300&quot; value=&quot;Slide 11&quot;/&gt;&lt;property id=&quot;20303&quot; value=&quot;-1&quot;/&gt;&lt;property id=&quot;20307&quot; value=&quot;281&quot;/&gt;&lt;property id=&quot;20309&quot; value=&quot;-1&quot;/&gt;&lt;/object&gt;&lt;object type=&quot;3&quot; unique_id=&quot;10186&quot;&gt;&lt;property id=&quot;20148&quot; value=&quot;5&quot;/&gt;&lt;property id=&quot;20300&quot; value=&quot;Slide 12&quot;/&gt;&lt;property id=&quot;20303&quot; value=&quot;-1&quot;/&gt;&lt;property id=&quot;20307&quot; value=&quot;282&quot;/&gt;&lt;property id=&quot;20309&quot; value=&quot;-1&quot;/&gt;&lt;/object&gt;&lt;object type=&quot;3&quot; unique_id=&quot;10187&quot;&gt;&lt;property id=&quot;20148&quot; value=&quot;5&quot;/&gt;&lt;property id=&quot;20300&quot; value=&quot;Slide 14&quot;/&gt;&lt;property id=&quot;20303&quot; value=&quot;-1&quot;/&gt;&lt;property id=&quot;20307&quot; value=&quot;283&quot;/&gt;&lt;property id=&quot;20309&quot; value=&quot;-1&quot;/&gt;&lt;/object&gt;&lt;object type=&quot;3&quot; unique_id=&quot;10382&quot;&gt;&lt;property id=&quot;20148&quot; value=&quot;5&quot;/&gt;&lt;property id=&quot;20300&quot; value=&quot;Slide 1&quot;/&gt;&lt;property id=&quot;20303&quot; value=&quot;-1&quot;/&gt;&lt;property id=&quot;20307&quot; value=&quot;284&quot;/&gt;&lt;property id=&quot;20309&quot; value=&quot;-1&quot;/&gt;&lt;/object&gt;&lt;object type=&quot;3&quot; unique_id=&quot;10404&quot;&gt;&lt;property id=&quot;20148&quot; value=&quot;5&quot;/&gt;&lt;property id=&quot;20300&quot; value=&quot;Slide 3&quot;/&gt;&lt;property id=&quot;20303&quot; value=&quot;-1&quot;/&gt;&lt;property id=&quot;20307&quot; value=&quot;285&quot;/&gt;&lt;property id=&quot;20309&quot; value=&quot;-1&quot;/&gt;&lt;/object&gt;&lt;object type=&quot;3&quot; unique_id=&quot;10865&quot;&gt;&lt;property id=&quot;20148&quot; value=&quot;5&quot;/&gt;&lt;property id=&quot;20300&quot; value=&quot;Slide 6&quot;/&gt;&lt;property id=&quot;20307&quot; value=&quot;286&quot;/&gt;&lt;property id=&quot;20309&quot; value=&quot;-1&quot;/&gt;&lt;/object&gt;&lt;/object&gt;&lt;object type=&quot;10&quot; unique_id=&quot;10383&quot;&gt;&lt;object type=&quot;11&quot; unique_id=&quot;10384&quot;&gt;&lt;property id=&quot;20180&quot; value=&quot;1&quot;/&gt;&lt;property id=&quot;20181&quot; value=&quot;3&quot;/&gt;&lt;property id=&quot;20182&quot; value=&quot;0&quot;/&gt;&lt;property id=&quot;20183&quot; value=&quot;1&quot;/&gt;&lt;/object&gt;&lt;object type=&quot;12&quot; unique_id=&quot;10652&quot;&gt;&lt;/object&gt;&lt;/object&gt;&lt;object type=&quot;4&quot; unique_id=&quot;10385&quot;&gt;&lt;object type=&quot;5&quot; unique_id=&quot;10631&quot;&gt;&lt;property id=&quot;20000&quot; value=&quot;0&quot;/&gt;&lt;property id=&quot;20149&quot; value=&quot;Nguyễn Đức Thuần&quot;/&gt;&lt;property id=&quot;20150&quot; value=&quot;Phó hiệu trưởng&quot;/&gt;&lt;property id=&quot;20151&quot; value=&quot;66648412.000002.jpg&quot;/&gt;&lt;property id=&quot;20159&quot; value=&quot;TrungVuong.png&quot;/&gt;&lt;/object&gt;&lt;/object&gt;&lt;/object&gt;&lt;/database&gt;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666387533,H:\Giao an dien tu\Tinh gia tri bieu thuc (tiet 79)\Media.ppcx"/>
</p:tagLst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925</TotalTime>
  <Words>785</Words>
  <Application>Microsoft Office PowerPoint</Application>
  <PresentationFormat>On-screen Show (4:3)</PresentationFormat>
  <Paragraphs>162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Times New Roman</vt:lpstr>
      <vt:lpstr>Chủ đề3</vt:lpstr>
      <vt:lpstr>Custom Design</vt:lpstr>
      <vt:lpstr>Textured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472 CMT7 TXBR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CSTeam</cp:lastModifiedBy>
  <cp:revision>96</cp:revision>
  <dcterms:created xsi:type="dcterms:W3CDTF">2010-11-30T21:09:56Z</dcterms:created>
  <dcterms:modified xsi:type="dcterms:W3CDTF">2016-06-29T10:29:09Z</dcterms:modified>
</cp:coreProperties>
</file>