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82" r:id="rId3"/>
    <p:sldId id="259" r:id="rId4"/>
    <p:sldId id="260" r:id="rId5"/>
    <p:sldId id="263" r:id="rId6"/>
    <p:sldId id="285" r:id="rId7"/>
    <p:sldId id="265" r:id="rId8"/>
    <p:sldId id="266" r:id="rId9"/>
    <p:sldId id="288" r:id="rId10"/>
    <p:sldId id="267" r:id="rId11"/>
    <p:sldId id="257" r:id="rId12"/>
    <p:sldId id="286" r:id="rId13"/>
    <p:sldId id="268" r:id="rId14"/>
    <p:sldId id="279" r:id="rId15"/>
    <p:sldId id="275" r:id="rId16"/>
    <p:sldId id="284" r:id="rId17"/>
    <p:sldId id="28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99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>
        <p:scale>
          <a:sx n="76" d="100"/>
          <a:sy n="76" d="100"/>
        </p:scale>
        <p:origin x="-3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EC8D23-7CC1-4CC1-8CF3-415C9630B2DA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12CE60-CF11-4B3E-A306-FC10367EA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87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92C66-FC40-414C-AC13-638886CD629A}" type="datetime1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F0E3-C3E1-4720-A466-F401AEB11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CB35-161B-46EC-83B8-F1530BC9BB41}" type="datetime1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F3DC-44F7-4FCD-903B-55F557878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20EA1-B96D-40D4-8449-CB56D3411154}" type="datetime1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D0BE-411A-4F04-9ABE-CA0008FA3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603ED5-38CD-454C-B9E9-8205195A3C0F}" type="datetime1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0B3936-343D-4F9E-91E8-74A571CDB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B2C47C-C9EA-422A-A54D-126ED47ECC35}" type="datetime1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A286CB-D157-48F4-A676-96DA2D01A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7997F6-B3EC-4EF2-813F-91ED59B6FF70}" type="datetime1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3A1BB2-88F5-485C-97B9-36474D32C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91E005-D024-452B-BDD8-90F901B56737}" type="datetime1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92AD52-7359-4C9D-9E09-9B1EC0F9A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53F646-5A47-4E53-9573-7ED33A3B2455}" type="datetime1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4D689E-B688-4190-8B04-4C3FF8250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3C0716-92A1-4534-8BF4-75A842736945}" type="datetime1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CA73D2-7D7B-4850-BF8B-D9781A7F2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8A1F53-E811-478B-8441-8BCBC454585E}" type="datetime1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744D00-D3D5-48FB-B12C-0D6C98D0F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F7AB52-61A1-4265-B6CD-4CCC4A39DCE1}" type="datetime1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1A62C8-9FE5-4FF7-829D-42DBEE21A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11F14-75A1-4661-80D2-36F1B4A41085}" type="datetime1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33F6-4BD5-4E4C-BBDA-3C5F9BECE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091922-CA9E-41C1-A455-675B674419EA}" type="datetime1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3CD5B6-FFD1-4680-91AC-9479D5B46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46EBFD-A922-40A8-AB16-5040E1A20ACE}" type="datetime1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8D3912-DD8C-467B-B371-B941E82D7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1B55E1-766B-422F-BDE4-C3F91192846C}" type="datetime1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C84005-49FE-491D-8150-ACDC07EBC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1732F-B04F-4F08-8B84-13DB946D67D4}" type="datetime1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36244-9D09-4D2F-AA2E-9C191F55D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680B-3363-457C-BE9E-82BFD6119F84}" type="datetime1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D1E18-AC00-4F14-933F-2D73D57A4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18E0-2F46-4C35-BA2D-ACB1500C1231}" type="datetime1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6DDA-F868-42AB-A9C1-EB9AF9CCD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EA0A4-161C-4253-A9AA-954F1B668741}" type="datetime1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E4493-01C5-4193-9453-162E94394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76575-AD77-4FAA-87EF-D237740AE86F}" type="datetime1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BAC1B-8BE5-40E0-AE86-2D3063AC4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708F9-681E-46AA-ACD1-02268B43ACF9}" type="datetime1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FC6F-255B-4E0D-933E-3FFD048B2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04471-950A-4A13-973F-03C037301029}" type="datetime1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42E3C-1342-422B-B179-268C8DBA7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32E47F-1B38-48EB-999C-C775D62BB141}" type="datetime1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A46F1D-3442-401D-A98E-306D73359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6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97" r:id="rId9"/>
    <p:sldLayoutId id="2147483688" r:id="rId10"/>
    <p:sldLayoutId id="214748368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178DC95-E1FB-46E3-A866-8AB9C2971CD3}" type="datetime1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E3E0212-85D6-44B9-BEE4-0C8527CEC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med"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25693" y="838200"/>
            <a:ext cx="8513508" cy="6019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KÍNH CHÀO THẦY CÔ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CÁC 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BẠN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flipH="1">
            <a:off x="380998" y="3447871"/>
            <a:ext cx="84582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Tự nhiên và xã hội.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3"/>
          <p:cNvPicPr>
            <a:picLocks noChangeAspect="1" noChangeArrowheads="1"/>
          </p:cNvPicPr>
          <p:nvPr/>
        </p:nvPicPr>
        <p:blipFill>
          <a:blip r:embed="rId2">
            <a:lum bright="-36000" contrast="60000"/>
          </a:blip>
          <a:srcRect/>
          <a:stretch>
            <a:fillRect/>
          </a:stretch>
        </p:blipFill>
        <p:spPr bwMode="auto">
          <a:xfrm>
            <a:off x="0" y="533400"/>
            <a:ext cx="12573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14"/>
          <p:cNvSpPr>
            <a:spLocks noChangeArrowheads="1"/>
          </p:cNvSpPr>
          <p:nvPr/>
        </p:nvSpPr>
        <p:spPr bwMode="auto">
          <a:xfrm>
            <a:off x="609600" y="1295400"/>
            <a:ext cx="7545388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/>
              <a:t>3.Hỏi và trả lời:</a:t>
            </a:r>
            <a:endParaRPr lang="en-US" sz="2800"/>
          </a:p>
          <a:p>
            <a:r>
              <a:rPr lang="en-US" sz="2800"/>
              <a:t>a.Đọc thông tin trong các khung chữ dưới đây: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  <p:pic>
        <p:nvPicPr>
          <p:cNvPr id="35844" name="Picture 15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4"/>
          <p:cNvSpPr>
            <a:spLocks noChangeArrowheads="1"/>
          </p:cNvSpPr>
          <p:nvPr/>
        </p:nvSpPr>
        <p:spPr bwMode="auto">
          <a:xfrm>
            <a:off x="304800" y="-28575"/>
            <a:ext cx="8990987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 dirty="0"/>
              <a:t>3.Hỏi và trả lời: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b.Đặt “câu hỏi” cho các câu trả lời trong khung chữ.</a:t>
            </a:r>
          </a:p>
          <a:p>
            <a:r>
              <a:rPr lang="en-US" sz="2800" dirty="0"/>
              <a:t>c.Chọn câu trả lời trong khung chữ cho phù hợp.</a:t>
            </a:r>
          </a:p>
          <a:p>
            <a:r>
              <a:rPr lang="en-US" sz="2800" b="1" dirty="0"/>
              <a:t>Ví dụ: Hỏi: Ống dẫn tiểu có chức năng gì?</a:t>
            </a:r>
          </a:p>
          <a:p>
            <a:r>
              <a:rPr lang="en-US" sz="2800" b="1" dirty="0"/>
              <a:t>           Trả lời: Ống dẫn nước tiểu để đưa nước tiểu </a:t>
            </a:r>
          </a:p>
          <a:p>
            <a:r>
              <a:rPr lang="en-US" sz="2800" b="1" dirty="0"/>
              <a:t>từ thận xuống báng đái.</a:t>
            </a:r>
          </a:p>
        </p:txBody>
      </p:sp>
      <p:pic>
        <p:nvPicPr>
          <p:cNvPr id="36866" name="Picture 15" descr="04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304800" y="533400"/>
            <a:ext cx="8534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2" y="236537"/>
            <a:ext cx="9921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10"/>
          <p:cNvSpPr>
            <a:spLocks noChangeArrowheads="1"/>
          </p:cNvSpPr>
          <p:nvPr/>
        </p:nvSpPr>
        <p:spPr bwMode="auto">
          <a:xfrm>
            <a:off x="381000" y="302359"/>
            <a:ext cx="8382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200" b="1" dirty="0"/>
              <a:t>     </a:t>
            </a:r>
            <a:r>
              <a:rPr lang="en-US" sz="3200" b="1" dirty="0" smtClean="0"/>
              <a:t>      </a:t>
            </a:r>
            <a:r>
              <a:rPr lang="en-US" sz="2800" b="1" dirty="0" smtClean="0"/>
              <a:t>4.Quan </a:t>
            </a:r>
            <a:r>
              <a:rPr lang="en-US" sz="2800" b="1" dirty="0"/>
              <a:t>sát, hỏi và trả lời</a:t>
            </a:r>
            <a:endParaRPr lang="en-US" sz="2800" dirty="0"/>
          </a:p>
          <a:p>
            <a:r>
              <a:rPr lang="en-US" sz="2800" dirty="0" smtClean="0"/>
              <a:t>     a.Quan </a:t>
            </a:r>
            <a:r>
              <a:rPr lang="en-US" sz="2800" dirty="0"/>
              <a:t>sát hình 3, đọc thông tin trong hình.</a:t>
            </a:r>
          </a:p>
          <a:p>
            <a:r>
              <a:rPr lang="en-US" sz="2800" dirty="0" smtClean="0"/>
              <a:t>     b.Hỏi </a:t>
            </a:r>
            <a:r>
              <a:rPr lang="en-US" sz="2800" dirty="0"/>
              <a:t>– đáp theo đối thoại trong hình 3.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2800" dirty="0" smtClean="0"/>
              <a:t>   c. Kể </a:t>
            </a:r>
            <a:r>
              <a:rPr lang="en-US" sz="2800" dirty="0"/>
              <a:t>tên 1 số bệnh thường gặp ở cơ quan </a:t>
            </a:r>
          </a:p>
          <a:p>
            <a:r>
              <a:rPr lang="en-US" sz="2800" dirty="0"/>
              <a:t>bài tiết nước </a:t>
            </a:r>
            <a:r>
              <a:rPr lang="en-US" sz="2800" dirty="0" smtClean="0"/>
              <a:t>tiểu.</a:t>
            </a:r>
            <a:endParaRPr lang="en-US" sz="2800" dirty="0"/>
          </a:p>
        </p:txBody>
      </p:sp>
      <p:pic>
        <p:nvPicPr>
          <p:cNvPr id="37891" name="Picture 11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8153400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00" descr="benh-soi-than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014538"/>
            <a:ext cx="42862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43000"/>
            <a:ext cx="4592638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381000" y="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3200" b="1" dirty="0" smtClean="0"/>
              <a:t> </a:t>
            </a:r>
            <a:r>
              <a:rPr lang="nl-NL" sz="3200" dirty="0" smtClean="0"/>
              <a:t>HOẠT </a:t>
            </a:r>
            <a:r>
              <a:rPr lang="nl-NL" sz="3200" dirty="0"/>
              <a:t>ĐỘNG ỨNG DỤNG</a:t>
            </a:r>
          </a:p>
          <a:p>
            <a:endParaRPr lang="nl-NL" sz="3200" b="1" dirty="0"/>
          </a:p>
          <a:p>
            <a:endParaRPr lang="nl-NL" sz="3200" dirty="0" smtClean="0"/>
          </a:p>
          <a:p>
            <a:r>
              <a:rPr lang="nl-NL" sz="3200" dirty="0" smtClean="0"/>
              <a:t>Dặn </a:t>
            </a:r>
            <a:r>
              <a:rPr lang="nl-NL" sz="3200" dirty="0"/>
              <a:t>dò: Thực hiện nôi dung sau:</a:t>
            </a:r>
          </a:p>
          <a:p>
            <a:r>
              <a:rPr lang="nl-NL" sz="3200" dirty="0"/>
              <a:t>-Kể tên 1 số việc cần làm, bảo vệ và giữ gìn cơ quan bài tiết nước tiểu .</a:t>
            </a:r>
          </a:p>
          <a:p>
            <a:r>
              <a:rPr lang="nl-NL" sz="3200" dirty="0"/>
              <a:t>-Em hãy theo dõi thực hiện các hoạt động thường ngày trong 1 tuần theo bảng 1 trang 35 trong tài liệu.</a:t>
            </a:r>
            <a:endParaRPr lang="en-US" sz="3200" dirty="0">
              <a:latin typeface="Constantia" pitchFamily="18" charset="0"/>
            </a:endParaRPr>
          </a:p>
          <a:p>
            <a:r>
              <a:rPr lang="en-US" sz="3200" dirty="0">
                <a:latin typeface="Constantia" pitchFamily="18" charset="0"/>
              </a:rPr>
              <a:t>        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4953000"/>
            <a:ext cx="69342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Tiết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học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chúng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ta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đến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đây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là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kết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thúc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!</a:t>
            </a:r>
          </a:p>
        </p:txBody>
      </p:sp>
      <p:pic>
        <p:nvPicPr>
          <p:cNvPr id="4096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5800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-123973" y="3276600"/>
            <a:ext cx="91169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Trân trọng kính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Qúy thầy cô và các em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609600" y="457200"/>
            <a:ext cx="7924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200" b="1" i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/>
              <a:t>Nêu những việc em đã làm để góp phần giữ gìn và bảo vệ cơ quan tuần hoàn, đề phòng bệnh thấp tim?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28600" y="458786"/>
            <a:ext cx="8880475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200" b="1" i="1" dirty="0"/>
              <a:t>ững việc em đã làm để góp phần giữ gìn và bảo vệ cơ quan tuần hoàn, đề phòng bệnh thấp tim:</a:t>
            </a:r>
          </a:p>
          <a:p>
            <a:r>
              <a:rPr lang="en-US" sz="3600" dirty="0"/>
              <a:t>-Hoạt động thể dục thể thao vừa sức</a:t>
            </a:r>
          </a:p>
          <a:p>
            <a:r>
              <a:rPr lang="en-US" sz="3600" dirty="0"/>
              <a:t>-Sống vui vẻ, thư thái.</a:t>
            </a:r>
          </a:p>
          <a:p>
            <a:r>
              <a:rPr lang="en-US" sz="3600" dirty="0"/>
              <a:t>-Giữ ấm cơ thể, giữ vệ sinh cá nhân</a:t>
            </a:r>
          </a:p>
          <a:p>
            <a:r>
              <a:rPr lang="en-US" sz="3600" dirty="0"/>
              <a:t>-Ăn uống đủ chất dinh dưỡng</a:t>
            </a:r>
            <a:r>
              <a:rPr lang="en-US" sz="3600" dirty="0" smtClean="0"/>
              <a:t>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0"/>
            <a:ext cx="6096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9"/>
          <p:cNvSpPr txBox="1">
            <a:spLocks noChangeArrowheads="1"/>
          </p:cNvSpPr>
          <p:nvPr/>
        </p:nvSpPr>
        <p:spPr bwMode="auto">
          <a:xfrm flipH="1">
            <a:off x="1600200" y="152400"/>
            <a:ext cx="69056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30" name="Group 10"/>
          <p:cNvGraphicFramePr>
            <a:graphicFrameLocks noGrp="1"/>
          </p:cNvGraphicFramePr>
          <p:nvPr/>
        </p:nvGraphicFramePr>
        <p:xfrm>
          <a:off x="457200" y="1676400"/>
          <a:ext cx="8382000" cy="4285488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406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Mục tiêu: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Sau bài học, em: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-Chỉ đúng vị trí và nói tên các bộ phận của cơ quan bài tiết nước tiểu trên hình vẽ hoặc mô hình.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-Kể được tên một số bệnh thường gặp ở cơ quan bài tiết nước tiểu.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-Nêu được một số việc cần làm để giữ gìn, bảo vệ cơ quan bài tiết nước tiểu.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flipH="1">
            <a:off x="1600200" y="457200"/>
            <a:ext cx="6905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A.HOẠT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ĐỘNG CƠ BẢN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>
            <a:spLocks noChangeArrowheads="1"/>
          </p:cNvSpPr>
          <p:nvPr/>
        </p:nvSpPr>
        <p:spPr bwMode="auto">
          <a:xfrm>
            <a:off x="0" y="1295400"/>
            <a:ext cx="7848600" cy="3276600"/>
          </a:xfrm>
          <a:prstGeom prst="wedgeEllipseCallout">
            <a:avLst>
              <a:gd name="adj1" fmla="val -20833"/>
              <a:gd name="adj2" fmla="val 48546"/>
            </a:avLst>
          </a:prstGeom>
          <a:solidFill>
            <a:schemeClr val="accent2"/>
          </a:solidFill>
          <a:ln w="25400" algn="ctr">
            <a:solidFill>
              <a:srgbClr val="BCBCBC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800" b="1" dirty="0"/>
              <a:t>1.Quan sát và chỉ trên hình 2</a:t>
            </a:r>
            <a:endParaRPr lang="en-US" sz="2800" dirty="0"/>
          </a:p>
          <a:p>
            <a:r>
              <a:rPr lang="en-US" sz="2800" dirty="0"/>
              <a:t>a.Vị trí thận</a:t>
            </a:r>
          </a:p>
          <a:p>
            <a:r>
              <a:rPr lang="en-US" sz="2800" dirty="0"/>
              <a:t>b.Ống dẫn nước tiểu</a:t>
            </a:r>
          </a:p>
          <a:p>
            <a:r>
              <a:rPr lang="en-US" sz="2800" dirty="0"/>
              <a:t>c.Vị trí bóng đái</a:t>
            </a:r>
          </a:p>
          <a:p>
            <a:r>
              <a:rPr lang="en-US" sz="2800" dirty="0"/>
              <a:t>d.Vị trí ống đái</a:t>
            </a:r>
          </a:p>
        </p:txBody>
      </p:sp>
      <p:pic>
        <p:nvPicPr>
          <p:cNvPr id="33796" name="Picture 6" descr="hi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6550" y="2286000"/>
            <a:ext cx="311785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lum bright="-36000" contrast="54000"/>
          </a:blip>
          <a:srcRect/>
          <a:stretch>
            <a:fillRect/>
          </a:stretch>
        </p:blipFill>
        <p:spPr bwMode="auto">
          <a:xfrm>
            <a:off x="0" y="1600200"/>
            <a:ext cx="1524000" cy="8001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5181600" y="45862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i="0"/>
          </a:p>
        </p:txBody>
      </p:sp>
      <p:pic>
        <p:nvPicPr>
          <p:cNvPr id="5123" name="Picture 32" descr="Hình ảnh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34"/>
          <p:cNvSpPr>
            <a:spLocks noChangeArrowheads="1"/>
          </p:cNvSpPr>
          <p:nvPr/>
        </p:nvSpPr>
        <p:spPr bwMode="auto">
          <a:xfrm>
            <a:off x="0" y="228600"/>
            <a:ext cx="3657600" cy="1905000"/>
          </a:xfrm>
          <a:prstGeom prst="wedgeEllipseCallout">
            <a:avLst>
              <a:gd name="adj1" fmla="val 80556"/>
              <a:gd name="adj2" fmla="val 152750"/>
            </a:avLst>
          </a:prstGeom>
          <a:solidFill>
            <a:srgbClr val="FFFF3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2000" b="1" i="0">
                <a:solidFill>
                  <a:srgbClr val="000099"/>
                </a:solidFill>
              </a:rPr>
              <a:t>     Chỉ và nói tên các bộ phận của cơ quan bài tiết nước tiểu</a:t>
            </a:r>
          </a:p>
          <a:p>
            <a:endParaRPr lang="en-US" sz="2000" i="0">
              <a:solidFill>
                <a:srgbClr val="000099"/>
              </a:solidFill>
            </a:endParaRPr>
          </a:p>
        </p:txBody>
      </p:sp>
      <p:sp>
        <p:nvSpPr>
          <p:cNvPr id="5125" name="Text Box 40"/>
          <p:cNvSpPr txBox="1">
            <a:spLocks noChangeArrowheads="1"/>
          </p:cNvSpPr>
          <p:nvPr/>
        </p:nvSpPr>
        <p:spPr bwMode="auto">
          <a:xfrm>
            <a:off x="1524000" y="3886200"/>
            <a:ext cx="13716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152400" y="5195888"/>
            <a:ext cx="259080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7" name="Text Box 42"/>
          <p:cNvSpPr txBox="1">
            <a:spLocks noChangeArrowheads="1"/>
          </p:cNvSpPr>
          <p:nvPr/>
        </p:nvSpPr>
        <p:spPr bwMode="auto">
          <a:xfrm>
            <a:off x="838200" y="6110288"/>
            <a:ext cx="121920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8" name="Text Box 43"/>
          <p:cNvSpPr txBox="1">
            <a:spLocks noChangeArrowheads="1"/>
          </p:cNvSpPr>
          <p:nvPr/>
        </p:nvSpPr>
        <p:spPr bwMode="auto">
          <a:xfrm>
            <a:off x="7772400" y="5500688"/>
            <a:ext cx="137160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9" name="Text Box 44"/>
          <p:cNvSpPr txBox="1">
            <a:spLocks noChangeArrowheads="1"/>
          </p:cNvSpPr>
          <p:nvPr/>
        </p:nvSpPr>
        <p:spPr bwMode="auto">
          <a:xfrm>
            <a:off x="7086600" y="3824288"/>
            <a:ext cx="144780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1447800" y="39624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0">
                <a:solidFill>
                  <a:schemeClr val="hlink"/>
                </a:solidFill>
              </a:rPr>
              <a:t>Thận phải</a:t>
            </a: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7086600" y="3870325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0">
                <a:solidFill>
                  <a:schemeClr val="hlink"/>
                </a:solidFill>
              </a:rPr>
              <a:t>Thận trái</a:t>
            </a:r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152400" y="52578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0">
                <a:solidFill>
                  <a:schemeClr val="hlink"/>
                </a:solidFill>
              </a:rPr>
              <a:t>Ống dẫn nước tiểu</a:t>
            </a: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7620000" y="5546725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0">
                <a:solidFill>
                  <a:schemeClr val="hlink"/>
                </a:solidFill>
              </a:rPr>
              <a:t>Bóng đái</a:t>
            </a: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914400" y="60960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0">
                <a:solidFill>
                  <a:schemeClr val="hlink"/>
                </a:solidFill>
              </a:rPr>
              <a:t>Ống đái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3" grpId="0"/>
      <p:bldP spid="2094" grpId="0"/>
      <p:bldP spid="2095" grpId="0"/>
      <p:bldP spid="2096" grpId="0"/>
      <p:bldP spid="20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524000" y="19050"/>
            <a:ext cx="6170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Thứ ba ngày 26 tháng 09 năm 2015</a:t>
            </a:r>
          </a:p>
        </p:txBody>
      </p:sp>
      <p:sp>
        <p:nvSpPr>
          <p:cNvPr id="34819" name="Rectangle 49"/>
          <p:cNvSpPr>
            <a:spLocks noChangeArrowheads="1"/>
          </p:cNvSpPr>
          <p:nvPr/>
        </p:nvSpPr>
        <p:spPr bwMode="auto">
          <a:xfrm>
            <a:off x="304800" y="990600"/>
            <a:ext cx="85550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/>
              <a:t>2.Nói với bạn</a:t>
            </a:r>
            <a:endParaRPr lang="en-US" sz="2800"/>
          </a:p>
          <a:p>
            <a:r>
              <a:rPr lang="en-US" sz="2800"/>
              <a:t>Cơ quan bài tiết nước tiểu gồm những bộ phận nào</a:t>
            </a:r>
            <a:r>
              <a:rPr lang="en-US" sz="2800" b="1"/>
              <a:t>?</a:t>
            </a:r>
            <a:endParaRPr lang="en-US" sz="2800" i="1"/>
          </a:p>
        </p:txBody>
      </p:sp>
      <p:pic>
        <p:nvPicPr>
          <p:cNvPr id="34820" name="Picture 50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81200"/>
            <a:ext cx="4592638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9921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698</TotalTime>
  <Words>457</Words>
  <Application>Microsoft Office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M0</cp:lastModifiedBy>
  <cp:revision>161</cp:revision>
  <dcterms:created xsi:type="dcterms:W3CDTF">2015-09-15T00:52:34Z</dcterms:created>
  <dcterms:modified xsi:type="dcterms:W3CDTF">2020-10-01T10:10:44Z</dcterms:modified>
</cp:coreProperties>
</file>