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7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1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7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9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2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1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1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8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3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9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BDE2-0AE8-48C5-89B1-E6BD5BCBFB93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3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4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4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4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9" name="Picture 4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0" name="Picture 4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4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5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1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3169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0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1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7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3166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7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8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9" name="Picture 7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0" name="Picture 7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1" name="Picture 7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2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3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4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5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6" name="Picture 8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7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8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9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0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1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Picture 8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3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4" name="Picture 9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92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9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9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4" name="WordArt 101"/>
          <p:cNvSpPr>
            <a:spLocks noChangeArrowheads="1" noChangeShapeType="1" noTextEdit="1"/>
          </p:cNvSpPr>
          <p:nvPr/>
        </p:nvSpPr>
        <p:spPr bwMode="auto">
          <a:xfrm>
            <a:off x="381000" y="23622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 thăm lớp</a:t>
            </a:r>
            <a:endParaRPr lang="en-US" sz="4000" kern="1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165" name="Text Box 102"/>
          <p:cNvSpPr txBox="1">
            <a:spLocks noChangeArrowheads="1"/>
          </p:cNvSpPr>
          <p:nvPr/>
        </p:nvSpPr>
        <p:spPr bwMode="auto">
          <a:xfrm>
            <a:off x="1981200" y="3048000"/>
            <a:ext cx="4854575" cy="584775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</a:rPr>
              <a:t>PHÂN MÔN</a:t>
            </a:r>
            <a:r>
              <a:rPr lang="en-US" sz="3200" b="1" dirty="0">
                <a:solidFill>
                  <a:srgbClr val="800000"/>
                </a:solidFill>
                <a:latin typeface="Times New Roman" pitchFamily="18" charset="0"/>
              </a:rPr>
              <a:t>:</a:t>
            </a:r>
            <a:r>
              <a:rPr lang="en-US" b="1" dirty="0">
                <a:solidFill>
                  <a:srgbClr val="800000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800000"/>
                </a:solidFill>
                <a:latin typeface="Times New Roman" pitchFamily="18" charset="0"/>
              </a:rPr>
              <a:t>CHÍNH TẢ</a:t>
            </a:r>
            <a:endParaRPr lang="en-US" sz="32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079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6400800" cy="2544763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</a:t>
            </a:r>
            <a:endParaRPr lang="en-US" altLang="en-US" sz="36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84165"/>
              </p:ext>
            </p:extLst>
          </p:nvPr>
        </p:nvGraphicFramePr>
        <p:xfrm>
          <a:off x="1752600" y="3200400"/>
          <a:ext cx="6096000" cy="1281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64055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</a:tr>
              <a:tr h="64055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</a:tr>
            </a:tbl>
          </a:graphicData>
        </a:graphic>
      </p:graphicFrame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46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603143"/>
              </p:ext>
            </p:extLst>
          </p:nvPr>
        </p:nvGraphicFramePr>
        <p:xfrm>
          <a:off x="609600" y="2770783"/>
          <a:ext cx="8229599" cy="3172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/>
                <a:gridCol w="1981200"/>
                <a:gridCol w="2057400"/>
                <a:gridCol w="2057400"/>
              </a:tblGrid>
              <a:tr h="2561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400" baseline="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</a:tr>
              <a:tr h="2715611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lồng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chăn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tóc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khăn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múi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mít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gan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nịnh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sê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bát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xở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240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đạo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</a:tr>
            </a:tbl>
          </a:graphicData>
        </a:graphic>
      </p:graphicFrame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974" y="224570"/>
            <a:ext cx="7921625" cy="2548793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endParaRPr lang="en-US" altLang="en-US" sz="2800" dirty="0" smtClean="0">
              <a:solidFill>
                <a:schemeClr val="bg1"/>
              </a:solidFill>
            </a:endParaRPr>
          </a:p>
        </p:txBody>
      </p:sp>
      <p:pic>
        <p:nvPicPr>
          <p:cNvPr id="5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457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530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87841" y="255732"/>
            <a:ext cx="838200" cy="1447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endParaRPr lang="en-US" altLang="en-US" sz="4000" dirty="0" smtClean="0">
              <a:solidFill>
                <a:schemeClr val="bg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marL="742950" indent="-742950" algn="just" eaLnBrk="1" hangingPunct="1">
              <a:lnSpc>
                <a:spcPct val="80000"/>
              </a:lnSpc>
              <a:buFont typeface="Wingdings 3" pitchFamily="18" charset="2"/>
              <a:buAutoNum type="alphaLcParenR"/>
            </a:pP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altLang="en-US" sz="3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sít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sên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sò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sứa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………</a:t>
            </a:r>
          </a:p>
          <a:p>
            <a:pPr marL="0" indent="0" algn="just"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sung,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sắn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sấu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sậy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sồi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…….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17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239000" cy="2182813"/>
          </a:xfrm>
        </p:spPr>
        <p:txBody>
          <a:bodyPr/>
          <a:lstStyle/>
          <a:p>
            <a:pPr algn="just" eaLnBrk="1" hangingPunct="1"/>
            <a:r>
              <a:rPr lang="en-US" altLang="en-US" dirty="0" smtClean="0"/>
              <a:t>  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793" y="2438400"/>
            <a:ext cx="6348413" cy="3881437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xả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xả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xi (xi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giày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,…)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kẽ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,…)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xí,xau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xấu,xấu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,..)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205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s/x,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t/c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s/x,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t/c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07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thày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9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8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1601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1600200" y="1645293"/>
            <a:ext cx="634180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3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761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914400" y="1219200"/>
            <a:ext cx="7315199" cy="3881437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đáo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ướt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rây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bụi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chùm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khép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rừng,tựa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ngột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lửa,chứa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ngập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hắt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1743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11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8229600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7391400" cy="4525963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  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ngập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92" y="7620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812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altLang="en-US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dễ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6577013" cy="459422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</a:rPr>
              <a:t> 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rây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bụi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lửa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chon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chót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946196"/>
            <a:ext cx="6400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 – viết</a:t>
            </a:r>
            <a:endParaRPr lang="vi-VN" sz="6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179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3498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9144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93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   Chính tả (Nghe - viết)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Hướng dẫn học sinh nghe – viết&amp;quot;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 - &amp;quot;   Em hãy nêu nội dung của đoạn văn?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ìm các từ khó,dễ lẫn khi viết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Hướng dẫn học sinh làm bài tập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     Bài tập 2 a) Tìm các từ ngữ chứa tiếng ghi ở mỗi cột dọc trong các bảng sau:                                  &quot;/&gt;&lt;property id=&quot;20307&quot; value=&quot;265&quot;/&gt;&lt;/object&gt;&lt;object type=&quot;3&quot; unique_id=&quot;10012&quot;&gt;&lt;property id=&quot;20148&quot; value=&quot;5&quot;/&gt;&lt;property id=&quot;20300&quot; value=&quot;Slide 10 - &amp;quot;     Bài tập 2 a) Tìm các từ ngữ chứa tiếng ghi ở mỗi cột dọc trong các bảng sau:                                 &quot;/&gt;&lt;property id=&quot;20307&quot; value=&quot;266&quot;/&gt;&lt;/object&gt;&lt;object type=&quot;3&quot; unique_id=&quot;10013&quot;&gt;&lt;property id=&quot;20148&quot; value=&quot;5&quot;/&gt;&lt;property id=&quot;20300&quot; value=&quot;Slide 11 - &amp;quot;Bài tập 3: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   Dòng thứ nhất là các tiếng đều chỉ tên con vật, dòng thứ hai các tiếng đều chỉ tên loài cây.&amp;quot;&quot;/&gt;&lt;property id=&quot;20307&quot; value=&quot;268&quot;/&gt;&lt;/object&gt;&lt;object type=&quot;3&quot; unique_id=&quot;10015&quot;&gt;&lt;property id=&quot;20148&quot; value=&quot;5&quot;/&gt;&lt;property id=&quot;20300&quot; value=&quot;Slide 13 - &amp;quot;Dặn dò&amp;quot;&quot;/&gt;&lt;property id=&quot;20307&quot; value=&quot;269&quot;/&gt;&lt;/object&gt;&lt;object type=&quot;3&quot; unique_id=&quot;10016&quot;&gt;&lt;property id=&quot;20148&quot; value=&quot;5&quot;/&gt;&lt;property id=&quot;20300&quot; value=&quot;Slide 14&quot;/&gt;&lt;property id=&quot;20307&quot; value=&quot;270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481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Ôn bài cũ</vt:lpstr>
      <vt:lpstr>    Chính tả (Nghe - viết)</vt:lpstr>
      <vt:lpstr>Hướng dẫn học sinh nghe – viết</vt:lpstr>
      <vt:lpstr>PowerPoint Presentation</vt:lpstr>
      <vt:lpstr>   Em hãy nêu nội dung của đoạn văn?</vt:lpstr>
      <vt:lpstr>Tìm các từ khó, dễ lẫn khi viết</vt:lpstr>
      <vt:lpstr>PowerPoint Presentation</vt:lpstr>
      <vt:lpstr>Hướng dẫn học sinh làm bài tập</vt:lpstr>
      <vt:lpstr>2. a) Tìm các từ ngữ chứa tiếng ghi ở mỗi cột dọc trong các bảng sau:                                                </vt:lpstr>
      <vt:lpstr>2. a) Tìm các từ ngữ chứa tiếng ghi ở mỗi cột dọc trong các bảng sau:                                                </vt:lpstr>
      <vt:lpstr>3. </vt:lpstr>
      <vt:lpstr>   Dòng thứ nhất là các tiếng đều chỉ tên con vật, dòng thứ hai các tiếng đều chỉ tên loài cây.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8</cp:revision>
  <dcterms:created xsi:type="dcterms:W3CDTF">2016-11-16T09:05:23Z</dcterms:created>
  <dcterms:modified xsi:type="dcterms:W3CDTF">2019-11-18T05:19:58Z</dcterms:modified>
</cp:coreProperties>
</file>