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10"/>
  </p:notesMasterIdLst>
  <p:sldIdLst>
    <p:sldId id="305" r:id="rId2"/>
    <p:sldId id="294" r:id="rId3"/>
    <p:sldId id="295" r:id="rId4"/>
    <p:sldId id="296" r:id="rId5"/>
    <p:sldId id="300" r:id="rId6"/>
    <p:sldId id="301" r:id="rId7"/>
    <p:sldId id="303" r:id="rId8"/>
    <p:sldId id="30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3366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>
        <p:scale>
          <a:sx n="71" d="100"/>
          <a:sy n="71" d="100"/>
        </p:scale>
        <p:origin x="-444" y="-7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9B6CD1-5606-49FC-8EAC-C225E3989F69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030B81-0ED1-4218-92F5-1C43FFE6D7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66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280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28EF71B-4C37-4D72-97C1-25ACA42FE0AF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08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896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530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8278B-252D-401B-A4E1-4983BB68D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55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371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572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184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73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71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009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318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069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gif"/><Relationship Id="rId2" Type="http://schemas.openxmlformats.org/officeDocument/2006/relationships/audio" Target="file:///D:\GT%20V&#7872;%20TI%20SO%20PHAN%20TRAM\MHOA-CAUCAM\07%20Em%20yeu%20truong%20em.wma" TargetMode="External"/><Relationship Id="rId1" Type="http://schemas.microsoft.com/office/2007/relationships/media" Target="file:///D:\GT%20V&#7872;%20TI%20SO%20PHAN%20TRAM\MHOA-CAUCAM\07%20Em%20yeu%20truong%20em.wma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gif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B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406400" y="620688"/>
            <a:ext cx="1097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pic>
        <p:nvPicPr>
          <p:cNvPr id="2054" name="Picture 7" descr="BAR_EL~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454400" y="1052738"/>
            <a:ext cx="5181600" cy="5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5" name="07 Em yeu truong em.wma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5200" y="6019800"/>
            <a:ext cx="406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4" descr="1018265obiutmb6vk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11200" y="3581400"/>
            <a:ext cx="1016000" cy="285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5" descr="1018265obiutmb6vk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651000" y="4521200"/>
            <a:ext cx="762000" cy="28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6" descr="Bauernba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800" y="2811463"/>
            <a:ext cx="5994400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0" name="WordArt 19"/>
          <p:cNvSpPr>
            <a:spLocks noChangeArrowheads="1" noChangeShapeType="1" noTextEdit="1"/>
          </p:cNvSpPr>
          <p:nvPr/>
        </p:nvSpPr>
        <p:spPr bwMode="auto">
          <a:xfrm>
            <a:off x="1727200" y="4343401"/>
            <a:ext cx="8940800" cy="1181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Môn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: </a:t>
            </a:r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Tiếng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Việt</a:t>
            </a:r>
            <a:endParaRPr lang="en-US" sz="3600" kern="10" dirty="0" smtClean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C00000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LỚP 3</a:t>
            </a:r>
          </a:p>
        </p:txBody>
      </p:sp>
      <p:sp>
        <p:nvSpPr>
          <p:cNvPr id="3" name="Rectangle 2"/>
          <p:cNvSpPr/>
          <p:nvPr/>
        </p:nvSpPr>
        <p:spPr>
          <a:xfrm>
            <a:off x="1219201" y="1828800"/>
            <a:ext cx="9753601" cy="2743200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750156"/>
              </a:avLst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NHIỆT LIỆT CHÀO MỪNG CÁC THẦY 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 </a:t>
            </a: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 VỀ DỰ 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5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80743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866" fill="hold"/>
                                        <p:tgtEl>
                                          <p:spTgt spid="4916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16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TextBox 2"/>
          <p:cNvSpPr txBox="1">
            <a:spLocks noChangeArrowheads="1"/>
          </p:cNvSpPr>
          <p:nvPr/>
        </p:nvSpPr>
        <p:spPr bwMode="auto">
          <a:xfrm>
            <a:off x="-48683" y="214313"/>
            <a:ext cx="121920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vi-VN" alt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191000" y="1714488"/>
            <a:ext cx="4572019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21917" tIns="60958" rIns="121917" bIns="60958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MỤC TIÊU: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5251" y="2693606"/>
            <a:ext cx="12096749" cy="1785100"/>
          </a:xfrm>
          <a:prstGeom prst="rect">
            <a:avLst/>
          </a:prstGeom>
          <a:noFill/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r>
              <a:rPr lang="nl-NL" sz="3600" b="1" dirty="0">
                <a:latin typeface="Times New Roman" pitchFamily="18" charset="0"/>
                <a:cs typeface="Times New Roman" pitchFamily="18" charset="0"/>
              </a:rPr>
              <a:t>- Đọc đúng, rành mạch đoạn văn, bài văn đã </a:t>
            </a:r>
            <a:r>
              <a:rPr lang="nl-NL" sz="3600" b="1" dirty="0" smtClean="0">
                <a:latin typeface="Times New Roman" pitchFamily="18" charset="0"/>
                <a:cs typeface="Times New Roman" pitchFamily="18" charset="0"/>
              </a:rPr>
              <a:t>học;  </a:t>
            </a:r>
            <a:r>
              <a:rPr lang="nl-NL" sz="3600" b="1" dirty="0">
                <a:latin typeface="Times New Roman" pitchFamily="18" charset="0"/>
                <a:cs typeface="Times New Roman" pitchFamily="18" charset="0"/>
              </a:rPr>
              <a:t>trả lời được 1 </a:t>
            </a:r>
            <a:r>
              <a:rPr lang="nl-NL" sz="3600" b="1" dirty="0" smtClean="0">
                <a:latin typeface="Times New Roman" pitchFamily="18" charset="0"/>
                <a:cs typeface="Times New Roman" pitchFamily="18" charset="0"/>
              </a:rPr>
              <a:t>câu hỏi </a:t>
            </a:r>
            <a:r>
              <a:rPr lang="nl-NL" sz="3600" b="1" dirty="0">
                <a:latin typeface="Times New Roman" pitchFamily="18" charset="0"/>
                <a:cs typeface="Times New Roman" pitchFamily="18" charset="0"/>
              </a:rPr>
              <a:t>về nội dung </a:t>
            </a:r>
            <a:r>
              <a:rPr lang="nl-NL" sz="3600" b="1" dirty="0" smtClean="0">
                <a:latin typeface="Times New Roman" pitchFamily="18" charset="0"/>
                <a:cs typeface="Times New Roman" pitchFamily="18" charset="0"/>
              </a:rPr>
              <a:t>đoạn, </a:t>
            </a:r>
            <a:r>
              <a:rPr lang="nl-NL" sz="3600" b="1" dirty="0">
                <a:latin typeface="Times New Roman" pitchFamily="18" charset="0"/>
                <a:cs typeface="Times New Roman" pitchFamily="18" charset="0"/>
              </a:rPr>
              <a:t>bài.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3600" b="1" dirty="0" smtClean="0">
                <a:latin typeface="Times New Roman" pitchFamily="18" charset="0"/>
                <a:cs typeface="Times New Roman" pitchFamily="18" charset="0"/>
              </a:rPr>
              <a:t>Nhận biết được phép nhân hóa, các cách nhân hóa. </a:t>
            </a:r>
            <a:endParaRPr lang="vi-VN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547" y="1071546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II </a:t>
            </a:r>
            <a:r>
              <a:rPr lang="vi-VN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(tiế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vi-VN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221" name="Text Box 29"/>
          <p:cNvSpPr txBox="1">
            <a:spLocks noChangeArrowheads="1"/>
          </p:cNvSpPr>
          <p:nvPr/>
        </p:nvSpPr>
        <p:spPr bwMode="auto">
          <a:xfrm>
            <a:off x="990602" y="792163"/>
            <a:ext cx="3308349" cy="584775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1600" b="1" dirty="0" smtClean="0">
                <a:latin typeface="Arial" pitchFamily="34" charset="0"/>
                <a:cs typeface="Arial" pitchFamily="34" charset="0"/>
              </a:rPr>
              <a:t>Sự tích lễ hội Chử Đồng Tử (tr.65)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222" name="Text Box 30"/>
          <p:cNvSpPr txBox="1">
            <a:spLocks noChangeArrowheads="1"/>
          </p:cNvSpPr>
          <p:nvPr/>
        </p:nvSpPr>
        <p:spPr bwMode="auto">
          <a:xfrm>
            <a:off x="4654551" y="771525"/>
            <a:ext cx="3308349" cy="830997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Rước đèn ông sao (tr.71)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223" name="Text Box 31"/>
          <p:cNvSpPr txBox="1">
            <a:spLocks noChangeArrowheads="1"/>
          </p:cNvSpPr>
          <p:nvPr/>
        </p:nvSpPr>
        <p:spPr bwMode="auto">
          <a:xfrm>
            <a:off x="8375651" y="924580"/>
            <a:ext cx="3308349" cy="523220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800" b="1" dirty="0" smtClean="0">
                <a:latin typeface="Arial" pitchFamily="34" charset="0"/>
                <a:cs typeface="Arial" pitchFamily="34" charset="0"/>
              </a:rPr>
              <a:t>Hội vật (tr.58)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224" name="Text Box 32"/>
          <p:cNvSpPr txBox="1">
            <a:spLocks noChangeArrowheads="1"/>
          </p:cNvSpPr>
          <p:nvPr/>
        </p:nvSpPr>
        <p:spPr bwMode="auto">
          <a:xfrm>
            <a:off x="977902" y="1914526"/>
            <a:ext cx="3308349" cy="64633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b="1" dirty="0" smtClean="0">
                <a:latin typeface="Arial" pitchFamily="34" charset="0"/>
                <a:cs typeface="Arial" pitchFamily="34" charset="0"/>
              </a:rPr>
              <a:t>Hội đua voi ở Tây Nguyên (tr.60)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225" name="Text Box 33"/>
          <p:cNvSpPr txBox="1">
            <a:spLocks noChangeArrowheads="1"/>
          </p:cNvSpPr>
          <p:nvPr/>
        </p:nvSpPr>
        <p:spPr bwMode="auto">
          <a:xfrm>
            <a:off x="4603751" y="1914526"/>
            <a:ext cx="3308349" cy="461665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Tiếng đàn       (tr. 54) 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226" name="Text Box 34"/>
          <p:cNvSpPr txBox="1">
            <a:spLocks noChangeArrowheads="1"/>
          </p:cNvSpPr>
          <p:nvPr/>
        </p:nvSpPr>
        <p:spPr bwMode="auto">
          <a:xfrm>
            <a:off x="8312151" y="1919288"/>
            <a:ext cx="3308349" cy="400110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000" b="1" dirty="0" smtClean="0">
                <a:latin typeface="Arial" pitchFamily="34" charset="0"/>
                <a:cs typeface="Arial" pitchFamily="34" charset="0"/>
              </a:rPr>
              <a:t>Đối đáp với vua      (tr. 49)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213" name="AutoShape 21"/>
          <p:cNvSpPr>
            <a:spLocks noChangeArrowheads="1"/>
          </p:cNvSpPr>
          <p:nvPr/>
        </p:nvSpPr>
        <p:spPr bwMode="auto">
          <a:xfrm>
            <a:off x="3352800" y="228600"/>
            <a:ext cx="5486400" cy="319088"/>
          </a:xfrm>
          <a:prstGeom prst="parallelogram">
            <a:avLst>
              <a:gd name="adj" fmla="val 126388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36198" name="Picture 6" descr="978110qblx53mn6q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597216" y="5715000"/>
            <a:ext cx="594784" cy="1143000"/>
          </a:xfrm>
          <a:prstGeom prst="rect">
            <a:avLst/>
          </a:prstGeom>
          <a:noFill/>
        </p:spPr>
      </p:pic>
      <p:sp>
        <p:nvSpPr>
          <p:cNvPr id="136212" name="WordArt 20"/>
          <p:cNvSpPr>
            <a:spLocks noChangeArrowheads="1" noChangeShapeType="1" noTextEdit="1"/>
          </p:cNvSpPr>
          <p:nvPr/>
        </p:nvSpPr>
        <p:spPr bwMode="auto">
          <a:xfrm>
            <a:off x="3149600" y="76200"/>
            <a:ext cx="5892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1. ÔN TẬP ĐỌC </a:t>
            </a:r>
            <a:endParaRPr lang="en-US" sz="3200" b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chemeClr val="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6215" name="Text Box 23"/>
          <p:cNvSpPr txBox="1">
            <a:spLocks noChangeArrowheads="1"/>
          </p:cNvSpPr>
          <p:nvPr/>
        </p:nvSpPr>
        <p:spPr bwMode="auto">
          <a:xfrm>
            <a:off x="1060451" y="771526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1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136216" name="Text Box 24"/>
          <p:cNvSpPr txBox="1">
            <a:spLocks noChangeArrowheads="1"/>
          </p:cNvSpPr>
          <p:nvPr/>
        </p:nvSpPr>
        <p:spPr bwMode="auto">
          <a:xfrm>
            <a:off x="4673600" y="838201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2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136217" name="Text Box 25"/>
          <p:cNvSpPr txBox="1">
            <a:spLocks noChangeArrowheads="1"/>
          </p:cNvSpPr>
          <p:nvPr/>
        </p:nvSpPr>
        <p:spPr bwMode="auto">
          <a:xfrm>
            <a:off x="8375651" y="754560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3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136218" name="Text Box 26"/>
          <p:cNvSpPr txBox="1">
            <a:spLocks noChangeArrowheads="1"/>
          </p:cNvSpPr>
          <p:nvPr/>
        </p:nvSpPr>
        <p:spPr bwMode="auto">
          <a:xfrm>
            <a:off x="1016000" y="1933576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4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136219" name="Text Box 27"/>
          <p:cNvSpPr txBox="1">
            <a:spLocks noChangeArrowheads="1"/>
          </p:cNvSpPr>
          <p:nvPr/>
        </p:nvSpPr>
        <p:spPr bwMode="auto">
          <a:xfrm>
            <a:off x="4616451" y="1973760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5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136220" name="Text Box 28"/>
          <p:cNvSpPr txBox="1">
            <a:spLocks noChangeArrowheads="1"/>
          </p:cNvSpPr>
          <p:nvPr/>
        </p:nvSpPr>
        <p:spPr bwMode="auto">
          <a:xfrm>
            <a:off x="8318502" y="1897560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6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20" name="Text Box 29"/>
          <p:cNvSpPr txBox="1">
            <a:spLocks noChangeArrowheads="1"/>
          </p:cNvSpPr>
          <p:nvPr/>
        </p:nvSpPr>
        <p:spPr bwMode="auto">
          <a:xfrm>
            <a:off x="946151" y="3017839"/>
            <a:ext cx="3308349" cy="461665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Hai Bà Trưng (tr.4)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4610100" y="3102114"/>
            <a:ext cx="3308349" cy="707886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000" b="1" dirty="0" smtClean="0">
                <a:latin typeface="Arial" pitchFamily="34" charset="0"/>
                <a:cs typeface="Arial" pitchFamily="34" charset="0"/>
              </a:rPr>
              <a:t>Báo cáo KQ tháng thi đua... (tr.10)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8331200" y="2987676"/>
            <a:ext cx="3308349" cy="830997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Ở lại với chiến khu (tr.13)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 Box 32"/>
          <p:cNvSpPr txBox="1">
            <a:spLocks noChangeArrowheads="1"/>
          </p:cNvSpPr>
          <p:nvPr/>
        </p:nvSpPr>
        <p:spPr bwMode="auto">
          <a:xfrm>
            <a:off x="933451" y="4140200"/>
            <a:ext cx="3308349" cy="400110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000" b="1" dirty="0" smtClean="0">
                <a:latin typeface="Arial" pitchFamily="34" charset="0"/>
                <a:cs typeface="Arial" pitchFamily="34" charset="0"/>
              </a:rPr>
              <a:t>Chú ở bên Bác Hồ (tr.16)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 Box 33"/>
          <p:cNvSpPr txBox="1">
            <a:spLocks noChangeArrowheads="1"/>
          </p:cNvSpPr>
          <p:nvPr/>
        </p:nvSpPr>
        <p:spPr bwMode="auto">
          <a:xfrm>
            <a:off x="4559300" y="4140200"/>
            <a:ext cx="3308349" cy="400110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000" b="1" dirty="0" smtClean="0">
                <a:latin typeface="Arial" pitchFamily="34" charset="0"/>
                <a:cs typeface="Arial" pitchFamily="34" charset="0"/>
              </a:rPr>
              <a:t>Ông tổ nghề thêu (tr.22)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 Box 34"/>
          <p:cNvSpPr txBox="1">
            <a:spLocks noChangeArrowheads="1"/>
          </p:cNvSpPr>
          <p:nvPr/>
        </p:nvSpPr>
        <p:spPr bwMode="auto">
          <a:xfrm>
            <a:off x="8267700" y="4144963"/>
            <a:ext cx="3308349" cy="400110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000" b="1" dirty="0" smtClean="0">
                <a:latin typeface="Arial" pitchFamily="34" charset="0"/>
                <a:cs typeface="Arial" pitchFamily="34" charset="0"/>
              </a:rPr>
              <a:t>Bàn tay cô giáo (tr.25)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 Box 23"/>
          <p:cNvSpPr txBox="1">
            <a:spLocks noChangeArrowheads="1"/>
          </p:cNvSpPr>
          <p:nvPr/>
        </p:nvSpPr>
        <p:spPr bwMode="auto">
          <a:xfrm>
            <a:off x="958851" y="3040560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7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27" name="Text Box 24"/>
          <p:cNvSpPr txBox="1">
            <a:spLocks noChangeArrowheads="1"/>
          </p:cNvSpPr>
          <p:nvPr/>
        </p:nvSpPr>
        <p:spPr bwMode="auto">
          <a:xfrm>
            <a:off x="4616451" y="3040560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8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8305800" y="3040560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9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914400" y="4159251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10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30" name="Text Box 27"/>
          <p:cNvSpPr txBox="1">
            <a:spLocks noChangeArrowheads="1"/>
          </p:cNvSpPr>
          <p:nvPr/>
        </p:nvSpPr>
        <p:spPr bwMode="auto">
          <a:xfrm>
            <a:off x="4572000" y="4114801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11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31" name="Text Box 28"/>
          <p:cNvSpPr txBox="1">
            <a:spLocks noChangeArrowheads="1"/>
          </p:cNvSpPr>
          <p:nvPr/>
        </p:nvSpPr>
        <p:spPr bwMode="auto">
          <a:xfrm>
            <a:off x="8274051" y="4107360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12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933451" y="5130800"/>
            <a:ext cx="3308349" cy="707886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bác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bà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cụ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(tr.31)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33"/>
          <p:cNvSpPr txBox="1">
            <a:spLocks noChangeArrowheads="1"/>
          </p:cNvSpPr>
          <p:nvPr/>
        </p:nvSpPr>
        <p:spPr bwMode="auto">
          <a:xfrm>
            <a:off x="4559300" y="5029201"/>
            <a:ext cx="3308349" cy="461665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Cái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cầu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    (tr.34)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34"/>
          <p:cNvSpPr txBox="1">
            <a:spLocks noChangeArrowheads="1"/>
          </p:cNvSpPr>
          <p:nvPr/>
        </p:nvSpPr>
        <p:spPr bwMode="auto">
          <a:xfrm>
            <a:off x="8267700" y="5135564"/>
            <a:ext cx="3308349" cy="461665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ảo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thuật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(tr.40)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6"/>
          <p:cNvSpPr txBox="1">
            <a:spLocks noChangeArrowheads="1"/>
          </p:cNvSpPr>
          <p:nvPr/>
        </p:nvSpPr>
        <p:spPr bwMode="auto">
          <a:xfrm>
            <a:off x="914400" y="5105401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13 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36" name="Text Box 27"/>
          <p:cNvSpPr txBox="1">
            <a:spLocks noChangeArrowheads="1"/>
          </p:cNvSpPr>
          <p:nvPr/>
        </p:nvSpPr>
        <p:spPr bwMode="auto">
          <a:xfrm>
            <a:off x="4572000" y="5097960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14 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37" name="Text Box 28"/>
          <p:cNvSpPr txBox="1">
            <a:spLocks noChangeArrowheads="1"/>
          </p:cNvSpPr>
          <p:nvPr/>
        </p:nvSpPr>
        <p:spPr bwMode="auto">
          <a:xfrm>
            <a:off x="8274051" y="5174160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15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38" name="Text Box 34"/>
          <p:cNvSpPr txBox="1">
            <a:spLocks noChangeArrowheads="1"/>
          </p:cNvSpPr>
          <p:nvPr/>
        </p:nvSpPr>
        <p:spPr bwMode="auto">
          <a:xfrm>
            <a:off x="4508500" y="5973764"/>
            <a:ext cx="3308349" cy="64633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Chương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trình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xiếc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đặc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sắc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(tr.46)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 Box 28"/>
          <p:cNvSpPr txBox="1">
            <a:spLocks noChangeArrowheads="1"/>
          </p:cNvSpPr>
          <p:nvPr/>
        </p:nvSpPr>
        <p:spPr bwMode="auto">
          <a:xfrm>
            <a:off x="4514851" y="5943601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16</a:t>
            </a:r>
            <a:endParaRPr lang="en-US" sz="4400" b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62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36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21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62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136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21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6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36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21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62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36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21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62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36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21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6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136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22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136215" grpId="0" animBg="1"/>
      <p:bldP spid="136216" grpId="0" animBg="1"/>
      <p:bldP spid="136217" grpId="0" animBg="1"/>
      <p:bldP spid="136218" grpId="0" animBg="1"/>
      <p:bldP spid="136219" grpId="0" animBg="1"/>
      <p:bldP spid="136220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5" grpId="0" animBg="1"/>
      <p:bldP spid="36" grpId="0" animBg="1"/>
      <p:bldP spid="37" grpId="0" animBg="1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381000" y="3505475"/>
            <a:ext cx="11811000" cy="2292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ts val="600"/>
              </a:spcBef>
            </a:pPr>
            <a:r>
              <a:rPr lang="en-US" alt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alt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alt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FontTx/>
              <a:buAutoNum type="arabicPeriod"/>
            </a:pP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FontTx/>
              <a:buAutoNum type="arabicPeriod"/>
            </a:pP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FontTx/>
              <a:buAutoNum type="arabicPeriod"/>
            </a:pP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-48683" y="214313"/>
            <a:ext cx="121920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vi-VN" alt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1584" y="1071546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II </a:t>
            </a:r>
            <a:r>
              <a:rPr lang="vi-VN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(tiế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vi-VN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WordArt 20"/>
          <p:cNvSpPr>
            <a:spLocks noChangeArrowheads="1" noChangeShapeType="1" noTextEdit="1"/>
          </p:cNvSpPr>
          <p:nvPr/>
        </p:nvSpPr>
        <p:spPr bwMode="auto">
          <a:xfrm>
            <a:off x="3082365" y="2281517"/>
            <a:ext cx="5892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3200" b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TẬP:</a:t>
            </a:r>
            <a:endParaRPr lang="en-US" sz="3200" b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chemeClr val="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685800"/>
            <a:ext cx="10972800" cy="3429000"/>
          </a:xfrm>
        </p:spPr>
        <p:txBody>
          <a:bodyPr>
            <a:noAutofit/>
          </a:bodyPr>
          <a:lstStyle/>
          <a:p>
            <a:pPr algn="ctr" eaLnBrk="1" hangingPunct="1">
              <a:buFontTx/>
              <a:buNone/>
            </a:pPr>
            <a:r>
              <a:rPr lang="en-US" sz="4400" b="1" i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vi-VN" sz="4400" b="1" i="1" dirty="0" smtClean="0">
                <a:latin typeface="Times New Roman" pitchFamily="18" charset="0"/>
                <a:cs typeface="Times New Roman" pitchFamily="18" charset="0"/>
              </a:rPr>
              <a:t>m thương</a:t>
            </a:r>
            <a:endParaRPr lang="en-US" sz="4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gầy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Run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ngồng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endParaRPr lang="vi-V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Ngu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yễn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Ký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76201"/>
            <a:ext cx="11379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2: </a:t>
            </a:r>
            <a:r>
              <a:rPr lang="vi-VN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 bài thơ sau và trả lời câu hỏi: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573300" y="578224"/>
            <a:ext cx="2783547" cy="2689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5082981" y="578224"/>
            <a:ext cx="2568395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4791635"/>
            <a:ext cx="12192000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 vật được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vi-VN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4688541"/>
            <a:ext cx="12192000" cy="2129114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 vật được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vi-VN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vi-VN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2.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Sợi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  <p:bldP spid="1741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119283"/>
            <a:ext cx="12192000" cy="1743634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làn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sợi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372035" y="820268"/>
            <a:ext cx="114808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vi-VN" sz="2800" b="1" i="1" dirty="0" smtClean="0">
                <a:latin typeface="Times New Roman" pitchFamily="18" charset="0"/>
                <a:cs typeface="Times New Roman" pitchFamily="18" charset="0"/>
              </a:rPr>
              <a:t>m thương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gầy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Run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run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			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Ký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76201"/>
            <a:ext cx="11379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2: </a:t>
            </a:r>
            <a:r>
              <a:rPr lang="vi-VN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 bài thơ sau và trả lời câu hỏi: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1573300" y="578224"/>
            <a:ext cx="2783547" cy="2689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5082981" y="578224"/>
            <a:ext cx="2568395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Group 3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2729439"/>
              </p:ext>
            </p:extLst>
          </p:nvPr>
        </p:nvGraphicFramePr>
        <p:xfrm>
          <a:off x="482601" y="3657601"/>
          <a:ext cx="10972800" cy="2987675"/>
        </p:xfrm>
        <a:graphic>
          <a:graphicData uri="http://schemas.openxmlformats.org/drawingml/2006/table">
            <a:tbl>
              <a:tblPr/>
              <a:tblGrid>
                <a:gridCol w="2946400"/>
                <a:gridCol w="3759200"/>
                <a:gridCol w="4267200"/>
              </a:tblGrid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Sự vật được nhân hóa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Từ chỉ đặc điểm của con người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Từ chỉ hoạt động của con người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6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685801" y="4791637"/>
            <a:ext cx="2032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40"/>
          <p:cNvSpPr txBox="1">
            <a:spLocks noChangeArrowheads="1"/>
          </p:cNvSpPr>
          <p:nvPr/>
        </p:nvSpPr>
        <p:spPr bwMode="auto">
          <a:xfrm>
            <a:off x="4038601" y="4953001"/>
            <a:ext cx="284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41"/>
          <p:cNvSpPr txBox="1">
            <a:spLocks noChangeArrowheads="1"/>
          </p:cNvSpPr>
          <p:nvPr/>
        </p:nvSpPr>
        <p:spPr bwMode="auto">
          <a:xfrm>
            <a:off x="4140201" y="4791637"/>
            <a:ext cx="2032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mồ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côi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42"/>
          <p:cNvSpPr txBox="1">
            <a:spLocks noChangeArrowheads="1"/>
          </p:cNvSpPr>
          <p:nvPr/>
        </p:nvSpPr>
        <p:spPr bwMode="auto">
          <a:xfrm>
            <a:off x="8001001" y="4715437"/>
            <a:ext cx="2844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Tìm, ngồi</a:t>
            </a:r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685801" y="5706037"/>
            <a:ext cx="2743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Sợi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44"/>
          <p:cNvSpPr txBox="1">
            <a:spLocks noChangeArrowheads="1"/>
          </p:cNvSpPr>
          <p:nvPr/>
        </p:nvSpPr>
        <p:spPr bwMode="auto">
          <a:xfrm>
            <a:off x="4445001" y="5782237"/>
            <a:ext cx="1625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gầy</a:t>
            </a:r>
          </a:p>
        </p:txBody>
      </p:sp>
      <p:sp>
        <p:nvSpPr>
          <p:cNvPr id="14" name="Text Box 45"/>
          <p:cNvSpPr txBox="1">
            <a:spLocks noChangeArrowheads="1"/>
          </p:cNvSpPr>
          <p:nvPr/>
        </p:nvSpPr>
        <p:spPr bwMode="auto">
          <a:xfrm>
            <a:off x="7493001" y="5782237"/>
            <a:ext cx="3556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Run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run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ngã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build="p"/>
      <p:bldP spid="25602" grpId="1" build="p"/>
      <p:bldP spid="8" grpId="0"/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3200400"/>
            <a:ext cx="12192000" cy="15240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làn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sợi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nêu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A: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                                      B</a:t>
            </a:r>
          </a:p>
        </p:txBody>
      </p:sp>
      <p:graphicFrame>
        <p:nvGraphicFramePr>
          <p:cNvPr id="24611" name="Group 3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95392209"/>
              </p:ext>
            </p:extLst>
          </p:nvPr>
        </p:nvGraphicFramePr>
        <p:xfrm>
          <a:off x="101600" y="4953001"/>
          <a:ext cx="2336800" cy="1600201"/>
        </p:xfrm>
        <a:graphic>
          <a:graphicData uri="http://schemas.openxmlformats.org/drawingml/2006/table">
            <a:tbl>
              <a:tblPr/>
              <a:tblGrid>
                <a:gridCol w="2336800"/>
              </a:tblGrid>
              <a:tr h="827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gió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FF"/>
                    </a:solidFill>
                  </a:tcPr>
                </a:tc>
              </a:tr>
              <a:tr h="773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Sợi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nắng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612" name="Group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610643"/>
              </p:ext>
            </p:extLst>
          </p:nvPr>
        </p:nvGraphicFramePr>
        <p:xfrm>
          <a:off x="3632197" y="4953000"/>
          <a:ext cx="8133976" cy="1600200"/>
        </p:xfrm>
        <a:graphic>
          <a:graphicData uri="http://schemas.openxmlformats.org/drawingml/2006/table">
            <a:tbl>
              <a:tblPr/>
              <a:tblGrid>
                <a:gridCol w="8133976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giống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ngồi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vườn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cây</a:t>
                      </a:r>
                      <a:r>
                        <a:rPr kumimoji="0" lang="vi-VN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giống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gầy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yếu</a:t>
                      </a:r>
                      <a:r>
                        <a:rPr kumimoji="0" lang="vi-VN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giống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nhỏ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mồ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côi</a:t>
                      </a:r>
                      <a:r>
                        <a:rPr kumimoji="0" lang="vi-VN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24614" name="Line 38"/>
          <p:cNvSpPr>
            <a:spLocks noChangeShapeType="1"/>
          </p:cNvSpPr>
          <p:nvPr/>
        </p:nvSpPr>
        <p:spPr bwMode="auto">
          <a:xfrm>
            <a:off x="2438400" y="5257800"/>
            <a:ext cx="1192306" cy="1035424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615" name="Line 39"/>
          <p:cNvSpPr>
            <a:spLocks noChangeShapeType="1"/>
          </p:cNvSpPr>
          <p:nvPr/>
        </p:nvSpPr>
        <p:spPr bwMode="auto">
          <a:xfrm flipV="1">
            <a:off x="2438399" y="5795682"/>
            <a:ext cx="1205753" cy="30031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72" name="Rectangle 40"/>
          <p:cNvSpPr>
            <a:spLocks noChangeArrowheads="1"/>
          </p:cNvSpPr>
          <p:nvPr/>
        </p:nvSpPr>
        <p:spPr bwMode="auto">
          <a:xfrm>
            <a:off x="0" y="564776"/>
            <a:ext cx="12192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vi-VN" sz="2800" b="1" i="1" dirty="0" smtClean="0">
                <a:latin typeface="Times New Roman" pitchFamily="18" charset="0"/>
                <a:cs typeface="Times New Roman" pitchFamily="18" charset="0"/>
              </a:rPr>
              <a:t>m thương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mồ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côi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gầy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Run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run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ngồng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			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Ký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800" y="76201"/>
            <a:ext cx="11379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2: </a:t>
            </a:r>
            <a:r>
              <a:rPr lang="vi-VN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 bài thơ sau và trả lời câu hỏi: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1573300" y="578224"/>
            <a:ext cx="2783547" cy="2689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5082981" y="578224"/>
            <a:ext cx="2568395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0" y="3101789"/>
            <a:ext cx="12192000" cy="163036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)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Tình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cảm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tác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giả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thơ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dành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cho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những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này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như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thế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nào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-147917" y="3137641"/>
            <a:ext cx="12192000" cy="113851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mồ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ốm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nương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24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24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"/>
                                        <p:tgtEl>
                                          <p:spTgt spid="24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  <p:bldP spid="24579" grpId="1" uiExpand="1" build="p"/>
      <p:bldP spid="24614" grpId="0" animBg="1"/>
      <p:bldP spid="24615" grpId="0" animBg="1"/>
      <p:bldP spid="12" grpId="1" uiExpand="1" build="allAtOnce" animBg="1"/>
      <p:bldP spid="12" grpId="2" build="allAtOnce" animBg="1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man-nhan-trang-tri-nha-bang-giay-cuc-dep-don-tet-hinh-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WordArt 3"/>
          <p:cNvSpPr>
            <a:spLocks noChangeArrowheads="1" noChangeShapeType="1" noTextEdit="1"/>
          </p:cNvSpPr>
          <p:nvPr/>
        </p:nvSpPr>
        <p:spPr bwMode="auto">
          <a:xfrm>
            <a:off x="711200" y="381000"/>
            <a:ext cx="9550400" cy="29718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CHÀO CÁC EM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5.1|7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568</TotalTime>
  <Words>560</Words>
  <Application>Microsoft Office PowerPoint</Application>
  <PresentationFormat>Custom</PresentationFormat>
  <Paragraphs>95</Paragraphs>
  <Slides>8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Admin</dc:creator>
  <cp:lastModifiedBy>user</cp:lastModifiedBy>
  <cp:revision>30</cp:revision>
  <dcterms:created xsi:type="dcterms:W3CDTF">2020-05-19T14:53:50Z</dcterms:created>
  <dcterms:modified xsi:type="dcterms:W3CDTF">2021-03-22T02:30:46Z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1033-11.2.0.9327</vt:lpwstr>
  </property>
</Properties>
</file>