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78" r:id="rId2"/>
    <p:sldId id="285" r:id="rId3"/>
    <p:sldId id="258" r:id="rId4"/>
    <p:sldId id="292" r:id="rId5"/>
    <p:sldId id="288" r:id="rId6"/>
    <p:sldId id="259" r:id="rId7"/>
    <p:sldId id="262" r:id="rId8"/>
    <p:sldId id="268" r:id="rId9"/>
    <p:sldId id="272" r:id="rId10"/>
    <p:sldId id="269" r:id="rId11"/>
    <p:sldId id="270" r:id="rId12"/>
    <p:sldId id="266" r:id="rId13"/>
    <p:sldId id="273" r:id="rId14"/>
    <p:sldId id="287" r:id="rId15"/>
    <p:sldId id="261" r:id="rId16"/>
    <p:sldId id="275" r:id="rId17"/>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003300"/>
    <a:srgbClr val="8E8EDA"/>
    <a:srgbClr val="DDFFDD"/>
    <a:srgbClr val="00FF00"/>
    <a:srgbClr val="66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8" autoAdjust="0"/>
    <p:restoredTop sz="94660"/>
  </p:normalViewPr>
  <p:slideViewPr>
    <p:cSldViewPr>
      <p:cViewPr varScale="1">
        <p:scale>
          <a:sx n="65" d="100"/>
          <a:sy n="65" d="100"/>
        </p:scale>
        <p:origin x="-13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F51D20-4985-45B4-878C-7FD40FBABB61}" type="datetimeFigureOut">
              <a:rPr lang="en-US"/>
              <a:pPr>
                <a:defRPr/>
              </a:pPr>
              <a:t>11/03/2021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9CC37-56AD-4DC1-9130-A19BE2D741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D169A1-6519-4F48-8DEB-46A858B71ECF}" type="datetimeFigureOut">
              <a:rPr lang="en-US"/>
              <a:pPr>
                <a:defRPr/>
              </a:pPr>
              <a:t>11/03/2021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A82B9-29A6-499B-A7DC-E823192641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5DB911-1BF9-4F94-8058-CAD8C08D2BC0}" type="datetimeFigureOut">
              <a:rPr lang="en-US"/>
              <a:pPr>
                <a:defRPr/>
              </a:pPr>
              <a:t>11/03/2021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C3EB6-40E8-49AF-BC39-ECE557B59E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88BED0-79FC-498D-A490-6E5B0F3943BA}" type="datetimeFigureOut">
              <a:rPr lang="en-US"/>
              <a:pPr>
                <a:defRPr/>
              </a:pPr>
              <a:t>11/03/2021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B8BD4-DD49-4D52-A9B9-E2EA48E521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C63F2C-DD5A-4520-A075-8C5E86762E51}" type="datetimeFigureOut">
              <a:rPr lang="en-US"/>
              <a:pPr>
                <a:defRPr/>
              </a:pPr>
              <a:t>11/03/2021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BAE410-A62A-4F0E-9820-5D7B6B1417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8E07BF7-8749-447F-9022-65AD75F384F3}" type="datetimeFigureOut">
              <a:rPr lang="en-US"/>
              <a:pPr>
                <a:defRPr/>
              </a:pPr>
              <a:t>11/03/2021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BDDDBC-6A93-43B5-9656-B0A56F3F7D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0144BD7-DB64-4920-8A68-0802F7F3220A}" type="datetimeFigureOut">
              <a:rPr lang="en-US"/>
              <a:pPr>
                <a:defRPr/>
              </a:pPr>
              <a:t>11/03/2021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3EDD3B-AEEE-4BF2-AAA4-75D624A7A4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A462FB5-486A-4444-B746-97B4B0566A3E}" type="datetimeFigureOut">
              <a:rPr lang="en-US"/>
              <a:pPr>
                <a:defRPr/>
              </a:pPr>
              <a:t>11/03/2021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2C2978-3485-4380-B298-9FBAFAA7A0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47A14F-8568-4415-B6DE-EA45FB07CC93}" type="datetimeFigureOut">
              <a:rPr lang="en-US"/>
              <a:pPr>
                <a:defRPr/>
              </a:pPr>
              <a:t>11/03/2021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18543-F67C-410E-88D8-A36092A3AE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358AC3-6AB1-4058-A551-13E120A6ADF8}" type="datetimeFigureOut">
              <a:rPr lang="en-US"/>
              <a:pPr>
                <a:defRPr/>
              </a:pPr>
              <a:t>11/03/2021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34D7F-7C0D-4FBD-979D-21A28A6FB5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2BD9B5-C2EE-450A-ADC6-899A2D3CF30B}" type="datetimeFigureOut">
              <a:rPr lang="en-US"/>
              <a:pPr>
                <a:defRPr/>
              </a:pPr>
              <a:t>11/03/2021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066751-FC9F-4D31-A832-51C2C5E1BD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C24FBA6-F8F2-4944-AF82-48E8D5981B8A}" type="datetimeFigureOut">
              <a:rPr lang="en-US"/>
              <a:pPr>
                <a:defRPr/>
              </a:pPr>
              <a:t>11/03/2021</a:t>
            </a:fld>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5436EB-5730-457B-A037-0C7EA40024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0" name="Picture 4" descr="1885162ti00t6rqgk"/>
          <p:cNvPicPr>
            <a:picLocks noChangeAspect="1" noChangeArrowheads="1" noCrop="1"/>
          </p:cNvPicPr>
          <p:nvPr/>
        </p:nvPicPr>
        <p:blipFill>
          <a:blip r:embed="rId3"/>
          <a:srcRect/>
          <a:stretch>
            <a:fillRect/>
          </a:stretch>
        </p:blipFill>
        <p:spPr bwMode="auto">
          <a:xfrm>
            <a:off x="2667000" y="5334000"/>
            <a:ext cx="609600" cy="563563"/>
          </a:xfrm>
          <a:prstGeom prst="rect">
            <a:avLst/>
          </a:prstGeom>
          <a:noFill/>
          <a:ln w="9525">
            <a:noFill/>
            <a:miter lim="800000"/>
            <a:headEnd/>
            <a:tailEnd/>
          </a:ln>
        </p:spPr>
      </p:pic>
      <p:pic>
        <p:nvPicPr>
          <p:cNvPr id="2051" name="Picture 5" descr="1885162ti00t6rqgk"/>
          <p:cNvPicPr>
            <a:picLocks noChangeAspect="1" noChangeArrowheads="1" noCrop="1"/>
          </p:cNvPicPr>
          <p:nvPr/>
        </p:nvPicPr>
        <p:blipFill>
          <a:blip r:embed="rId3"/>
          <a:srcRect/>
          <a:stretch>
            <a:fillRect/>
          </a:stretch>
        </p:blipFill>
        <p:spPr bwMode="auto">
          <a:xfrm>
            <a:off x="3657600" y="4876800"/>
            <a:ext cx="914400" cy="846138"/>
          </a:xfrm>
          <a:prstGeom prst="rect">
            <a:avLst/>
          </a:prstGeom>
          <a:noFill/>
          <a:ln w="9525">
            <a:noFill/>
            <a:miter lim="800000"/>
            <a:headEnd/>
            <a:tailEnd/>
          </a:ln>
        </p:spPr>
      </p:pic>
      <p:pic>
        <p:nvPicPr>
          <p:cNvPr id="2052" name="Picture 6" descr="1885162ti00t6rqgk"/>
          <p:cNvPicPr>
            <a:picLocks noChangeAspect="1" noChangeArrowheads="1" noCrop="1"/>
          </p:cNvPicPr>
          <p:nvPr/>
        </p:nvPicPr>
        <p:blipFill>
          <a:blip r:embed="rId3"/>
          <a:srcRect/>
          <a:stretch>
            <a:fillRect/>
          </a:stretch>
        </p:blipFill>
        <p:spPr bwMode="auto">
          <a:xfrm>
            <a:off x="4800600" y="4038600"/>
            <a:ext cx="1219200" cy="1127125"/>
          </a:xfrm>
          <a:prstGeom prst="rect">
            <a:avLst/>
          </a:prstGeom>
          <a:noFill/>
          <a:ln w="9525">
            <a:noFill/>
            <a:miter lim="800000"/>
            <a:headEnd/>
            <a:tailEnd/>
          </a:ln>
        </p:spPr>
      </p:pic>
      <p:pic>
        <p:nvPicPr>
          <p:cNvPr id="2053" name="Picture 9" descr="Yahoo (17)"/>
          <p:cNvPicPr>
            <a:picLocks noChangeAspect="1" noChangeArrowheads="1"/>
          </p:cNvPicPr>
          <p:nvPr/>
        </p:nvPicPr>
        <p:blipFill>
          <a:blip r:embed="rId4"/>
          <a:srcRect/>
          <a:stretch>
            <a:fillRect/>
          </a:stretch>
        </p:blipFill>
        <p:spPr bwMode="auto">
          <a:xfrm>
            <a:off x="685800" y="330200"/>
            <a:ext cx="1295400" cy="1066800"/>
          </a:xfrm>
          <a:prstGeom prst="rect">
            <a:avLst/>
          </a:prstGeom>
          <a:noFill/>
          <a:ln w="9525">
            <a:noFill/>
            <a:miter lim="800000"/>
            <a:headEnd/>
            <a:tailEnd/>
          </a:ln>
        </p:spPr>
      </p:pic>
      <p:pic>
        <p:nvPicPr>
          <p:cNvPr id="2054" name="Picture 10" descr="Yahoo (17)"/>
          <p:cNvPicPr>
            <a:picLocks noChangeAspect="1" noChangeArrowheads="1"/>
          </p:cNvPicPr>
          <p:nvPr/>
        </p:nvPicPr>
        <p:blipFill>
          <a:blip r:embed="rId4"/>
          <a:srcRect/>
          <a:stretch>
            <a:fillRect/>
          </a:stretch>
        </p:blipFill>
        <p:spPr bwMode="auto">
          <a:xfrm>
            <a:off x="3886200" y="254000"/>
            <a:ext cx="1295400" cy="1066800"/>
          </a:xfrm>
          <a:prstGeom prst="rect">
            <a:avLst/>
          </a:prstGeom>
          <a:noFill/>
          <a:ln w="9525">
            <a:noFill/>
            <a:miter lim="800000"/>
            <a:headEnd/>
            <a:tailEnd/>
          </a:ln>
        </p:spPr>
      </p:pic>
      <p:pic>
        <p:nvPicPr>
          <p:cNvPr id="2055" name="Picture 11" descr="Yahoo (17)"/>
          <p:cNvPicPr>
            <a:picLocks noChangeAspect="1" noChangeArrowheads="1"/>
          </p:cNvPicPr>
          <p:nvPr/>
        </p:nvPicPr>
        <p:blipFill>
          <a:blip r:embed="rId4"/>
          <a:srcRect/>
          <a:stretch>
            <a:fillRect/>
          </a:stretch>
        </p:blipFill>
        <p:spPr bwMode="auto">
          <a:xfrm>
            <a:off x="7315200" y="254000"/>
            <a:ext cx="1295400" cy="1066800"/>
          </a:xfrm>
          <a:prstGeom prst="rect">
            <a:avLst/>
          </a:prstGeom>
          <a:noFill/>
          <a:ln w="9525">
            <a:noFill/>
            <a:miter lim="800000"/>
            <a:headEnd/>
            <a:tailEnd/>
          </a:ln>
        </p:spPr>
      </p:pic>
      <p:sp>
        <p:nvSpPr>
          <p:cNvPr id="2056" name="Text Box 14"/>
          <p:cNvSpPr txBox="1">
            <a:spLocks noChangeArrowheads="1"/>
          </p:cNvSpPr>
          <p:nvPr/>
        </p:nvSpPr>
        <p:spPr bwMode="auto">
          <a:xfrm>
            <a:off x="1458913" y="3200400"/>
            <a:ext cx="5934075" cy="523875"/>
          </a:xfrm>
          <a:prstGeom prst="rect">
            <a:avLst/>
          </a:prstGeom>
          <a:noFill/>
          <a:ln w="9525">
            <a:noFill/>
            <a:miter lim="800000"/>
            <a:headEnd/>
            <a:tailEnd/>
          </a:ln>
        </p:spPr>
        <p:txBody>
          <a:bodyPr wrap="none">
            <a:spAutoFit/>
          </a:bodyPr>
          <a:lstStyle/>
          <a:p>
            <a:pPr algn="ctr"/>
            <a:r>
              <a:rPr lang="en-US" sz="2800" b="1"/>
              <a:t>Bài: </a:t>
            </a:r>
            <a:r>
              <a:rPr lang="en-US" sz="2800" b="1" i="1">
                <a:solidFill>
                  <a:srgbClr val="FF0000"/>
                </a:solidFill>
              </a:rPr>
              <a:t>Làm lọ hoa gắn tường (tiết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425450"/>
            <a:ext cx="8229600" cy="869950"/>
          </a:xfrm>
        </p:spPr>
        <p:txBody>
          <a:bodyPr anchor="b"/>
          <a:lstStyle/>
          <a:p>
            <a:pPr eaLnBrk="1" hangingPunct="1"/>
            <a:r>
              <a:rPr lang="en-US" sz="2800" smtClean="0">
                <a:solidFill>
                  <a:srgbClr val="FF3300"/>
                </a:solidFill>
              </a:rPr>
              <a:t>Bước 2</a:t>
            </a:r>
            <a:r>
              <a:rPr lang="en-US" sz="2800" smtClean="0">
                <a:solidFill>
                  <a:srgbClr val="FF0000"/>
                </a:solidFill>
              </a:rPr>
              <a:t>:</a:t>
            </a:r>
            <a:r>
              <a:rPr lang="en-US" sz="2800" smtClean="0">
                <a:solidFill>
                  <a:srgbClr val="3366FF"/>
                </a:solidFill>
              </a:rPr>
              <a:t> </a:t>
            </a:r>
            <a:r>
              <a:rPr lang="en-US" sz="2800" b="1" smtClean="0">
                <a:solidFill>
                  <a:srgbClr val="0000FF"/>
                </a:solidFill>
              </a:rPr>
              <a:t>Tách phần gấp đế lọ hoa ra khỏi các nếp gấp làm thân lọ hoa</a:t>
            </a:r>
          </a:p>
        </p:txBody>
      </p:sp>
      <p:sp>
        <p:nvSpPr>
          <p:cNvPr id="11267" name="Text Box 5"/>
          <p:cNvSpPr txBox="1">
            <a:spLocks noChangeArrowheads="1"/>
          </p:cNvSpPr>
          <p:nvPr/>
        </p:nvSpPr>
        <p:spPr bwMode="auto">
          <a:xfrm>
            <a:off x="5181600" y="1371600"/>
            <a:ext cx="3657600" cy="3016250"/>
          </a:xfrm>
          <a:prstGeom prst="rect">
            <a:avLst/>
          </a:prstGeom>
          <a:noFill/>
          <a:ln w="9525">
            <a:noFill/>
            <a:miter lim="800000"/>
            <a:headEnd/>
            <a:tailEnd/>
          </a:ln>
        </p:spPr>
        <p:txBody>
          <a:bodyPr>
            <a:spAutoFit/>
          </a:bodyPr>
          <a:lstStyle/>
          <a:p>
            <a:pPr>
              <a:spcBef>
                <a:spcPct val="50000"/>
              </a:spcBef>
              <a:buFontTx/>
              <a:buChar char="-"/>
            </a:pPr>
            <a:r>
              <a:rPr lang="en-US" sz="2000">
                <a:solidFill>
                  <a:srgbClr val="FF0000"/>
                </a:solidFill>
              </a:rPr>
              <a:t>Tay trái</a:t>
            </a:r>
            <a:r>
              <a:rPr lang="en-US" sz="2000"/>
              <a:t> cầm vào giữa các nếp gấp.</a:t>
            </a:r>
          </a:p>
          <a:p>
            <a:pPr>
              <a:spcBef>
                <a:spcPct val="50000"/>
              </a:spcBef>
              <a:buFontTx/>
              <a:buChar char="-"/>
            </a:pPr>
            <a:r>
              <a:rPr lang="en-US" sz="2000"/>
              <a:t> </a:t>
            </a:r>
            <a:r>
              <a:rPr lang="en-US" sz="2000">
                <a:solidFill>
                  <a:srgbClr val="FF0000"/>
                </a:solidFill>
              </a:rPr>
              <a:t>Ngón cái</a:t>
            </a:r>
            <a:r>
              <a:rPr lang="en-US" sz="2000"/>
              <a:t> và </a:t>
            </a:r>
            <a:r>
              <a:rPr lang="en-US" sz="2000">
                <a:solidFill>
                  <a:srgbClr val="FF0000"/>
                </a:solidFill>
              </a:rPr>
              <a:t>ngón trỏ</a:t>
            </a:r>
            <a:r>
              <a:rPr lang="en-US" sz="2000"/>
              <a:t> </a:t>
            </a:r>
            <a:r>
              <a:rPr lang="en-US" sz="2000">
                <a:solidFill>
                  <a:srgbClr val="FF0000"/>
                </a:solidFill>
              </a:rPr>
              <a:t>tay phải</a:t>
            </a:r>
            <a:r>
              <a:rPr lang="en-US" sz="2000"/>
              <a:t> cầm vào nếp gấp làm đế lọ hoa kéo tách ra khỏi nếp gấp màu làm thân lọ hoa.Tách lần lượt từng nếp gấp cho đến khi tách hết các nếp gấp làm đế lọ hoa</a:t>
            </a:r>
          </a:p>
        </p:txBody>
      </p:sp>
      <p:sp>
        <p:nvSpPr>
          <p:cNvPr id="11268" name="Text Box 6"/>
          <p:cNvSpPr txBox="1">
            <a:spLocks noChangeArrowheads="1"/>
          </p:cNvSpPr>
          <p:nvPr/>
        </p:nvSpPr>
        <p:spPr bwMode="auto">
          <a:xfrm>
            <a:off x="4495800" y="5562600"/>
            <a:ext cx="4648200" cy="461963"/>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FF3300"/>
                </a:solidFill>
              </a:rPr>
              <a:t>Lưu ý</a:t>
            </a:r>
            <a:r>
              <a:rPr lang="en-US" sz="2400"/>
              <a:t>:</a:t>
            </a:r>
            <a:r>
              <a:rPr lang="en-US" sz="1600"/>
              <a:t> </a:t>
            </a:r>
            <a:r>
              <a:rPr lang="en-US" sz="2400" b="1">
                <a:solidFill>
                  <a:srgbClr val="FF0000"/>
                </a:solidFill>
              </a:rPr>
              <a:t>cần kéo nhẹ, từ từ</a:t>
            </a:r>
          </a:p>
        </p:txBody>
      </p:sp>
      <p:pic>
        <p:nvPicPr>
          <p:cNvPr id="11269" name="Picture 7" descr="Bean windy(1002)"/>
          <p:cNvPicPr>
            <a:picLocks noChangeAspect="1" noChangeArrowheads="1"/>
          </p:cNvPicPr>
          <p:nvPr/>
        </p:nvPicPr>
        <p:blipFill>
          <a:blip r:embed="rId3"/>
          <a:srcRect/>
          <a:stretch>
            <a:fillRect/>
          </a:stretch>
        </p:blipFill>
        <p:spPr bwMode="auto">
          <a:xfrm>
            <a:off x="533400" y="1524000"/>
            <a:ext cx="3657600" cy="4343400"/>
          </a:xfrm>
          <a:prstGeom prst="rect">
            <a:avLst/>
          </a:prstGeom>
          <a:noFill/>
          <a:ln w="9525">
            <a:noFill/>
            <a:miter lim="800000"/>
            <a:headEnd/>
            <a:tailEnd/>
          </a:ln>
        </p:spPr>
      </p:pic>
      <p:sp>
        <p:nvSpPr>
          <p:cNvPr id="11270" name="Text Box 8"/>
          <p:cNvSpPr txBox="1">
            <a:spLocks noChangeArrowheads="1"/>
          </p:cNvSpPr>
          <p:nvPr/>
        </p:nvSpPr>
        <p:spPr bwMode="auto">
          <a:xfrm>
            <a:off x="1660525" y="5943600"/>
            <a:ext cx="968375" cy="400050"/>
          </a:xfrm>
          <a:prstGeom prst="rect">
            <a:avLst/>
          </a:prstGeom>
          <a:noFill/>
          <a:ln w="9525">
            <a:noFill/>
            <a:miter lim="800000"/>
            <a:headEnd/>
            <a:tailEnd/>
          </a:ln>
        </p:spPr>
        <p:txBody>
          <a:bodyPr wrap="none">
            <a:spAutoFit/>
          </a:bodyPr>
          <a:lstStyle/>
          <a:p>
            <a:r>
              <a:rPr lang="en-US" sz="2000" b="1" i="1"/>
              <a:t>Hình 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6" descr="Hinh 6 color"/>
          <p:cNvPicPr>
            <a:picLocks noChangeAspect="1" noChangeArrowheads="1"/>
          </p:cNvPicPr>
          <p:nvPr/>
        </p:nvPicPr>
        <p:blipFill>
          <a:blip r:embed="rId3"/>
          <a:srcRect/>
          <a:stretch>
            <a:fillRect/>
          </a:stretch>
        </p:blipFill>
        <p:spPr bwMode="auto">
          <a:xfrm>
            <a:off x="0" y="0"/>
            <a:ext cx="4913313" cy="6400800"/>
          </a:xfrm>
          <a:prstGeom prst="rect">
            <a:avLst/>
          </a:prstGeom>
          <a:solidFill>
            <a:srgbClr val="00FF00"/>
          </a:solidFill>
          <a:ln w="9525">
            <a:noFill/>
            <a:miter lim="800000"/>
            <a:headEnd/>
            <a:tailEnd/>
          </a:ln>
        </p:spPr>
      </p:pic>
      <p:sp>
        <p:nvSpPr>
          <p:cNvPr id="12291" name="Text Box 8"/>
          <p:cNvSpPr txBox="1">
            <a:spLocks noChangeArrowheads="1"/>
          </p:cNvSpPr>
          <p:nvPr/>
        </p:nvSpPr>
        <p:spPr bwMode="auto">
          <a:xfrm>
            <a:off x="5105400" y="1219200"/>
            <a:ext cx="3733800" cy="3108325"/>
          </a:xfrm>
          <a:prstGeom prst="rect">
            <a:avLst/>
          </a:prstGeom>
          <a:noFill/>
          <a:ln w="9525">
            <a:noFill/>
            <a:miter lim="800000"/>
            <a:headEnd/>
            <a:tailEnd/>
          </a:ln>
        </p:spPr>
        <p:txBody>
          <a:bodyPr>
            <a:spAutoFit/>
          </a:bodyPr>
          <a:lstStyle/>
          <a:p>
            <a:pPr>
              <a:spcBef>
                <a:spcPct val="50000"/>
              </a:spcBef>
            </a:pPr>
            <a:r>
              <a:rPr lang="en-US" sz="2800">
                <a:solidFill>
                  <a:srgbClr val="DDFFDD"/>
                </a:solidFill>
              </a:rPr>
              <a:t>- Cầm chụm các nếp gấp vừa tách được kéo ra cho đến khi các nếp gấp này và các nếp gấp phía dưới thân lọ tạo thành hình chữ V.</a:t>
            </a:r>
          </a:p>
        </p:txBody>
      </p:sp>
      <p:grpSp>
        <p:nvGrpSpPr>
          <p:cNvPr id="12292" name="Group 10"/>
          <p:cNvGrpSpPr>
            <a:grpSpLocks/>
          </p:cNvGrpSpPr>
          <p:nvPr/>
        </p:nvGrpSpPr>
        <p:grpSpPr bwMode="auto">
          <a:xfrm>
            <a:off x="0" y="2438400"/>
            <a:ext cx="4876800" cy="3962400"/>
            <a:chOff x="0" y="1536"/>
            <a:chExt cx="3072" cy="2496"/>
          </a:xfrm>
        </p:grpSpPr>
        <p:sp>
          <p:nvSpPr>
            <p:cNvPr id="12294" name="Rectangle 8"/>
            <p:cNvSpPr>
              <a:spLocks noChangeArrowheads="1"/>
            </p:cNvSpPr>
            <p:nvPr/>
          </p:nvSpPr>
          <p:spPr bwMode="auto">
            <a:xfrm>
              <a:off x="288" y="1536"/>
              <a:ext cx="1104" cy="432"/>
            </a:xfrm>
            <a:prstGeom prst="rect">
              <a:avLst/>
            </a:prstGeom>
            <a:solidFill>
              <a:schemeClr val="bg1"/>
            </a:solidFill>
            <a:ln w="9525">
              <a:noFill/>
              <a:miter lim="800000"/>
              <a:headEnd/>
              <a:tailEnd/>
            </a:ln>
          </p:spPr>
          <p:txBody>
            <a:bodyPr wrap="none" anchor="ctr"/>
            <a:lstStyle/>
            <a:p>
              <a:endParaRPr lang="en-US" sz="1600"/>
            </a:p>
          </p:txBody>
        </p:sp>
        <p:sp>
          <p:nvSpPr>
            <p:cNvPr id="12295" name="Rectangle 9"/>
            <p:cNvSpPr>
              <a:spLocks noChangeArrowheads="1"/>
            </p:cNvSpPr>
            <p:nvPr/>
          </p:nvSpPr>
          <p:spPr bwMode="auto">
            <a:xfrm>
              <a:off x="0" y="3648"/>
              <a:ext cx="3072" cy="384"/>
            </a:xfrm>
            <a:prstGeom prst="rect">
              <a:avLst/>
            </a:prstGeom>
            <a:solidFill>
              <a:schemeClr val="bg1"/>
            </a:solidFill>
            <a:ln w="9525">
              <a:noFill/>
              <a:miter lim="800000"/>
              <a:headEnd/>
              <a:tailEnd/>
            </a:ln>
          </p:spPr>
          <p:txBody>
            <a:bodyPr wrap="none" anchor="ctr"/>
            <a:lstStyle/>
            <a:p>
              <a:endParaRPr lang="en-US" sz="1600"/>
            </a:p>
          </p:txBody>
        </p:sp>
      </p:grpSp>
      <p:sp>
        <p:nvSpPr>
          <p:cNvPr id="12293" name="Text Box 6"/>
          <p:cNvSpPr txBox="1">
            <a:spLocks noChangeArrowheads="1"/>
          </p:cNvSpPr>
          <p:nvPr/>
        </p:nvSpPr>
        <p:spPr bwMode="auto">
          <a:xfrm>
            <a:off x="2057400" y="5410200"/>
            <a:ext cx="6096000" cy="461963"/>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FF3300"/>
                </a:solidFill>
              </a:rPr>
              <a:t>Lưu ý</a:t>
            </a:r>
            <a:r>
              <a:rPr lang="en-US" sz="2400"/>
              <a:t>:</a:t>
            </a:r>
            <a:r>
              <a:rPr lang="en-US" sz="1600"/>
              <a:t> </a:t>
            </a:r>
            <a:r>
              <a:rPr lang="en-US" sz="2400" b="1">
                <a:solidFill>
                  <a:srgbClr val="FF0000"/>
                </a:solidFill>
              </a:rPr>
              <a:t>Miết mạnh lại các nếp gấp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652462"/>
          </a:xfrm>
        </p:spPr>
        <p:txBody>
          <a:bodyPr anchor="b"/>
          <a:lstStyle/>
          <a:p>
            <a:pPr eaLnBrk="1" hangingPunct="1"/>
            <a:r>
              <a:rPr lang="en-US" sz="3200" smtClean="0">
                <a:solidFill>
                  <a:srgbClr val="FF3300"/>
                </a:solidFill>
              </a:rPr>
              <a:t>Bước 3:</a:t>
            </a:r>
            <a:r>
              <a:rPr lang="en-US" sz="3200" smtClean="0"/>
              <a:t> </a:t>
            </a:r>
            <a:r>
              <a:rPr lang="en-US" sz="3200" b="1" smtClean="0">
                <a:solidFill>
                  <a:srgbClr val="0000FF"/>
                </a:solidFill>
              </a:rPr>
              <a:t>Làm thành lọ hoa gắn tường</a:t>
            </a:r>
          </a:p>
        </p:txBody>
      </p:sp>
      <p:pic>
        <p:nvPicPr>
          <p:cNvPr id="13315" name="Picture 5" descr="Bean windy(1004)"/>
          <p:cNvPicPr>
            <a:picLocks noChangeAspect="1" noChangeArrowheads="1"/>
          </p:cNvPicPr>
          <p:nvPr/>
        </p:nvPicPr>
        <p:blipFill>
          <a:blip r:embed="rId2"/>
          <a:srcRect/>
          <a:stretch>
            <a:fillRect/>
          </a:stretch>
        </p:blipFill>
        <p:spPr bwMode="auto">
          <a:xfrm>
            <a:off x="2209800" y="914400"/>
            <a:ext cx="4572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8916" name="Picture 4" descr="Hinh 7 color"/>
          <p:cNvPicPr>
            <a:picLocks noChangeAspect="1" noChangeArrowheads="1"/>
          </p:cNvPicPr>
          <p:nvPr/>
        </p:nvPicPr>
        <p:blipFill>
          <a:blip r:embed="rId3"/>
          <a:srcRect/>
          <a:stretch>
            <a:fillRect/>
          </a:stretch>
        </p:blipFill>
        <p:spPr bwMode="auto">
          <a:xfrm>
            <a:off x="6159500" y="3505200"/>
            <a:ext cx="2362200" cy="3124200"/>
          </a:xfrm>
          <a:prstGeom prst="rect">
            <a:avLst/>
          </a:prstGeom>
          <a:noFill/>
          <a:ln w="9525">
            <a:noFill/>
            <a:miter lim="800000"/>
            <a:headEnd/>
            <a:tailEnd/>
          </a:ln>
        </p:spPr>
      </p:pic>
      <p:sp>
        <p:nvSpPr>
          <p:cNvPr id="38919" name="Text Box 7"/>
          <p:cNvSpPr txBox="1">
            <a:spLocks noChangeArrowheads="1"/>
          </p:cNvSpPr>
          <p:nvPr/>
        </p:nvSpPr>
        <p:spPr bwMode="auto">
          <a:xfrm>
            <a:off x="762000" y="1447800"/>
            <a:ext cx="7772400" cy="708025"/>
          </a:xfrm>
          <a:prstGeom prst="rect">
            <a:avLst/>
          </a:prstGeom>
          <a:noFill/>
          <a:ln w="9525">
            <a:noFill/>
            <a:miter lim="800000"/>
            <a:headEnd/>
            <a:tailEnd/>
          </a:ln>
        </p:spPr>
        <p:txBody>
          <a:bodyPr>
            <a:spAutoFit/>
          </a:bodyPr>
          <a:lstStyle/>
          <a:p>
            <a:pPr>
              <a:spcBef>
                <a:spcPct val="50000"/>
              </a:spcBef>
            </a:pPr>
            <a:r>
              <a:rPr lang="en-US" sz="2000" b="1"/>
              <a:t>- Bôi hồ vào một nếp gấp ngoài cùng của thân và đế lọ hoa. Lật mặt bôi hồ xuống đặt vát dán vào tờ bìa.</a:t>
            </a:r>
          </a:p>
        </p:txBody>
      </p:sp>
      <p:sp>
        <p:nvSpPr>
          <p:cNvPr id="16392" name="Rectangle 8"/>
          <p:cNvSpPr>
            <a:spLocks noChangeArrowheads="1"/>
          </p:cNvSpPr>
          <p:nvPr/>
        </p:nvSpPr>
        <p:spPr bwMode="auto">
          <a:xfrm>
            <a:off x="685800" y="3505200"/>
            <a:ext cx="2133600" cy="3048000"/>
          </a:xfrm>
          <a:prstGeom prst="rect">
            <a:avLst/>
          </a:prstGeom>
          <a:solidFill>
            <a:schemeClr val="bg1"/>
          </a:solidFill>
          <a:ln w="38100" cmpd="dbl">
            <a:solidFill>
              <a:schemeClr val="tx1"/>
            </a:solidFill>
            <a:miter lim="800000"/>
            <a:headEnd/>
            <a:tailEnd/>
          </a:ln>
        </p:spPr>
        <p:txBody>
          <a:bodyPr wrap="none" anchor="ctr"/>
          <a:lstStyle/>
          <a:p>
            <a:endParaRPr lang="en-US" sz="1600"/>
          </a:p>
        </p:txBody>
      </p:sp>
      <p:sp>
        <p:nvSpPr>
          <p:cNvPr id="16393" name="Line 9"/>
          <p:cNvSpPr>
            <a:spLocks noChangeShapeType="1"/>
          </p:cNvSpPr>
          <p:nvPr/>
        </p:nvSpPr>
        <p:spPr bwMode="auto">
          <a:xfrm>
            <a:off x="1778000" y="3517900"/>
            <a:ext cx="0" cy="2667000"/>
          </a:xfrm>
          <a:prstGeom prst="line">
            <a:avLst/>
          </a:prstGeom>
          <a:noFill/>
          <a:ln w="19050">
            <a:solidFill>
              <a:schemeClr val="tx1"/>
            </a:solidFill>
            <a:prstDash val="lgDashDot"/>
            <a:round/>
            <a:headEnd/>
            <a:tailEnd/>
          </a:ln>
        </p:spPr>
        <p:txBody>
          <a:bodyPr/>
          <a:lstStyle/>
          <a:p>
            <a:endParaRPr lang="en-US"/>
          </a:p>
        </p:txBody>
      </p:sp>
      <p:sp>
        <p:nvSpPr>
          <p:cNvPr id="16394" name="Line 10"/>
          <p:cNvSpPr>
            <a:spLocks noChangeShapeType="1"/>
          </p:cNvSpPr>
          <p:nvPr/>
        </p:nvSpPr>
        <p:spPr bwMode="auto">
          <a:xfrm>
            <a:off x="1244600" y="5880100"/>
            <a:ext cx="1066800" cy="0"/>
          </a:xfrm>
          <a:prstGeom prst="line">
            <a:avLst/>
          </a:prstGeom>
          <a:noFill/>
          <a:ln w="12700">
            <a:solidFill>
              <a:schemeClr val="tx1"/>
            </a:solidFill>
            <a:round/>
            <a:headEnd/>
            <a:tailEnd/>
          </a:ln>
        </p:spPr>
        <p:txBody>
          <a:bodyPr/>
          <a:lstStyle/>
          <a:p>
            <a:endParaRPr lang="en-US"/>
          </a:p>
        </p:txBody>
      </p:sp>
      <p:sp>
        <p:nvSpPr>
          <p:cNvPr id="16395" name="Text Box 11"/>
          <p:cNvSpPr txBox="1">
            <a:spLocks noChangeArrowheads="1"/>
          </p:cNvSpPr>
          <p:nvPr/>
        </p:nvSpPr>
        <p:spPr bwMode="auto">
          <a:xfrm>
            <a:off x="838200" y="457200"/>
            <a:ext cx="7010400" cy="708025"/>
          </a:xfrm>
          <a:prstGeom prst="rect">
            <a:avLst/>
          </a:prstGeom>
          <a:noFill/>
          <a:ln w="9525">
            <a:noFill/>
            <a:miter lim="800000"/>
            <a:headEnd/>
            <a:tailEnd/>
          </a:ln>
        </p:spPr>
        <p:txBody>
          <a:bodyPr>
            <a:spAutoFit/>
          </a:bodyPr>
          <a:lstStyle/>
          <a:p>
            <a:pPr algn="just">
              <a:spcBef>
                <a:spcPct val="50000"/>
              </a:spcBef>
            </a:pPr>
            <a:r>
              <a:rPr lang="en-US" sz="2000" b="1"/>
              <a:t>- Đặt tờ bìa lên bàn và dùng bút chì kẻ đường chuẩn vào tờ bìa.</a:t>
            </a:r>
          </a:p>
        </p:txBody>
      </p:sp>
      <p:pic>
        <p:nvPicPr>
          <p:cNvPr id="32774" name="Picture 6" descr="Hinh 6 color"/>
          <p:cNvPicPr>
            <a:picLocks noChangeAspect="1" noChangeArrowheads="1"/>
          </p:cNvPicPr>
          <p:nvPr/>
        </p:nvPicPr>
        <p:blipFill>
          <a:blip r:embed="rId4"/>
          <a:srcRect/>
          <a:stretch>
            <a:fillRect/>
          </a:stretch>
        </p:blipFill>
        <p:spPr bwMode="auto">
          <a:xfrm>
            <a:off x="3352800" y="3530600"/>
            <a:ext cx="2286000" cy="3048000"/>
          </a:xfrm>
          <a:prstGeom prst="rect">
            <a:avLst/>
          </a:prstGeom>
          <a:solidFill>
            <a:srgbClr val="00FF00"/>
          </a:solidFill>
          <a:ln w="9525">
            <a:noFill/>
            <a:miter lim="800000"/>
            <a:headEnd/>
            <a:tailEnd/>
          </a:ln>
        </p:spPr>
      </p:pic>
      <p:sp>
        <p:nvSpPr>
          <p:cNvPr id="16397" name="Rectangle 13"/>
          <p:cNvSpPr>
            <a:spLocks noChangeArrowheads="1"/>
          </p:cNvSpPr>
          <p:nvPr/>
        </p:nvSpPr>
        <p:spPr bwMode="auto">
          <a:xfrm>
            <a:off x="685800" y="2438400"/>
            <a:ext cx="7543800" cy="708025"/>
          </a:xfrm>
          <a:prstGeom prst="rect">
            <a:avLst/>
          </a:prstGeom>
          <a:noFill/>
          <a:ln w="9525">
            <a:noFill/>
            <a:miter lim="800000"/>
            <a:headEnd/>
            <a:tailEnd/>
          </a:ln>
        </p:spPr>
        <p:txBody>
          <a:bodyPr>
            <a:spAutoFit/>
          </a:bodyPr>
          <a:lstStyle/>
          <a:p>
            <a:pPr>
              <a:spcBef>
                <a:spcPct val="50000"/>
              </a:spcBef>
            </a:pPr>
            <a:r>
              <a:rPr lang="en-US" sz="2000" b="1"/>
              <a:t>- Bôi hồ vào nếp gấp còn lại và xoay nếp gấp cho cân đối với phần đã dán và dán vào bìa.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ox(in)">
                                      <p:cBhvr>
                                        <p:cTn id="7" dur="500"/>
                                        <p:tgtEl>
                                          <p:spTgt spid="163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box(in)">
                                      <p:cBhvr>
                                        <p:cTn id="10" dur="500"/>
                                        <p:tgtEl>
                                          <p:spTgt spid="1639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animEffect transition="in" filter="box(in)">
                                      <p:cBhvr>
                                        <p:cTn id="13" dur="500"/>
                                        <p:tgtEl>
                                          <p:spTgt spid="1639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box(in)">
                                      <p:cBhvr>
                                        <p:cTn id="16" dur="500"/>
                                        <p:tgtEl>
                                          <p:spTgt spid="163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8919"/>
                                        </p:tgtEl>
                                        <p:attrNameLst>
                                          <p:attrName>style.visibility</p:attrName>
                                        </p:attrNameLst>
                                      </p:cBhvr>
                                      <p:to>
                                        <p:strVal val="visible"/>
                                      </p:to>
                                    </p:set>
                                    <p:animEffect transition="in" filter="blinds(horizontal)">
                                      <p:cBhvr>
                                        <p:cTn id="21" dur="500"/>
                                        <p:tgtEl>
                                          <p:spTgt spid="38919"/>
                                        </p:tgtEl>
                                      </p:cBhvr>
                                    </p:animEffect>
                                  </p:childTnLst>
                                </p:cTn>
                              </p:par>
                              <p:par>
                                <p:cTn id="22" presetID="3" presetClass="entr" presetSubtype="10" fill="hold"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blinds(horizontal)">
                                      <p:cBhvr>
                                        <p:cTn id="24" dur="500"/>
                                        <p:tgtEl>
                                          <p:spTgt spid="32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397"/>
                                        </p:tgtEl>
                                        <p:attrNameLst>
                                          <p:attrName>style.visibility</p:attrName>
                                        </p:attrNameLst>
                                      </p:cBhvr>
                                      <p:to>
                                        <p:strVal val="visible"/>
                                      </p:to>
                                    </p:set>
                                    <p:animEffect transition="in" filter="checkerboard(across)">
                                      <p:cBhvr>
                                        <p:cTn id="29" dur="500"/>
                                        <p:tgtEl>
                                          <p:spTgt spid="16397"/>
                                        </p:tgtEl>
                                      </p:cBhvr>
                                    </p:animEffect>
                                  </p:childTnLst>
                                </p:cTn>
                              </p:par>
                              <p:par>
                                <p:cTn id="30" presetID="5" presetClass="entr" presetSubtype="10" fill="hold" nodeType="withEffect">
                                  <p:stCondLst>
                                    <p:cond delay="0"/>
                                  </p:stCondLst>
                                  <p:childTnLst>
                                    <p:set>
                                      <p:cBhvr>
                                        <p:cTn id="31" dur="1" fill="hold">
                                          <p:stCondLst>
                                            <p:cond delay="0"/>
                                          </p:stCondLst>
                                        </p:cTn>
                                        <p:tgtEl>
                                          <p:spTgt spid="38916"/>
                                        </p:tgtEl>
                                        <p:attrNameLst>
                                          <p:attrName>style.visibility</p:attrName>
                                        </p:attrNameLst>
                                      </p:cBhvr>
                                      <p:to>
                                        <p:strVal val="visible"/>
                                      </p:to>
                                    </p:set>
                                    <p:animEffect transition="in" filter="checkerboard(across)">
                                      <p:cBhvr>
                                        <p:cTn id="3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16392" grpId="0" animBg="1"/>
      <p:bldP spid="16393" grpId="0" animBg="1"/>
      <p:bldP spid="16394" grpId="0" animBg="1"/>
      <p:bldP spid="16395" grpId="0"/>
      <p:bldP spid="163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Bean windy(1007)"/>
          <p:cNvPicPr>
            <a:picLocks noChangeAspect="1" noChangeArrowheads="1"/>
          </p:cNvPicPr>
          <p:nvPr/>
        </p:nvPicPr>
        <p:blipFill>
          <a:blip r:embed="rId2"/>
          <a:srcRect/>
          <a:stretch>
            <a:fillRect/>
          </a:stretch>
        </p:blipFill>
        <p:spPr bwMode="auto">
          <a:xfrm>
            <a:off x="4800600" y="685800"/>
            <a:ext cx="3657600" cy="4724400"/>
          </a:xfrm>
          <a:prstGeom prst="rect">
            <a:avLst/>
          </a:prstGeom>
          <a:noFill/>
          <a:ln w="9525">
            <a:noFill/>
            <a:miter lim="800000"/>
            <a:headEnd/>
            <a:tailEnd/>
          </a:ln>
        </p:spPr>
      </p:pic>
      <p:pic>
        <p:nvPicPr>
          <p:cNvPr id="15363" name="Picture 5" descr="Bean windy(1004)"/>
          <p:cNvPicPr>
            <a:picLocks noChangeAspect="1" noChangeArrowheads="1"/>
          </p:cNvPicPr>
          <p:nvPr/>
        </p:nvPicPr>
        <p:blipFill>
          <a:blip r:embed="rId3"/>
          <a:srcRect/>
          <a:stretch>
            <a:fillRect/>
          </a:stretch>
        </p:blipFill>
        <p:spPr bwMode="auto">
          <a:xfrm>
            <a:off x="990600" y="685800"/>
            <a:ext cx="3505200" cy="4724400"/>
          </a:xfrm>
          <a:prstGeom prst="rect">
            <a:avLst/>
          </a:prstGeom>
          <a:noFill/>
          <a:ln w="9525">
            <a:noFill/>
            <a:miter lim="800000"/>
            <a:headEnd/>
            <a:tailEnd/>
          </a:ln>
        </p:spPr>
      </p:pic>
      <p:sp>
        <p:nvSpPr>
          <p:cNvPr id="15364" name="Text Box 6"/>
          <p:cNvSpPr txBox="1">
            <a:spLocks noChangeArrowheads="1"/>
          </p:cNvSpPr>
          <p:nvPr/>
        </p:nvSpPr>
        <p:spPr bwMode="auto">
          <a:xfrm>
            <a:off x="1889125" y="5638800"/>
            <a:ext cx="1263650" cy="461963"/>
          </a:xfrm>
          <a:prstGeom prst="rect">
            <a:avLst/>
          </a:prstGeom>
          <a:noFill/>
          <a:ln w="9525">
            <a:noFill/>
            <a:miter lim="800000"/>
            <a:headEnd/>
            <a:tailEnd/>
          </a:ln>
        </p:spPr>
        <p:txBody>
          <a:bodyPr wrap="none">
            <a:spAutoFit/>
          </a:bodyPr>
          <a:lstStyle/>
          <a:p>
            <a:r>
              <a:rPr lang="en-US" sz="2400" i="1"/>
              <a:t>Hình 8a</a:t>
            </a:r>
          </a:p>
        </p:txBody>
      </p:sp>
      <p:sp>
        <p:nvSpPr>
          <p:cNvPr id="46087" name="Rectangle 7"/>
          <p:cNvSpPr>
            <a:spLocks noChangeArrowheads="1"/>
          </p:cNvSpPr>
          <p:nvPr/>
        </p:nvSpPr>
        <p:spPr bwMode="auto">
          <a:xfrm>
            <a:off x="6102350" y="5643563"/>
            <a:ext cx="1263650" cy="461962"/>
          </a:xfrm>
          <a:prstGeom prst="rect">
            <a:avLst/>
          </a:prstGeom>
          <a:noFill/>
          <a:ln w="9525">
            <a:noFill/>
            <a:miter lim="800000"/>
            <a:headEnd/>
            <a:tailEnd/>
          </a:ln>
        </p:spPr>
        <p:txBody>
          <a:bodyPr wrap="none">
            <a:spAutoFit/>
          </a:bodyPr>
          <a:lstStyle/>
          <a:p>
            <a:r>
              <a:rPr lang="en-US" sz="2400" i="1"/>
              <a:t>Hình 8b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ox(in)">
                                      <p:cBhvr>
                                        <p:cTn id="7" dur="500"/>
                                        <p:tgtEl>
                                          <p:spTgt spid="460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087"/>
                                        </p:tgtEl>
                                        <p:attrNameLst>
                                          <p:attrName>style.visibility</p:attrName>
                                        </p:attrNameLst>
                                      </p:cBhvr>
                                      <p:to>
                                        <p:strVal val="visible"/>
                                      </p:to>
                                    </p:set>
                                    <p:animEffect transition="in" filter="box(in)">
                                      <p:cBhvr>
                                        <p:cTn id="10"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E8EDA"/>
            </a:gs>
            <a:gs pos="100000">
              <a:schemeClr val="folHlink"/>
            </a:gs>
          </a:gsLst>
          <a:lin ang="5400000" scaled="1"/>
        </a:gradFill>
        <a:effectLst/>
      </p:bgPr>
    </p:bg>
    <p:spTree>
      <p:nvGrpSpPr>
        <p:cNvPr id="1" name=""/>
        <p:cNvGrpSpPr/>
        <p:nvPr/>
      </p:nvGrpSpPr>
      <p:grpSpPr>
        <a:xfrm>
          <a:off x="0" y="0"/>
          <a:ext cx="0" cy="0"/>
          <a:chOff x="0" y="0"/>
          <a:chExt cx="0" cy="0"/>
        </a:xfrm>
      </p:grpSpPr>
      <p:sp>
        <p:nvSpPr>
          <p:cNvPr id="13334" name="Text Box 22"/>
          <p:cNvSpPr txBox="1">
            <a:spLocks noChangeArrowheads="1"/>
          </p:cNvSpPr>
          <p:nvPr/>
        </p:nvSpPr>
        <p:spPr bwMode="auto">
          <a:xfrm>
            <a:off x="609600" y="533400"/>
            <a:ext cx="8001000" cy="461963"/>
          </a:xfrm>
          <a:prstGeom prst="rect">
            <a:avLst/>
          </a:prstGeom>
          <a:noFill/>
          <a:ln w="9525">
            <a:noFill/>
            <a:miter lim="800000"/>
            <a:headEnd/>
            <a:tailEnd/>
          </a:ln>
        </p:spPr>
        <p:txBody>
          <a:bodyPr>
            <a:spAutoFit/>
          </a:bodyPr>
          <a:lstStyle/>
          <a:p>
            <a:pPr>
              <a:spcBef>
                <a:spcPct val="50000"/>
              </a:spcBef>
            </a:pPr>
            <a:r>
              <a:rPr lang="en-US" sz="2400" b="1"/>
              <a:t>Nêu lại các bước làm lọ hoa gắn tường</a:t>
            </a:r>
          </a:p>
        </p:txBody>
      </p:sp>
      <p:sp>
        <p:nvSpPr>
          <p:cNvPr id="18458" name="Rectangle 26"/>
          <p:cNvSpPr>
            <a:spLocks noChangeArrowheads="1"/>
          </p:cNvSpPr>
          <p:nvPr/>
        </p:nvSpPr>
        <p:spPr bwMode="auto">
          <a:xfrm>
            <a:off x="457200" y="1454150"/>
            <a:ext cx="5562600" cy="830263"/>
          </a:xfrm>
          <a:prstGeom prst="rect">
            <a:avLst/>
          </a:prstGeom>
          <a:noFill/>
          <a:ln w="9525">
            <a:noFill/>
            <a:miter lim="800000"/>
            <a:headEnd/>
            <a:tailEnd/>
          </a:ln>
        </p:spPr>
        <p:txBody>
          <a:bodyPr>
            <a:spAutoFit/>
          </a:bodyPr>
          <a:lstStyle/>
          <a:p>
            <a:pPr>
              <a:spcBef>
                <a:spcPct val="20000"/>
              </a:spcBef>
            </a:pPr>
            <a:r>
              <a:rPr lang="en-US" sz="2400" b="1">
                <a:solidFill>
                  <a:srgbClr val="FF3300"/>
                </a:solidFill>
              </a:rPr>
              <a:t>Bước 1</a:t>
            </a:r>
            <a:r>
              <a:rPr lang="en-US" sz="2400" b="1">
                <a:solidFill>
                  <a:srgbClr val="FF0066"/>
                </a:solidFill>
              </a:rPr>
              <a:t>:</a:t>
            </a:r>
            <a:r>
              <a:rPr lang="en-US" sz="2400" b="1">
                <a:solidFill>
                  <a:srgbClr val="3366FF"/>
                </a:solidFill>
              </a:rPr>
              <a:t> </a:t>
            </a:r>
            <a:r>
              <a:rPr lang="en-US" sz="2400" b="1">
                <a:solidFill>
                  <a:srgbClr val="0033CC"/>
                </a:solidFill>
              </a:rPr>
              <a:t>Gấp phần giấy làm đế lọ hoa và gấp các nếp gấp cách đều</a:t>
            </a:r>
          </a:p>
        </p:txBody>
      </p:sp>
      <p:sp>
        <p:nvSpPr>
          <p:cNvPr id="25602" name="Rectangle 2"/>
          <p:cNvSpPr>
            <a:spLocks noChangeArrowheads="1"/>
          </p:cNvSpPr>
          <p:nvPr/>
        </p:nvSpPr>
        <p:spPr bwMode="auto">
          <a:xfrm>
            <a:off x="0" y="4224338"/>
            <a:ext cx="6400800" cy="652462"/>
          </a:xfrm>
          <a:prstGeom prst="rect">
            <a:avLst/>
          </a:prstGeom>
          <a:noFill/>
          <a:ln w="9525">
            <a:noFill/>
            <a:miter lim="800000"/>
            <a:headEnd/>
            <a:tailEnd/>
          </a:ln>
        </p:spPr>
        <p:txBody>
          <a:bodyPr anchor="b"/>
          <a:lstStyle/>
          <a:p>
            <a:pPr algn="ctr"/>
            <a:r>
              <a:rPr lang="en-US" sz="2400">
                <a:solidFill>
                  <a:srgbClr val="FF3300"/>
                </a:solidFill>
              </a:rPr>
              <a:t>Bước 3:</a:t>
            </a:r>
            <a:r>
              <a:rPr lang="en-US" sz="2400">
                <a:solidFill>
                  <a:schemeClr val="tx2"/>
                </a:solidFill>
              </a:rPr>
              <a:t> </a:t>
            </a:r>
            <a:r>
              <a:rPr lang="en-US" sz="2400" b="1">
                <a:solidFill>
                  <a:srgbClr val="0000FF"/>
                </a:solidFill>
              </a:rPr>
              <a:t>Làm thành lọ hoa gắn tường</a:t>
            </a:r>
          </a:p>
        </p:txBody>
      </p:sp>
      <p:sp>
        <p:nvSpPr>
          <p:cNvPr id="31746" name="Rectangle 2"/>
          <p:cNvSpPr>
            <a:spLocks noChangeArrowheads="1"/>
          </p:cNvSpPr>
          <p:nvPr/>
        </p:nvSpPr>
        <p:spPr bwMode="auto">
          <a:xfrm>
            <a:off x="304800" y="3155950"/>
            <a:ext cx="5181600" cy="869950"/>
          </a:xfrm>
          <a:prstGeom prst="rect">
            <a:avLst/>
          </a:prstGeom>
          <a:noFill/>
          <a:ln w="9525">
            <a:noFill/>
            <a:miter lim="800000"/>
            <a:headEnd/>
            <a:tailEnd/>
          </a:ln>
        </p:spPr>
        <p:txBody>
          <a:bodyPr anchor="b"/>
          <a:lstStyle/>
          <a:p>
            <a:pPr algn="ctr"/>
            <a:r>
              <a:rPr lang="en-US" sz="2400">
                <a:solidFill>
                  <a:srgbClr val="FF3300"/>
                </a:solidFill>
              </a:rPr>
              <a:t>Bước 2</a:t>
            </a:r>
            <a:r>
              <a:rPr lang="en-US" sz="2400">
                <a:solidFill>
                  <a:srgbClr val="FF0000"/>
                </a:solidFill>
              </a:rPr>
              <a:t>:</a:t>
            </a:r>
            <a:r>
              <a:rPr lang="en-US" sz="2400">
                <a:solidFill>
                  <a:srgbClr val="3366FF"/>
                </a:solidFill>
              </a:rPr>
              <a:t> </a:t>
            </a:r>
            <a:r>
              <a:rPr lang="en-US" sz="2400" b="1">
                <a:solidFill>
                  <a:srgbClr val="0000FF"/>
                </a:solidFill>
              </a:rPr>
              <a:t>Tách phần gấp đế lọ hoa ra khỏi các nếp gấp làm thân lọ hoa</a:t>
            </a:r>
          </a:p>
        </p:txBody>
      </p:sp>
      <p:pic>
        <p:nvPicPr>
          <p:cNvPr id="18461" name="Picture 29" descr="Bean windy(1007)"/>
          <p:cNvPicPr>
            <a:picLocks noChangeAspect="1" noChangeArrowheads="1"/>
          </p:cNvPicPr>
          <p:nvPr/>
        </p:nvPicPr>
        <p:blipFill>
          <a:blip r:embed="rId2"/>
          <a:srcRect/>
          <a:stretch>
            <a:fillRect/>
          </a:stretch>
        </p:blipFill>
        <p:spPr bwMode="auto">
          <a:xfrm>
            <a:off x="6096000" y="1447800"/>
            <a:ext cx="28956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34">
                                            <p:txEl>
                                              <p:pRg st="0" end="0"/>
                                            </p:txEl>
                                          </p:spTgt>
                                        </p:tgtEl>
                                        <p:attrNameLst>
                                          <p:attrName>style.visibility</p:attrName>
                                        </p:attrNameLst>
                                      </p:cBhvr>
                                      <p:to>
                                        <p:strVal val="visible"/>
                                      </p:to>
                                    </p:set>
                                    <p:animEffect transition="in" filter="plus(in)">
                                      <p:cBhvr>
                                        <p:cTn id="7" dur="500"/>
                                        <p:tgtEl>
                                          <p:spTgt spid="133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61"/>
                                        </p:tgtEl>
                                        <p:attrNameLst>
                                          <p:attrName>style.visibility</p:attrName>
                                        </p:attrNameLst>
                                      </p:cBhvr>
                                      <p:to>
                                        <p:strVal val="visible"/>
                                      </p:to>
                                    </p:set>
                                    <p:animEffect transition="in" filter="box(in)">
                                      <p:cBhvr>
                                        <p:cTn id="12" dur="500"/>
                                        <p:tgtEl>
                                          <p:spTgt spid="18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58"/>
                                        </p:tgtEl>
                                        <p:attrNameLst>
                                          <p:attrName>style.visibility</p:attrName>
                                        </p:attrNameLst>
                                      </p:cBhvr>
                                      <p:to>
                                        <p:strVal val="visible"/>
                                      </p:to>
                                    </p:set>
                                    <p:animEffect transition="in" filter="checkerboard(across)">
                                      <p:cBhvr>
                                        <p:cTn id="17" dur="500"/>
                                        <p:tgtEl>
                                          <p:spTgt spid="18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box(in)">
                                      <p:cBhvr>
                                        <p:cTn id="22" dur="500"/>
                                        <p:tgtEl>
                                          <p:spTgt spid="31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5602"/>
                                        </p:tgtEl>
                                        <p:attrNameLst>
                                          <p:attrName>style.visibility</p:attrName>
                                        </p:attrNameLst>
                                      </p:cBhvr>
                                      <p:to>
                                        <p:strVal val="visible"/>
                                      </p:to>
                                    </p:set>
                                    <p:animEffect transition="in" filter="diamond(in)">
                                      <p:cBhvr>
                                        <p:cTn id="2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8" grpId="0"/>
      <p:bldP spid="25602" grpId="0"/>
      <p:bldP spid="317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362200" y="1447800"/>
            <a:ext cx="5486400" cy="3124200"/>
          </a:xfrm>
        </p:spPr>
        <p:txBody>
          <a:bodyPr/>
          <a:lstStyle/>
          <a:p>
            <a:pPr eaLnBrk="1" hangingPunct="1">
              <a:buFontTx/>
              <a:buNone/>
            </a:pPr>
            <a:r>
              <a:rPr lang="en-US" smtClean="0">
                <a:solidFill>
                  <a:schemeClr val="accent2"/>
                </a:solidFill>
              </a:rPr>
              <a:t>          </a:t>
            </a:r>
            <a:r>
              <a:rPr lang="en-US" b="1" i="1" smtClean="0">
                <a:solidFill>
                  <a:srgbClr val="003300"/>
                </a:solidFill>
              </a:rPr>
              <a:t>Chuẩn bị bài sau:</a:t>
            </a:r>
          </a:p>
          <a:p>
            <a:pPr eaLnBrk="1" hangingPunct="1"/>
            <a:r>
              <a:rPr lang="en-US" smtClean="0">
                <a:solidFill>
                  <a:schemeClr val="accent2"/>
                </a:solidFill>
              </a:rPr>
              <a:t>Giấy thủ công</a:t>
            </a:r>
          </a:p>
          <a:p>
            <a:pPr eaLnBrk="1" hangingPunct="1"/>
            <a:r>
              <a:rPr lang="en-US" smtClean="0">
                <a:solidFill>
                  <a:schemeClr val="accent2"/>
                </a:solidFill>
              </a:rPr>
              <a:t>Tờ bìa cứng khổ A4</a:t>
            </a:r>
          </a:p>
          <a:p>
            <a:pPr eaLnBrk="1" hangingPunct="1"/>
            <a:r>
              <a:rPr lang="en-US" smtClean="0">
                <a:solidFill>
                  <a:schemeClr val="accent2"/>
                </a:solidFill>
              </a:rPr>
              <a:t>Hồ dán </a:t>
            </a:r>
          </a:p>
          <a:p>
            <a:pPr eaLnBrk="1" hangingPunct="1"/>
            <a:r>
              <a:rPr lang="en-US" smtClean="0">
                <a:solidFill>
                  <a:schemeClr val="accent2"/>
                </a:solidFill>
              </a:rPr>
              <a:t>Bút màu</a:t>
            </a:r>
          </a:p>
          <a:p>
            <a:pPr eaLnBrk="1" hangingPunct="1"/>
            <a:r>
              <a:rPr lang="en-US" smtClean="0">
                <a:solidFill>
                  <a:schemeClr val="accent2"/>
                </a:solidFill>
              </a:rPr>
              <a:t>Kéo thủ công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2362200" y="990600"/>
            <a:ext cx="5486400" cy="3124200"/>
          </a:xfrm>
        </p:spPr>
        <p:txBody>
          <a:bodyPr/>
          <a:lstStyle/>
          <a:p>
            <a:pPr eaLnBrk="1" hangingPunct="1">
              <a:buFontTx/>
              <a:buNone/>
            </a:pPr>
            <a:r>
              <a:rPr lang="en-US" smtClean="0">
                <a:solidFill>
                  <a:schemeClr val="accent2"/>
                </a:solidFill>
              </a:rPr>
              <a:t>     </a:t>
            </a:r>
            <a:r>
              <a:rPr lang="en-US" b="1" i="1" smtClean="0"/>
              <a:t>Kiểm tra sự chuẩn bị:</a:t>
            </a:r>
          </a:p>
          <a:p>
            <a:pPr eaLnBrk="1" hangingPunct="1"/>
            <a:r>
              <a:rPr lang="en-US" smtClean="0">
                <a:solidFill>
                  <a:schemeClr val="accent2"/>
                </a:solidFill>
              </a:rPr>
              <a:t>Giấy thủ công</a:t>
            </a:r>
          </a:p>
          <a:p>
            <a:pPr eaLnBrk="1" hangingPunct="1"/>
            <a:r>
              <a:rPr lang="en-US" smtClean="0">
                <a:solidFill>
                  <a:schemeClr val="accent2"/>
                </a:solidFill>
              </a:rPr>
              <a:t>Giấy nháp</a:t>
            </a:r>
          </a:p>
          <a:p>
            <a:pPr eaLnBrk="1" hangingPunct="1"/>
            <a:r>
              <a:rPr lang="en-US" smtClean="0">
                <a:solidFill>
                  <a:schemeClr val="accent2"/>
                </a:solidFill>
              </a:rPr>
              <a:t>Tờ bìa cứng khổ A4</a:t>
            </a:r>
          </a:p>
          <a:p>
            <a:pPr eaLnBrk="1" hangingPunct="1"/>
            <a:r>
              <a:rPr lang="en-US" smtClean="0">
                <a:solidFill>
                  <a:schemeClr val="accent2"/>
                </a:solidFill>
              </a:rPr>
              <a:t>Hồ dán </a:t>
            </a:r>
          </a:p>
          <a:p>
            <a:pPr eaLnBrk="1" hangingPunct="1"/>
            <a:r>
              <a:rPr lang="en-US" smtClean="0">
                <a:solidFill>
                  <a:schemeClr val="accent2"/>
                </a:solidFill>
              </a:rPr>
              <a:t>Bút màu</a:t>
            </a:r>
          </a:p>
          <a:p>
            <a:pPr eaLnBrk="1" hangingPunct="1"/>
            <a:r>
              <a:rPr lang="en-US" smtClean="0">
                <a:solidFill>
                  <a:schemeClr val="accent2"/>
                </a:solidFill>
              </a:rPr>
              <a:t>Kéo thủ công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14uvsyd"/>
          <p:cNvPicPr>
            <a:picLocks noChangeAspect="1" noChangeArrowheads="1"/>
          </p:cNvPicPr>
          <p:nvPr/>
        </p:nvPicPr>
        <p:blipFill>
          <a:blip r:embed="rId2"/>
          <a:srcRect/>
          <a:stretch>
            <a:fillRect/>
          </a:stretch>
        </p:blipFill>
        <p:spPr bwMode="auto">
          <a:xfrm>
            <a:off x="304800" y="228600"/>
            <a:ext cx="3962400" cy="2590800"/>
          </a:xfrm>
          <a:prstGeom prst="rect">
            <a:avLst/>
          </a:prstGeom>
          <a:noFill/>
          <a:ln w="9525">
            <a:noFill/>
            <a:miter lim="800000"/>
            <a:headEnd/>
            <a:tailEnd/>
          </a:ln>
        </p:spPr>
      </p:pic>
      <p:pic>
        <p:nvPicPr>
          <p:cNvPr id="4099" name="Picture 6" descr="15085_lo_hoa_doc_dao_va_pha_cach_5"/>
          <p:cNvPicPr>
            <a:picLocks noChangeAspect="1" noChangeArrowheads="1"/>
          </p:cNvPicPr>
          <p:nvPr/>
        </p:nvPicPr>
        <p:blipFill>
          <a:blip r:embed="rId3"/>
          <a:srcRect/>
          <a:stretch>
            <a:fillRect/>
          </a:stretch>
        </p:blipFill>
        <p:spPr bwMode="auto">
          <a:xfrm>
            <a:off x="5029200" y="0"/>
            <a:ext cx="3581400" cy="2590800"/>
          </a:xfrm>
          <a:prstGeom prst="rect">
            <a:avLst/>
          </a:prstGeom>
          <a:noFill/>
          <a:ln w="9525">
            <a:noFill/>
            <a:miter lim="800000"/>
            <a:headEnd/>
            <a:tailEnd/>
          </a:ln>
        </p:spPr>
      </p:pic>
      <p:pic>
        <p:nvPicPr>
          <p:cNvPr id="4100" name="Picture 7" descr="lo-hoa-dep"/>
          <p:cNvPicPr>
            <a:picLocks noChangeAspect="1" noChangeArrowheads="1"/>
          </p:cNvPicPr>
          <p:nvPr/>
        </p:nvPicPr>
        <p:blipFill>
          <a:blip r:embed="rId4"/>
          <a:srcRect/>
          <a:stretch>
            <a:fillRect/>
          </a:stretch>
        </p:blipFill>
        <p:spPr bwMode="auto">
          <a:xfrm>
            <a:off x="5105400" y="2895600"/>
            <a:ext cx="3733800" cy="2286000"/>
          </a:xfrm>
          <a:prstGeom prst="rect">
            <a:avLst/>
          </a:prstGeom>
          <a:noFill/>
          <a:ln w="9525">
            <a:noFill/>
            <a:miter lim="800000"/>
            <a:headEnd/>
            <a:tailEnd/>
          </a:ln>
        </p:spPr>
      </p:pic>
      <p:pic>
        <p:nvPicPr>
          <p:cNvPr id="4101" name="Picture 9" descr="Yahoo (81)"/>
          <p:cNvPicPr>
            <a:picLocks noChangeAspect="1" noChangeArrowheads="1" noCrop="1"/>
          </p:cNvPicPr>
          <p:nvPr/>
        </p:nvPicPr>
        <p:blipFill>
          <a:blip r:embed="rId5"/>
          <a:srcRect/>
          <a:stretch>
            <a:fillRect/>
          </a:stretch>
        </p:blipFill>
        <p:spPr bwMode="auto">
          <a:xfrm>
            <a:off x="7924800" y="152400"/>
            <a:ext cx="1047750" cy="1047750"/>
          </a:xfrm>
          <a:prstGeom prst="rect">
            <a:avLst/>
          </a:prstGeom>
          <a:noFill/>
          <a:ln w="9525">
            <a:noFill/>
            <a:miter lim="800000"/>
            <a:headEnd/>
            <a:tailEnd/>
          </a:ln>
        </p:spPr>
      </p:pic>
      <p:grpSp>
        <p:nvGrpSpPr>
          <p:cNvPr id="4102" name="Group 11"/>
          <p:cNvGrpSpPr>
            <a:grpSpLocks/>
          </p:cNvGrpSpPr>
          <p:nvPr/>
        </p:nvGrpSpPr>
        <p:grpSpPr bwMode="auto">
          <a:xfrm>
            <a:off x="304800" y="2667000"/>
            <a:ext cx="4267200" cy="2971800"/>
            <a:chOff x="0" y="2208"/>
            <a:chExt cx="2832" cy="2112"/>
          </a:xfrm>
        </p:grpSpPr>
        <p:pic>
          <p:nvPicPr>
            <p:cNvPr id="4107" name="Picture 8" descr="4419749406_7c43e287fd"/>
            <p:cNvPicPr>
              <a:picLocks noChangeAspect="1" noChangeArrowheads="1"/>
            </p:cNvPicPr>
            <p:nvPr/>
          </p:nvPicPr>
          <p:blipFill>
            <a:blip r:embed="rId6"/>
            <a:srcRect/>
            <a:stretch>
              <a:fillRect/>
            </a:stretch>
          </p:blipFill>
          <p:spPr bwMode="auto">
            <a:xfrm>
              <a:off x="0" y="2208"/>
              <a:ext cx="2832" cy="2112"/>
            </a:xfrm>
            <a:prstGeom prst="rect">
              <a:avLst/>
            </a:prstGeom>
            <a:noFill/>
            <a:ln w="9525">
              <a:noFill/>
              <a:miter lim="800000"/>
              <a:headEnd/>
              <a:tailEnd/>
            </a:ln>
          </p:spPr>
        </p:pic>
        <p:sp>
          <p:nvSpPr>
            <p:cNvPr id="4108" name="Oval 10"/>
            <p:cNvSpPr>
              <a:spLocks noChangeArrowheads="1"/>
            </p:cNvSpPr>
            <p:nvPr/>
          </p:nvSpPr>
          <p:spPr bwMode="auto">
            <a:xfrm>
              <a:off x="960" y="3408"/>
              <a:ext cx="720" cy="624"/>
            </a:xfrm>
            <a:prstGeom prst="ellipse">
              <a:avLst/>
            </a:prstGeom>
            <a:solidFill>
              <a:schemeClr val="accent1"/>
            </a:solidFill>
            <a:ln w="9525">
              <a:noFill/>
              <a:round/>
              <a:headEnd/>
              <a:tailEnd/>
            </a:ln>
          </p:spPr>
          <p:txBody>
            <a:bodyPr wrap="none" anchor="ctr"/>
            <a:lstStyle/>
            <a:p>
              <a:endParaRPr lang="en-US"/>
            </a:p>
          </p:txBody>
        </p:sp>
      </p:grpSp>
      <p:sp>
        <p:nvSpPr>
          <p:cNvPr id="7182" name="Text Box 14"/>
          <p:cNvSpPr txBox="1">
            <a:spLocks noChangeArrowheads="1"/>
          </p:cNvSpPr>
          <p:nvPr/>
        </p:nvSpPr>
        <p:spPr bwMode="auto">
          <a:xfrm>
            <a:off x="228600" y="5638800"/>
            <a:ext cx="4191000" cy="830263"/>
          </a:xfrm>
          <a:prstGeom prst="rect">
            <a:avLst/>
          </a:prstGeom>
          <a:noFill/>
          <a:ln w="9525">
            <a:noFill/>
            <a:miter lim="800000"/>
            <a:headEnd/>
            <a:tailEnd/>
          </a:ln>
        </p:spPr>
        <p:txBody>
          <a:bodyPr>
            <a:spAutoFit/>
          </a:bodyPr>
          <a:lstStyle/>
          <a:p>
            <a:r>
              <a:rPr lang="en-US" sz="2400"/>
              <a:t>- Các lọ hoa thật được làm bằng chất liệu gì?</a:t>
            </a:r>
          </a:p>
        </p:txBody>
      </p:sp>
      <p:sp>
        <p:nvSpPr>
          <p:cNvPr id="7183" name="Text Box 15"/>
          <p:cNvSpPr txBox="1">
            <a:spLocks noChangeArrowheads="1"/>
          </p:cNvSpPr>
          <p:nvPr/>
        </p:nvSpPr>
        <p:spPr bwMode="auto">
          <a:xfrm>
            <a:off x="4343400" y="5334000"/>
            <a:ext cx="4953000" cy="1200150"/>
          </a:xfrm>
          <a:prstGeom prst="rect">
            <a:avLst/>
          </a:prstGeom>
          <a:noFill/>
          <a:ln w="9525">
            <a:noFill/>
            <a:miter lim="800000"/>
            <a:headEnd/>
            <a:tailEnd/>
          </a:ln>
        </p:spPr>
        <p:txBody>
          <a:bodyPr>
            <a:spAutoFit/>
          </a:bodyPr>
          <a:lstStyle/>
          <a:p>
            <a:r>
              <a:rPr lang="en-US" sz="2400"/>
              <a:t>- Các lọ hoa thật được làm bằng rất nhiều chất liệu như: gốm, sứ, thủy tinh, …</a:t>
            </a:r>
          </a:p>
        </p:txBody>
      </p:sp>
      <p:sp>
        <p:nvSpPr>
          <p:cNvPr id="7184" name="Rectangle 16"/>
          <p:cNvSpPr>
            <a:spLocks noChangeArrowheads="1"/>
          </p:cNvSpPr>
          <p:nvPr/>
        </p:nvSpPr>
        <p:spPr bwMode="auto">
          <a:xfrm>
            <a:off x="228600" y="5486400"/>
            <a:ext cx="3505200" cy="1200150"/>
          </a:xfrm>
          <a:prstGeom prst="rect">
            <a:avLst/>
          </a:prstGeom>
          <a:noFill/>
          <a:ln w="9525">
            <a:noFill/>
            <a:miter lim="800000"/>
            <a:headEnd/>
            <a:tailEnd/>
          </a:ln>
        </p:spPr>
        <p:txBody>
          <a:bodyPr>
            <a:spAutoFit/>
          </a:bodyPr>
          <a:lstStyle/>
          <a:p>
            <a:pPr>
              <a:buFontTx/>
              <a:buChar char="-"/>
            </a:pPr>
            <a:r>
              <a:rPr lang="en-US" sz="2400"/>
              <a:t> Các lọ hoa thật có hình dáng, màu sắc như thế nào?  </a:t>
            </a:r>
          </a:p>
        </p:txBody>
      </p:sp>
      <p:sp>
        <p:nvSpPr>
          <p:cNvPr id="7185" name="Rectangle 17"/>
          <p:cNvSpPr>
            <a:spLocks noChangeArrowheads="1"/>
          </p:cNvSpPr>
          <p:nvPr/>
        </p:nvSpPr>
        <p:spPr bwMode="auto">
          <a:xfrm>
            <a:off x="4495800" y="5410200"/>
            <a:ext cx="4419600" cy="1200150"/>
          </a:xfrm>
          <a:prstGeom prst="rect">
            <a:avLst/>
          </a:prstGeom>
          <a:noFill/>
          <a:ln w="9525">
            <a:noFill/>
            <a:miter lim="800000"/>
            <a:headEnd/>
            <a:tailEnd/>
          </a:ln>
        </p:spPr>
        <p:txBody>
          <a:bodyPr>
            <a:spAutoFit/>
          </a:bodyPr>
          <a:lstStyle/>
          <a:p>
            <a:pPr>
              <a:buFontTx/>
              <a:buChar char="-"/>
            </a:pPr>
            <a:r>
              <a:rPr lang="en-US" sz="2400"/>
              <a:t> Các lọ hoa thật có hình </a:t>
            </a:r>
          </a:p>
          <a:p>
            <a:r>
              <a:rPr lang="en-US" sz="2400"/>
              <a:t>dáng, màu sắc rất đa dạng, phong phú?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3"/>
                                        </p:tgtEl>
                                        <p:attrNameLst>
                                          <p:attrName>style.visibility</p:attrName>
                                        </p:attrNameLst>
                                      </p:cBhvr>
                                      <p:to>
                                        <p:strVal val="visible"/>
                                      </p:to>
                                    </p:set>
                                    <p:animEffect transition="in" filter="blinds(horizontal)">
                                      <p:cBhvr>
                                        <p:cTn id="12" dur="500"/>
                                        <p:tgtEl>
                                          <p:spTgt spid="7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82"/>
                                        </p:tgtEl>
                                      </p:cBhvr>
                                    </p:animEffect>
                                    <p:set>
                                      <p:cBhvr>
                                        <p:cTn id="17" dur="1" fill="hold">
                                          <p:stCondLst>
                                            <p:cond delay="499"/>
                                          </p:stCondLst>
                                        </p:cTn>
                                        <p:tgtEl>
                                          <p:spTgt spid="7182"/>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83"/>
                                        </p:tgtEl>
                                      </p:cBhvr>
                                    </p:animEffect>
                                    <p:set>
                                      <p:cBhvr>
                                        <p:cTn id="20" dur="1" fill="hold">
                                          <p:stCondLst>
                                            <p:cond delay="499"/>
                                          </p:stCondLst>
                                        </p:cTn>
                                        <p:tgtEl>
                                          <p:spTgt spid="718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184"/>
                                        </p:tgtEl>
                                        <p:attrNameLst>
                                          <p:attrName>style.visibility</p:attrName>
                                        </p:attrNameLst>
                                      </p:cBhvr>
                                      <p:to>
                                        <p:strVal val="visible"/>
                                      </p:to>
                                    </p:set>
                                    <p:animEffect transition="in" filter="checkerboard(across)">
                                      <p:cBhvr>
                                        <p:cTn id="25" dur="500"/>
                                        <p:tgtEl>
                                          <p:spTgt spid="71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185"/>
                                        </p:tgtEl>
                                        <p:attrNameLst>
                                          <p:attrName>style.visibility</p:attrName>
                                        </p:attrNameLst>
                                      </p:cBhvr>
                                      <p:to>
                                        <p:strVal val="visible"/>
                                      </p:to>
                                    </p:set>
                                    <p:animEffect transition="in" filter="box(in)">
                                      <p:cBhvr>
                                        <p:cTn id="30"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2" grpId="1"/>
      <p:bldP spid="7183" grpId="0"/>
      <p:bldP spid="7183" grpId="1"/>
      <p:bldP spid="7184" grpId="0"/>
      <p:bldP spid="71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819400" y="1384300"/>
            <a:ext cx="3962400" cy="457200"/>
          </a:xfrm>
        </p:spPr>
        <p:txBody>
          <a:bodyPr anchor="b"/>
          <a:lstStyle/>
          <a:p>
            <a:pPr eaLnBrk="1" hangingPunct="1"/>
            <a:r>
              <a:rPr lang="en-US" sz="3200" b="1" i="1" smtClean="0">
                <a:solidFill>
                  <a:schemeClr val="tx1"/>
                </a:solidFill>
              </a:rPr>
              <a:t>Thủ công</a:t>
            </a:r>
            <a:endParaRPr lang="en-US" sz="3200" b="1" i="1" smtClean="0">
              <a:solidFill>
                <a:srgbClr val="FF0066"/>
              </a:solidFill>
            </a:endParaRPr>
          </a:p>
        </p:txBody>
      </p:sp>
      <p:pic>
        <p:nvPicPr>
          <p:cNvPr id="5123" name="Picture 4" descr="Yahoo (37)"/>
          <p:cNvPicPr>
            <a:picLocks noChangeAspect="1" noChangeArrowheads="1" noCrop="1"/>
          </p:cNvPicPr>
          <p:nvPr/>
        </p:nvPicPr>
        <p:blipFill>
          <a:blip r:embed="rId2"/>
          <a:srcRect/>
          <a:stretch>
            <a:fillRect/>
          </a:stretch>
        </p:blipFill>
        <p:spPr bwMode="auto">
          <a:xfrm>
            <a:off x="609600" y="5715000"/>
            <a:ext cx="952500" cy="800100"/>
          </a:xfrm>
          <a:prstGeom prst="rect">
            <a:avLst/>
          </a:prstGeom>
          <a:noFill/>
          <a:ln w="9525">
            <a:noFill/>
            <a:miter lim="800000"/>
            <a:headEnd/>
            <a:tailEnd/>
          </a:ln>
        </p:spPr>
      </p:pic>
      <p:pic>
        <p:nvPicPr>
          <p:cNvPr id="5124" name="Picture 5" descr="Yahoo (37)"/>
          <p:cNvPicPr>
            <a:picLocks noChangeAspect="1" noChangeArrowheads="1" noCrop="1"/>
          </p:cNvPicPr>
          <p:nvPr/>
        </p:nvPicPr>
        <p:blipFill>
          <a:blip r:embed="rId2"/>
          <a:srcRect/>
          <a:stretch>
            <a:fillRect/>
          </a:stretch>
        </p:blipFill>
        <p:spPr bwMode="auto">
          <a:xfrm>
            <a:off x="1828800" y="5715000"/>
            <a:ext cx="952500" cy="800100"/>
          </a:xfrm>
          <a:prstGeom prst="rect">
            <a:avLst/>
          </a:prstGeom>
          <a:noFill/>
          <a:ln w="9525">
            <a:noFill/>
            <a:miter lim="800000"/>
            <a:headEnd/>
            <a:tailEnd/>
          </a:ln>
        </p:spPr>
      </p:pic>
      <p:pic>
        <p:nvPicPr>
          <p:cNvPr id="5125" name="Picture 6" descr="Yahoo (37)"/>
          <p:cNvPicPr>
            <a:picLocks noChangeAspect="1" noChangeArrowheads="1" noCrop="1"/>
          </p:cNvPicPr>
          <p:nvPr/>
        </p:nvPicPr>
        <p:blipFill>
          <a:blip r:embed="rId2"/>
          <a:srcRect/>
          <a:stretch>
            <a:fillRect/>
          </a:stretch>
        </p:blipFill>
        <p:spPr bwMode="auto">
          <a:xfrm>
            <a:off x="609600" y="4724400"/>
            <a:ext cx="952500" cy="800100"/>
          </a:xfrm>
          <a:prstGeom prst="rect">
            <a:avLst/>
          </a:prstGeom>
          <a:noFill/>
          <a:ln w="9525">
            <a:noFill/>
            <a:miter lim="800000"/>
            <a:headEnd/>
            <a:tailEnd/>
          </a:ln>
        </p:spPr>
      </p:pic>
      <p:sp>
        <p:nvSpPr>
          <p:cNvPr id="5126" name="Text Box 7"/>
          <p:cNvSpPr txBox="1">
            <a:spLocks noChangeArrowheads="1"/>
          </p:cNvSpPr>
          <p:nvPr/>
        </p:nvSpPr>
        <p:spPr bwMode="auto">
          <a:xfrm>
            <a:off x="1447800" y="1860550"/>
            <a:ext cx="6862763" cy="584200"/>
          </a:xfrm>
          <a:prstGeom prst="rect">
            <a:avLst/>
          </a:prstGeom>
          <a:noFill/>
          <a:ln w="9525">
            <a:noFill/>
            <a:miter lim="800000"/>
            <a:headEnd/>
            <a:tailEnd/>
          </a:ln>
        </p:spPr>
        <p:txBody>
          <a:bodyPr wrap="none">
            <a:spAutoFit/>
          </a:bodyPr>
          <a:lstStyle/>
          <a:p>
            <a:r>
              <a:rPr lang="en-US" sz="3200"/>
              <a:t>Bài 16: </a:t>
            </a:r>
            <a:r>
              <a:rPr lang="en-US" sz="3200" i="1">
                <a:solidFill>
                  <a:srgbClr val="FF0000"/>
                </a:solidFill>
              </a:rPr>
              <a:t>Làm lọ hoa gắn tường</a:t>
            </a:r>
            <a:r>
              <a:rPr lang="en-US" sz="3200"/>
              <a:t> (tiết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828800" y="1143000"/>
            <a:ext cx="4343400" cy="457200"/>
          </a:xfrm>
          <a:prstGeom prst="rect">
            <a:avLst/>
          </a:prstGeom>
          <a:noFill/>
          <a:ln w="9525">
            <a:noFill/>
            <a:miter lim="800000"/>
            <a:headEnd/>
            <a:tailEnd/>
          </a:ln>
        </p:spPr>
        <p:txBody>
          <a:bodyPr anchor="b"/>
          <a:lstStyle/>
          <a:p>
            <a:pPr algn="ctr"/>
            <a:r>
              <a:rPr lang="en-US" sz="2800" b="1"/>
              <a:t>     Làm việc theo căp:</a:t>
            </a:r>
            <a:br>
              <a:rPr lang="en-US" sz="2800" b="1"/>
            </a:br>
            <a:r>
              <a:rPr lang="en-US" sz="2800" b="1"/>
              <a:t>Quan sát và nhận xét:</a:t>
            </a:r>
          </a:p>
        </p:txBody>
      </p:sp>
      <p:sp>
        <p:nvSpPr>
          <p:cNvPr id="6147" name="Rectangle 3"/>
          <p:cNvSpPr>
            <a:spLocks noChangeArrowheads="1"/>
          </p:cNvSpPr>
          <p:nvPr/>
        </p:nvSpPr>
        <p:spPr bwMode="auto">
          <a:xfrm>
            <a:off x="838200" y="4343400"/>
            <a:ext cx="4267200" cy="685800"/>
          </a:xfrm>
          <a:prstGeom prst="rect">
            <a:avLst/>
          </a:prstGeom>
          <a:noFill/>
          <a:ln w="9525">
            <a:noFill/>
            <a:miter lim="800000"/>
            <a:headEnd/>
            <a:tailEnd/>
          </a:ln>
        </p:spPr>
        <p:txBody>
          <a:bodyPr/>
          <a:lstStyle/>
          <a:p>
            <a:pPr marL="609600" indent="-609600" algn="just">
              <a:lnSpc>
                <a:spcPct val="90000"/>
              </a:lnSpc>
              <a:spcBef>
                <a:spcPct val="20000"/>
              </a:spcBef>
            </a:pPr>
            <a:r>
              <a:rPr lang="en-US" sz="2800" b="1">
                <a:solidFill>
                  <a:srgbClr val="FF3300"/>
                </a:solidFill>
              </a:rPr>
              <a:t>3. Phần đế và đáy của </a:t>
            </a:r>
          </a:p>
          <a:p>
            <a:pPr marL="609600" indent="-609600" algn="just">
              <a:lnSpc>
                <a:spcPct val="90000"/>
              </a:lnSpc>
              <a:spcBef>
                <a:spcPct val="20000"/>
              </a:spcBef>
            </a:pPr>
            <a:r>
              <a:rPr lang="en-US" sz="2800" b="1">
                <a:solidFill>
                  <a:srgbClr val="FF3300"/>
                </a:solidFill>
              </a:rPr>
              <a:t>lọ hoa được làm như </a:t>
            </a:r>
          </a:p>
          <a:p>
            <a:pPr marL="609600" indent="-609600" algn="just">
              <a:lnSpc>
                <a:spcPct val="90000"/>
              </a:lnSpc>
              <a:spcBef>
                <a:spcPct val="20000"/>
              </a:spcBef>
            </a:pPr>
            <a:r>
              <a:rPr lang="en-US" sz="2800" b="1">
                <a:solidFill>
                  <a:srgbClr val="FF3300"/>
                </a:solidFill>
              </a:rPr>
              <a:t>thế nào?</a:t>
            </a:r>
          </a:p>
        </p:txBody>
      </p:sp>
      <p:sp>
        <p:nvSpPr>
          <p:cNvPr id="6148" name="Text Box 6"/>
          <p:cNvSpPr txBox="1">
            <a:spLocks noChangeArrowheads="1"/>
          </p:cNvSpPr>
          <p:nvPr/>
        </p:nvSpPr>
        <p:spPr bwMode="auto">
          <a:xfrm>
            <a:off x="914400" y="1844675"/>
            <a:ext cx="4038600" cy="946150"/>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1. Tờ giấy gấp lọ hoa có hình gì?</a:t>
            </a:r>
          </a:p>
        </p:txBody>
      </p:sp>
      <p:sp>
        <p:nvSpPr>
          <p:cNvPr id="6149" name="Text Box 7"/>
          <p:cNvSpPr txBox="1">
            <a:spLocks noChangeArrowheads="1"/>
          </p:cNvSpPr>
          <p:nvPr/>
        </p:nvSpPr>
        <p:spPr bwMode="auto">
          <a:xfrm>
            <a:off x="838200" y="2911475"/>
            <a:ext cx="4038600" cy="1373188"/>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2.  Lọ hoa được gấp bằng các nếp gấp như thế nào?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105400" y="1676400"/>
            <a:ext cx="4038600" cy="519113"/>
          </a:xfrm>
          <a:prstGeom prst="rect">
            <a:avLst/>
          </a:prstGeom>
          <a:noFill/>
          <a:ln w="9525">
            <a:noFill/>
            <a:miter lim="800000"/>
            <a:headEnd/>
            <a:tailEnd/>
          </a:ln>
        </p:spPr>
        <p:txBody>
          <a:bodyPr>
            <a:spAutoFit/>
          </a:bodyPr>
          <a:lstStyle/>
          <a:p>
            <a:pPr>
              <a:spcBef>
                <a:spcPct val="50000"/>
              </a:spcBef>
            </a:pPr>
            <a:endParaRPr lang="vi-VN" sz="2800"/>
          </a:p>
        </p:txBody>
      </p:sp>
      <p:sp>
        <p:nvSpPr>
          <p:cNvPr id="7171" name="Text Box 7"/>
          <p:cNvSpPr txBox="1">
            <a:spLocks noChangeArrowheads="1"/>
          </p:cNvSpPr>
          <p:nvPr/>
        </p:nvSpPr>
        <p:spPr bwMode="auto">
          <a:xfrm>
            <a:off x="457200" y="1692275"/>
            <a:ext cx="4038600" cy="946150"/>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1. Tờ giấy gấp lọ hoa có hình gì?</a:t>
            </a:r>
          </a:p>
        </p:txBody>
      </p:sp>
      <p:sp>
        <p:nvSpPr>
          <p:cNvPr id="8200" name="Text Box 8"/>
          <p:cNvSpPr txBox="1">
            <a:spLocks noChangeArrowheads="1"/>
          </p:cNvSpPr>
          <p:nvPr/>
        </p:nvSpPr>
        <p:spPr bwMode="auto">
          <a:xfrm>
            <a:off x="4724400" y="1692275"/>
            <a:ext cx="4038600" cy="946150"/>
          </a:xfrm>
          <a:prstGeom prst="rect">
            <a:avLst/>
          </a:prstGeom>
          <a:noFill/>
          <a:ln w="9525">
            <a:noFill/>
            <a:miter lim="800000"/>
            <a:headEnd/>
            <a:tailEnd/>
          </a:ln>
        </p:spPr>
        <p:txBody>
          <a:bodyPr>
            <a:spAutoFit/>
          </a:bodyPr>
          <a:lstStyle/>
          <a:p>
            <a:pPr>
              <a:spcBef>
                <a:spcPct val="20000"/>
              </a:spcBef>
            </a:pPr>
            <a:r>
              <a:rPr lang="en-US" sz="2800" i="1">
                <a:solidFill>
                  <a:srgbClr val="0000FF"/>
                </a:solidFill>
              </a:rPr>
              <a:t>1. Tờ giấy gấp lọ hoa có hình chữ nhật</a:t>
            </a:r>
          </a:p>
        </p:txBody>
      </p:sp>
      <p:sp>
        <p:nvSpPr>
          <p:cNvPr id="8201" name="Text Box 9"/>
          <p:cNvSpPr txBox="1">
            <a:spLocks noChangeArrowheads="1"/>
          </p:cNvSpPr>
          <p:nvPr/>
        </p:nvSpPr>
        <p:spPr bwMode="auto">
          <a:xfrm>
            <a:off x="381000" y="2606675"/>
            <a:ext cx="4038600" cy="1373188"/>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2.  Lọ hoa được gấp bằng các nếp gấp như thế nào?</a:t>
            </a:r>
          </a:p>
        </p:txBody>
      </p:sp>
      <p:sp>
        <p:nvSpPr>
          <p:cNvPr id="8202" name="Text Box 10"/>
          <p:cNvSpPr txBox="1">
            <a:spLocks noChangeArrowheads="1"/>
          </p:cNvSpPr>
          <p:nvPr/>
        </p:nvSpPr>
        <p:spPr bwMode="auto">
          <a:xfrm>
            <a:off x="4724400" y="2622550"/>
            <a:ext cx="4038600" cy="1373188"/>
          </a:xfrm>
          <a:prstGeom prst="rect">
            <a:avLst/>
          </a:prstGeom>
          <a:noFill/>
          <a:ln w="9525">
            <a:noFill/>
            <a:miter lim="800000"/>
            <a:headEnd/>
            <a:tailEnd/>
          </a:ln>
        </p:spPr>
        <p:txBody>
          <a:bodyPr>
            <a:spAutoFit/>
          </a:bodyPr>
          <a:lstStyle/>
          <a:p>
            <a:pPr>
              <a:spcBef>
                <a:spcPct val="20000"/>
              </a:spcBef>
            </a:pPr>
            <a:r>
              <a:rPr lang="en-US" sz="2800" i="1">
                <a:solidFill>
                  <a:srgbClr val="0000FF"/>
                </a:solidFill>
              </a:rPr>
              <a:t>2. </a:t>
            </a:r>
            <a:r>
              <a:rPr lang="en-US" sz="2800" i="1"/>
              <a:t> </a:t>
            </a:r>
            <a:r>
              <a:rPr lang="en-US" sz="2800" i="1">
                <a:solidFill>
                  <a:srgbClr val="0000FF"/>
                </a:solidFill>
              </a:rPr>
              <a:t>Lọ hoa được gấp bằng các các nếp gấp cách đều nhau.</a:t>
            </a:r>
          </a:p>
        </p:txBody>
      </p:sp>
      <p:sp>
        <p:nvSpPr>
          <p:cNvPr id="9219" name="Rectangle 3"/>
          <p:cNvSpPr>
            <a:spLocks noChangeArrowheads="1"/>
          </p:cNvSpPr>
          <p:nvPr/>
        </p:nvSpPr>
        <p:spPr bwMode="auto">
          <a:xfrm>
            <a:off x="4419600" y="3886200"/>
            <a:ext cx="4724400" cy="685800"/>
          </a:xfrm>
          <a:prstGeom prst="rect">
            <a:avLst/>
          </a:prstGeom>
          <a:noFill/>
          <a:ln w="9525">
            <a:noFill/>
            <a:miter lim="800000"/>
            <a:headEnd/>
            <a:tailEnd/>
          </a:ln>
        </p:spPr>
        <p:txBody>
          <a:bodyPr/>
          <a:lstStyle/>
          <a:p>
            <a:pPr marL="609600" indent="-609600" algn="just">
              <a:spcBef>
                <a:spcPct val="20000"/>
              </a:spcBef>
            </a:pPr>
            <a:r>
              <a:rPr lang="en-US" sz="2800" i="1">
                <a:solidFill>
                  <a:srgbClr val="0000FF"/>
                </a:solidFill>
              </a:rPr>
              <a:t>3. Một phần dưới của tờ giấy </a:t>
            </a:r>
          </a:p>
          <a:p>
            <a:pPr marL="609600" indent="-609600" algn="just">
              <a:spcBef>
                <a:spcPct val="20000"/>
              </a:spcBef>
            </a:pPr>
            <a:r>
              <a:rPr lang="en-US" sz="2800" i="1">
                <a:solidFill>
                  <a:srgbClr val="0000FF"/>
                </a:solidFill>
              </a:rPr>
              <a:t>được gấp lên 3 ô để làm đế lọ </a:t>
            </a:r>
          </a:p>
          <a:p>
            <a:pPr marL="609600" indent="-609600" algn="just">
              <a:spcBef>
                <a:spcPct val="20000"/>
              </a:spcBef>
            </a:pPr>
            <a:r>
              <a:rPr lang="en-US" sz="2800" i="1">
                <a:solidFill>
                  <a:srgbClr val="0000FF"/>
                </a:solidFill>
              </a:rPr>
              <a:t>hoa trước khi gấp các nếp </a:t>
            </a:r>
          </a:p>
          <a:p>
            <a:pPr marL="609600" indent="-609600" algn="just">
              <a:spcBef>
                <a:spcPct val="20000"/>
              </a:spcBef>
            </a:pPr>
            <a:r>
              <a:rPr lang="en-US" sz="2800" i="1">
                <a:solidFill>
                  <a:srgbClr val="0000FF"/>
                </a:solidFill>
              </a:rPr>
              <a:t>gấp cách đều nhau. </a:t>
            </a:r>
          </a:p>
        </p:txBody>
      </p:sp>
      <p:sp>
        <p:nvSpPr>
          <p:cNvPr id="8207" name="Rectangle 15"/>
          <p:cNvSpPr>
            <a:spLocks noChangeArrowheads="1"/>
          </p:cNvSpPr>
          <p:nvPr/>
        </p:nvSpPr>
        <p:spPr bwMode="auto">
          <a:xfrm>
            <a:off x="304800" y="3825875"/>
            <a:ext cx="4572000" cy="946150"/>
          </a:xfrm>
          <a:prstGeom prst="rect">
            <a:avLst/>
          </a:prstGeom>
          <a:noFill/>
          <a:ln w="9525">
            <a:noFill/>
            <a:miter lim="800000"/>
            <a:headEnd/>
            <a:tailEnd/>
          </a:ln>
        </p:spPr>
        <p:txBody>
          <a:bodyPr>
            <a:spAutoFit/>
          </a:bodyPr>
          <a:lstStyle/>
          <a:p>
            <a:r>
              <a:rPr lang="en-US" sz="2800" b="1">
                <a:solidFill>
                  <a:srgbClr val="FF3300"/>
                </a:solidFill>
              </a:rPr>
              <a:t>3. Phần đế của lọ hoa </a:t>
            </a:r>
          </a:p>
          <a:p>
            <a:r>
              <a:rPr lang="en-US" sz="2800" b="1">
                <a:solidFill>
                  <a:srgbClr val="FF3300"/>
                </a:solidFill>
              </a:rPr>
              <a:t>được làm như thế nào?</a:t>
            </a:r>
          </a:p>
        </p:txBody>
      </p:sp>
      <p:sp>
        <p:nvSpPr>
          <p:cNvPr id="7177" name="Rectangle 16"/>
          <p:cNvSpPr>
            <a:spLocks noChangeArrowheads="1"/>
          </p:cNvSpPr>
          <p:nvPr/>
        </p:nvSpPr>
        <p:spPr bwMode="auto">
          <a:xfrm>
            <a:off x="1981200" y="533400"/>
            <a:ext cx="4572000" cy="946150"/>
          </a:xfrm>
          <a:prstGeom prst="rect">
            <a:avLst/>
          </a:prstGeom>
          <a:noFill/>
          <a:ln w="9525">
            <a:noFill/>
            <a:miter lim="800000"/>
            <a:headEnd/>
            <a:tailEnd/>
          </a:ln>
        </p:spPr>
        <p:txBody>
          <a:bodyPr>
            <a:spAutoFit/>
          </a:bodyPr>
          <a:lstStyle/>
          <a:p>
            <a:pPr algn="ctr"/>
            <a:r>
              <a:rPr lang="en-US" sz="2800" b="1"/>
              <a:t>Làm việc theo căp:</a:t>
            </a:r>
            <a:br>
              <a:rPr lang="en-US" sz="2800" b="1"/>
            </a:br>
            <a:r>
              <a:rPr lang="en-US" sz="2800" b="1"/>
              <a:t>Quan sát và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plus(in)">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linds(horizontal)">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box(in)">
                                      <p:cBhvr>
                                        <p:cTn id="17" dur="500"/>
                                        <p:tgtEl>
                                          <p:spTgt spid="8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207"/>
                                        </p:tgtEl>
                                        <p:attrNameLst>
                                          <p:attrName>style.visibility</p:attrName>
                                        </p:attrNameLst>
                                      </p:cBhvr>
                                      <p:to>
                                        <p:strVal val="visible"/>
                                      </p:to>
                                    </p:set>
                                    <p:animEffect transition="in" filter="checkerboard(across)">
                                      <p:cBhvr>
                                        <p:cTn id="22" dur="500"/>
                                        <p:tgtEl>
                                          <p:spTgt spid="8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box(in)">
                                      <p:cBhvr>
                                        <p:cTn id="2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P spid="9219" grpId="0"/>
      <p:bldP spid="820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28600" y="838200"/>
            <a:ext cx="8915400" cy="4724400"/>
          </a:xfrm>
        </p:spPr>
        <p:txBody>
          <a:bodyPr/>
          <a:lstStyle/>
          <a:p>
            <a:pPr eaLnBrk="1" hangingPunct="1">
              <a:buFontTx/>
              <a:buNone/>
            </a:pPr>
            <a:r>
              <a:rPr lang="en-US" smtClean="0">
                <a:solidFill>
                  <a:srgbClr val="FF3300"/>
                </a:solidFill>
              </a:rPr>
              <a:t>    </a:t>
            </a:r>
            <a:r>
              <a:rPr lang="en-US" sz="2800" smtClean="0">
                <a:solidFill>
                  <a:srgbClr val="FF3300"/>
                </a:solidFill>
              </a:rPr>
              <a:t>Bước 1</a:t>
            </a:r>
            <a:r>
              <a:rPr lang="en-US" sz="2800" smtClean="0">
                <a:solidFill>
                  <a:srgbClr val="FF0066"/>
                </a:solidFill>
              </a:rPr>
              <a:t>:</a:t>
            </a:r>
            <a:r>
              <a:rPr lang="en-US" sz="2800" smtClean="0">
                <a:solidFill>
                  <a:srgbClr val="3366FF"/>
                </a:solidFill>
              </a:rPr>
              <a:t> </a:t>
            </a:r>
            <a:r>
              <a:rPr lang="en-US" sz="2800" b="1" smtClean="0">
                <a:solidFill>
                  <a:srgbClr val="0033CC"/>
                </a:solidFill>
              </a:rPr>
              <a:t>Gấp phần giấy làm đế lọ hoa và </a:t>
            </a:r>
          </a:p>
          <a:p>
            <a:pPr eaLnBrk="1" hangingPunct="1">
              <a:buFontTx/>
              <a:buNone/>
            </a:pPr>
            <a:r>
              <a:rPr lang="en-US" sz="2800" b="1" smtClean="0">
                <a:solidFill>
                  <a:srgbClr val="0033CC"/>
                </a:solidFill>
              </a:rPr>
              <a:t>    gấp các nếp gấp cách đều</a:t>
            </a:r>
          </a:p>
        </p:txBody>
      </p:sp>
      <p:sp>
        <p:nvSpPr>
          <p:cNvPr id="8195" name="Rectangle 4"/>
          <p:cNvSpPr>
            <a:spLocks noGrp="1" noChangeArrowheads="1"/>
          </p:cNvSpPr>
          <p:nvPr>
            <p:ph type="title" idx="4294967295"/>
          </p:nvPr>
        </p:nvSpPr>
        <p:spPr>
          <a:xfrm>
            <a:off x="457200" y="274638"/>
            <a:ext cx="8229600" cy="488950"/>
          </a:xfrm>
        </p:spPr>
        <p:txBody>
          <a:bodyPr anchor="b"/>
          <a:lstStyle/>
          <a:p>
            <a:pPr eaLnBrk="1" hangingPunct="1"/>
            <a:r>
              <a:rPr lang="en-US" sz="3600" smtClean="0">
                <a:solidFill>
                  <a:srgbClr val="FF0000"/>
                </a:solidFill>
              </a:rPr>
              <a:t>Quy trình làm lọ hoa gắn tường</a:t>
            </a:r>
          </a:p>
        </p:txBody>
      </p:sp>
      <p:sp>
        <p:nvSpPr>
          <p:cNvPr id="18440" name="Line 8"/>
          <p:cNvSpPr>
            <a:spLocks noChangeShapeType="1"/>
          </p:cNvSpPr>
          <p:nvPr/>
        </p:nvSpPr>
        <p:spPr bwMode="auto">
          <a:xfrm>
            <a:off x="292100" y="2411413"/>
            <a:ext cx="457200" cy="0"/>
          </a:xfrm>
          <a:prstGeom prst="line">
            <a:avLst/>
          </a:prstGeom>
          <a:noFill/>
          <a:ln w="9525">
            <a:solidFill>
              <a:schemeClr val="tx1"/>
            </a:solidFill>
            <a:prstDash val="dash"/>
            <a:round/>
            <a:headEnd/>
            <a:tailEnd/>
          </a:ln>
        </p:spPr>
        <p:txBody>
          <a:bodyPr/>
          <a:lstStyle/>
          <a:p>
            <a:endParaRPr lang="en-US"/>
          </a:p>
        </p:txBody>
      </p:sp>
      <p:sp>
        <p:nvSpPr>
          <p:cNvPr id="18441" name="Line 9"/>
          <p:cNvSpPr>
            <a:spLocks noChangeShapeType="1"/>
          </p:cNvSpPr>
          <p:nvPr/>
        </p:nvSpPr>
        <p:spPr bwMode="auto">
          <a:xfrm flipH="1">
            <a:off x="342900" y="5154613"/>
            <a:ext cx="381000" cy="0"/>
          </a:xfrm>
          <a:prstGeom prst="line">
            <a:avLst/>
          </a:prstGeom>
          <a:noFill/>
          <a:ln w="9525">
            <a:solidFill>
              <a:schemeClr val="tx1"/>
            </a:solidFill>
            <a:prstDash val="dash"/>
            <a:round/>
            <a:headEnd/>
            <a:tailEnd/>
          </a:ln>
        </p:spPr>
        <p:txBody>
          <a:bodyPr/>
          <a:lstStyle/>
          <a:p>
            <a:endParaRPr lang="en-US"/>
          </a:p>
        </p:txBody>
      </p:sp>
      <p:sp>
        <p:nvSpPr>
          <p:cNvPr id="18445" name="Line 13"/>
          <p:cNvSpPr>
            <a:spLocks noChangeShapeType="1"/>
          </p:cNvSpPr>
          <p:nvPr/>
        </p:nvSpPr>
        <p:spPr bwMode="auto">
          <a:xfrm>
            <a:off x="622300" y="2438400"/>
            <a:ext cx="0" cy="2743200"/>
          </a:xfrm>
          <a:prstGeom prst="line">
            <a:avLst/>
          </a:prstGeom>
          <a:noFill/>
          <a:ln w="9525">
            <a:solidFill>
              <a:schemeClr val="tx1"/>
            </a:solidFill>
            <a:round/>
            <a:headEnd type="triangle" w="med" len="med"/>
            <a:tailEnd type="triangle" w="med" len="med"/>
          </a:ln>
        </p:spPr>
        <p:txBody>
          <a:bodyPr/>
          <a:lstStyle/>
          <a:p>
            <a:endParaRPr lang="en-US"/>
          </a:p>
        </p:txBody>
      </p:sp>
      <p:sp>
        <p:nvSpPr>
          <p:cNvPr id="18446" name="Text Box 14"/>
          <p:cNvSpPr txBox="1">
            <a:spLocks noChangeArrowheads="1"/>
          </p:cNvSpPr>
          <p:nvPr/>
        </p:nvSpPr>
        <p:spPr bwMode="auto">
          <a:xfrm>
            <a:off x="5410200" y="1951038"/>
            <a:ext cx="3581400" cy="2246312"/>
          </a:xfrm>
          <a:prstGeom prst="rect">
            <a:avLst/>
          </a:prstGeom>
          <a:noFill/>
          <a:ln w="9525">
            <a:noFill/>
            <a:miter lim="800000"/>
            <a:headEnd/>
            <a:tailEnd/>
          </a:ln>
        </p:spPr>
        <p:txBody>
          <a:bodyPr>
            <a:spAutoFit/>
          </a:bodyPr>
          <a:lstStyle/>
          <a:p>
            <a:pPr>
              <a:spcBef>
                <a:spcPct val="50000"/>
              </a:spcBef>
              <a:buFontTx/>
              <a:buChar char="-"/>
            </a:pPr>
            <a:r>
              <a:rPr lang="en-US" sz="2800"/>
              <a:t> Đặt ngang tờ giấy thủ công hình chữ nhật có chiều dài 24 ô, rộng 16 ô mặt có màu ở trên.</a:t>
            </a:r>
          </a:p>
        </p:txBody>
      </p:sp>
      <p:sp>
        <p:nvSpPr>
          <p:cNvPr id="2" name="Text Box 14"/>
          <p:cNvSpPr txBox="1">
            <a:spLocks noChangeArrowheads="1"/>
          </p:cNvSpPr>
          <p:nvPr/>
        </p:nvSpPr>
        <p:spPr bwMode="auto">
          <a:xfrm>
            <a:off x="5334000" y="4267200"/>
            <a:ext cx="3581400" cy="1800225"/>
          </a:xfrm>
          <a:prstGeom prst="rect">
            <a:avLst/>
          </a:prstGeom>
          <a:noFill/>
          <a:ln w="9525">
            <a:noFill/>
            <a:miter lim="800000"/>
            <a:headEnd/>
            <a:tailEnd/>
          </a:ln>
        </p:spPr>
        <p:txBody>
          <a:bodyPr>
            <a:spAutoFit/>
          </a:bodyPr>
          <a:lstStyle/>
          <a:p>
            <a:pPr>
              <a:spcBef>
                <a:spcPct val="50000"/>
              </a:spcBef>
              <a:buFontTx/>
              <a:buChar char="-"/>
            </a:pPr>
            <a:r>
              <a:rPr lang="en-US" sz="2800"/>
              <a:t> Từ mép dưới giấy đếm lên 3 ô gấp một đường dấu gấp làm  đế lọ hoa.</a:t>
            </a:r>
          </a:p>
        </p:txBody>
      </p:sp>
      <p:grpSp>
        <p:nvGrpSpPr>
          <p:cNvPr id="3" name="Group 14"/>
          <p:cNvGrpSpPr>
            <a:grpSpLocks/>
          </p:cNvGrpSpPr>
          <p:nvPr/>
        </p:nvGrpSpPr>
        <p:grpSpPr bwMode="auto">
          <a:xfrm>
            <a:off x="723900" y="1892300"/>
            <a:ext cx="4495800" cy="3836988"/>
            <a:chOff x="384" y="1183"/>
            <a:chExt cx="2832" cy="2417"/>
          </a:xfrm>
        </p:grpSpPr>
        <p:pic>
          <p:nvPicPr>
            <p:cNvPr id="8206" name="Picture 5" descr="01 color"/>
            <p:cNvPicPr>
              <a:picLocks noChangeAspect="1" noChangeArrowheads="1"/>
            </p:cNvPicPr>
            <p:nvPr/>
          </p:nvPicPr>
          <p:blipFill>
            <a:blip r:embed="rId3"/>
            <a:srcRect l="3006" t="7895" r="36884" b="50000"/>
            <a:stretch>
              <a:fillRect/>
            </a:stretch>
          </p:blipFill>
          <p:spPr bwMode="auto">
            <a:xfrm>
              <a:off x="384" y="1183"/>
              <a:ext cx="2832" cy="2417"/>
            </a:xfrm>
            <a:prstGeom prst="rect">
              <a:avLst/>
            </a:prstGeom>
            <a:noFill/>
            <a:ln w="9525">
              <a:noFill/>
              <a:miter lim="800000"/>
              <a:headEnd/>
              <a:tailEnd/>
            </a:ln>
          </p:spPr>
        </p:pic>
        <p:sp>
          <p:nvSpPr>
            <p:cNvPr id="8207" name="Rectangle 13"/>
            <p:cNvSpPr>
              <a:spLocks noChangeArrowheads="1"/>
            </p:cNvSpPr>
            <p:nvPr/>
          </p:nvSpPr>
          <p:spPr bwMode="auto">
            <a:xfrm>
              <a:off x="2880" y="2880"/>
              <a:ext cx="240" cy="480"/>
            </a:xfrm>
            <a:prstGeom prst="rect">
              <a:avLst/>
            </a:prstGeom>
            <a:solidFill>
              <a:schemeClr val="bg1"/>
            </a:solidFill>
            <a:ln w="9525">
              <a:noFill/>
              <a:miter lim="800000"/>
              <a:headEnd/>
              <a:tailEnd/>
            </a:ln>
          </p:spPr>
          <p:txBody>
            <a:bodyPr wrap="none" anchor="ctr"/>
            <a:lstStyle/>
            <a:p>
              <a:endParaRPr lang="en-US"/>
            </a:p>
          </p:txBody>
        </p:sp>
      </p:grpSp>
      <p:sp>
        <p:nvSpPr>
          <p:cNvPr id="10255" name="Text Box 15"/>
          <p:cNvSpPr txBox="1">
            <a:spLocks noChangeArrowheads="1"/>
          </p:cNvSpPr>
          <p:nvPr/>
        </p:nvSpPr>
        <p:spPr bwMode="auto">
          <a:xfrm>
            <a:off x="114300" y="3505200"/>
            <a:ext cx="609600" cy="336550"/>
          </a:xfrm>
          <a:prstGeom prst="rect">
            <a:avLst/>
          </a:prstGeom>
          <a:noFill/>
          <a:ln w="9525">
            <a:noFill/>
            <a:miter lim="800000"/>
            <a:headEnd/>
            <a:tailEnd/>
          </a:ln>
        </p:spPr>
        <p:txBody>
          <a:bodyPr>
            <a:spAutoFit/>
          </a:bodyPr>
          <a:lstStyle/>
          <a:p>
            <a:pPr>
              <a:spcBef>
                <a:spcPct val="50000"/>
              </a:spcBef>
            </a:pPr>
            <a:r>
              <a:rPr lang="en-US" sz="1600" b="1"/>
              <a:t>16 ô</a:t>
            </a:r>
          </a:p>
        </p:txBody>
      </p:sp>
      <p:sp>
        <p:nvSpPr>
          <p:cNvPr id="10256" name="Line 16"/>
          <p:cNvSpPr>
            <a:spLocks noChangeShapeType="1"/>
          </p:cNvSpPr>
          <p:nvPr/>
        </p:nvSpPr>
        <p:spPr bwMode="auto">
          <a:xfrm>
            <a:off x="4648200" y="4635500"/>
            <a:ext cx="0" cy="533400"/>
          </a:xfrm>
          <a:prstGeom prst="line">
            <a:avLst/>
          </a:prstGeom>
          <a:noFill/>
          <a:ln w="9525">
            <a:solidFill>
              <a:schemeClr val="tx1"/>
            </a:solidFill>
            <a:round/>
            <a:headEnd type="triangle" w="med" len="med"/>
            <a:tailEnd type="triangle" w="med" len="med"/>
          </a:ln>
        </p:spPr>
        <p:txBody>
          <a:bodyPr/>
          <a:lstStyle/>
          <a:p>
            <a:endParaRPr lang="en-US"/>
          </a:p>
        </p:txBody>
      </p:sp>
      <p:sp>
        <p:nvSpPr>
          <p:cNvPr id="10257" name="Text Box 17"/>
          <p:cNvSpPr txBox="1">
            <a:spLocks noChangeArrowheads="1"/>
          </p:cNvSpPr>
          <p:nvPr/>
        </p:nvSpPr>
        <p:spPr bwMode="auto">
          <a:xfrm>
            <a:off x="4648200" y="4724400"/>
            <a:ext cx="609600" cy="336550"/>
          </a:xfrm>
          <a:prstGeom prst="rect">
            <a:avLst/>
          </a:prstGeom>
          <a:noFill/>
          <a:ln w="9525">
            <a:noFill/>
            <a:miter lim="800000"/>
            <a:headEnd/>
            <a:tailEnd/>
          </a:ln>
        </p:spPr>
        <p:txBody>
          <a:bodyPr>
            <a:spAutoFit/>
          </a:bodyPr>
          <a:lstStyle/>
          <a:p>
            <a:pPr>
              <a:spcBef>
                <a:spcPct val="50000"/>
              </a:spcBef>
            </a:pPr>
            <a:r>
              <a:rPr lang="en-US" sz="1600" b="1"/>
              <a:t>3 ô</a:t>
            </a:r>
          </a:p>
        </p:txBody>
      </p:sp>
      <p:sp>
        <p:nvSpPr>
          <p:cNvPr id="10258" name="Line 18"/>
          <p:cNvSpPr>
            <a:spLocks noChangeShapeType="1"/>
          </p:cNvSpPr>
          <p:nvPr/>
        </p:nvSpPr>
        <p:spPr bwMode="auto">
          <a:xfrm flipH="1">
            <a:off x="673100" y="4597400"/>
            <a:ext cx="3962400" cy="0"/>
          </a:xfrm>
          <a:prstGeom prst="line">
            <a:avLst/>
          </a:prstGeom>
          <a:noFill/>
          <a:ln w="9525">
            <a:solidFill>
              <a:schemeClr val="tx1"/>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Scale>
                                      <p:cBhvr>
                                        <p:cTn id="7" dur="1000" decel="50000" fill="hold">
                                          <p:stCondLst>
                                            <p:cond delay="0"/>
                                          </p:stCondLst>
                                        </p:cTn>
                                        <p:tgtEl>
                                          <p:spTgt spid="184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40"/>
                                        </p:tgtEl>
                                        <p:attrNameLst>
                                          <p:attrName>ppt_x</p:attrName>
                                          <p:attrName>ppt_y</p:attrName>
                                        </p:attrNameLst>
                                      </p:cBhvr>
                                    </p:animMotion>
                                    <p:animEffect transition="in" filter="fade">
                                      <p:cBhvr>
                                        <p:cTn id="9" dur="1000"/>
                                        <p:tgtEl>
                                          <p:spTgt spid="1844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445"/>
                                        </p:tgtEl>
                                        <p:attrNameLst>
                                          <p:attrName>style.visibility</p:attrName>
                                        </p:attrNameLst>
                                      </p:cBhvr>
                                      <p:to>
                                        <p:strVal val="visible"/>
                                      </p:to>
                                    </p:set>
                                    <p:animScale>
                                      <p:cBhvr>
                                        <p:cTn id="12" dur="1000" decel="50000" fill="hold">
                                          <p:stCondLst>
                                            <p:cond delay="0"/>
                                          </p:stCondLst>
                                        </p:cTn>
                                        <p:tgtEl>
                                          <p:spTgt spid="184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445"/>
                                        </p:tgtEl>
                                        <p:attrNameLst>
                                          <p:attrName>ppt_x</p:attrName>
                                          <p:attrName>ppt_y</p:attrName>
                                        </p:attrNameLst>
                                      </p:cBhvr>
                                    </p:animMotion>
                                    <p:animEffect transition="in" filter="fade">
                                      <p:cBhvr>
                                        <p:cTn id="14" dur="1000"/>
                                        <p:tgtEl>
                                          <p:spTgt spid="1844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255"/>
                                        </p:tgtEl>
                                        <p:attrNameLst>
                                          <p:attrName>style.visibility</p:attrName>
                                        </p:attrNameLst>
                                      </p:cBhvr>
                                      <p:to>
                                        <p:strVal val="visible"/>
                                      </p:to>
                                    </p:set>
                                    <p:animScale>
                                      <p:cBhvr>
                                        <p:cTn id="17" dur="1000" decel="50000" fill="hold">
                                          <p:stCondLst>
                                            <p:cond delay="0"/>
                                          </p:stCondLst>
                                        </p:cTn>
                                        <p:tgtEl>
                                          <p:spTgt spid="10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55"/>
                                        </p:tgtEl>
                                        <p:attrNameLst>
                                          <p:attrName>ppt_x</p:attrName>
                                          <p:attrName>ppt_y</p:attrName>
                                        </p:attrNameLst>
                                      </p:cBhvr>
                                    </p:animMotion>
                                    <p:animEffect transition="in" filter="fade">
                                      <p:cBhvr>
                                        <p:cTn id="19" dur="1000"/>
                                        <p:tgtEl>
                                          <p:spTgt spid="1025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8441"/>
                                        </p:tgtEl>
                                        <p:attrNameLst>
                                          <p:attrName>style.visibility</p:attrName>
                                        </p:attrNameLst>
                                      </p:cBhvr>
                                      <p:to>
                                        <p:strVal val="visible"/>
                                      </p:to>
                                    </p:set>
                                    <p:animScale>
                                      <p:cBhvr>
                                        <p:cTn id="22" dur="1000" decel="50000" fill="hold">
                                          <p:stCondLst>
                                            <p:cond delay="0"/>
                                          </p:stCondLst>
                                        </p:cTn>
                                        <p:tgtEl>
                                          <p:spTgt spid="184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41"/>
                                        </p:tgtEl>
                                        <p:attrNameLst>
                                          <p:attrName>ppt_x</p:attrName>
                                          <p:attrName>ppt_y</p:attrName>
                                        </p:attrNameLst>
                                      </p:cBhvr>
                                    </p:animMotion>
                                    <p:animEffect transition="in" filter="fade">
                                      <p:cBhvr>
                                        <p:cTn id="24" dur="1000"/>
                                        <p:tgtEl>
                                          <p:spTgt spid="18441"/>
                                        </p:tgtEl>
                                      </p:cBhvr>
                                    </p:animEffect>
                                  </p:childTnLst>
                                </p:cTn>
                              </p:par>
                              <p:par>
                                <p:cTn id="25" presetID="5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8446"/>
                                        </p:tgtEl>
                                        <p:attrNameLst>
                                          <p:attrName>style.visibility</p:attrName>
                                        </p:attrNameLst>
                                      </p:cBhvr>
                                      <p:to>
                                        <p:strVal val="visible"/>
                                      </p:to>
                                    </p:set>
                                    <p:animScale>
                                      <p:cBhvr>
                                        <p:cTn id="32" dur="1000" decel="50000" fill="hold">
                                          <p:stCondLst>
                                            <p:cond delay="0"/>
                                          </p:stCondLst>
                                        </p:cTn>
                                        <p:tgtEl>
                                          <p:spTgt spid="184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446"/>
                                        </p:tgtEl>
                                        <p:attrNameLst>
                                          <p:attrName>ppt_x</p:attrName>
                                          <p:attrName>ppt_y</p:attrName>
                                        </p:attrNameLst>
                                      </p:cBhvr>
                                    </p:animMotion>
                                    <p:animEffect transition="in" filter="fade">
                                      <p:cBhvr>
                                        <p:cTn id="34" dur="1000"/>
                                        <p:tgtEl>
                                          <p:spTgt spid="184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10258"/>
                                        </p:tgtEl>
                                        <p:attrNameLst>
                                          <p:attrName>style.visibility</p:attrName>
                                        </p:attrNameLst>
                                      </p:cBhvr>
                                      <p:to>
                                        <p:strVal val="visible"/>
                                      </p:to>
                                    </p:set>
                                    <p:animEffect transition="in" filter="fade">
                                      <p:cBhvr>
                                        <p:cTn id="39" dur="770" decel="100000"/>
                                        <p:tgtEl>
                                          <p:spTgt spid="10258"/>
                                        </p:tgtEl>
                                      </p:cBhvr>
                                    </p:animEffect>
                                    <p:animScale>
                                      <p:cBhvr>
                                        <p:cTn id="40" dur="770" decel="100000"/>
                                        <p:tgtEl>
                                          <p:spTgt spid="10258"/>
                                        </p:tgtEl>
                                      </p:cBhvr>
                                      <p:from x="10000" y="10000"/>
                                      <p:to x="200000" y="450000"/>
                                    </p:animScale>
                                    <p:animScale>
                                      <p:cBhvr>
                                        <p:cTn id="41" dur="1230" accel="100000" fill="hold">
                                          <p:stCondLst>
                                            <p:cond delay="770"/>
                                          </p:stCondLst>
                                        </p:cTn>
                                        <p:tgtEl>
                                          <p:spTgt spid="10258"/>
                                        </p:tgtEl>
                                      </p:cBhvr>
                                      <p:from x="200000" y="450000"/>
                                      <p:to x="100000" y="100000"/>
                                    </p:animScale>
                                    <p:set>
                                      <p:cBhvr>
                                        <p:cTn id="42" dur="770" fill="hold"/>
                                        <p:tgtEl>
                                          <p:spTgt spid="10258"/>
                                        </p:tgtEl>
                                        <p:attrNameLst>
                                          <p:attrName>ppt_x</p:attrName>
                                        </p:attrNameLst>
                                      </p:cBhvr>
                                      <p:to>
                                        <p:strVal val="(0.5)"/>
                                      </p:to>
                                    </p:set>
                                    <p:anim from="(0.5)" to="(#ppt_x)" calcmode="lin" valueType="num">
                                      <p:cBhvr>
                                        <p:cTn id="43" dur="1230" accel="100000" fill="hold">
                                          <p:stCondLst>
                                            <p:cond delay="770"/>
                                          </p:stCondLst>
                                        </p:cTn>
                                        <p:tgtEl>
                                          <p:spTgt spid="10258"/>
                                        </p:tgtEl>
                                        <p:attrNameLst>
                                          <p:attrName>ppt_x</p:attrName>
                                        </p:attrNameLst>
                                      </p:cBhvr>
                                    </p:anim>
                                    <p:set>
                                      <p:cBhvr>
                                        <p:cTn id="44" dur="770" fill="hold"/>
                                        <p:tgtEl>
                                          <p:spTgt spid="10258"/>
                                        </p:tgtEl>
                                        <p:attrNameLst>
                                          <p:attrName>ppt_y</p:attrName>
                                        </p:attrNameLst>
                                      </p:cBhvr>
                                      <p:to>
                                        <p:strVal val="(#ppt_y+0.4)"/>
                                      </p:to>
                                    </p:set>
                                    <p:anim from="(#ppt_y+0.4)" to="(#ppt_y)" calcmode="lin" valueType="num">
                                      <p:cBhvr>
                                        <p:cTn id="45" dur="1230" accel="100000" fill="hold">
                                          <p:stCondLst>
                                            <p:cond delay="770"/>
                                          </p:stCondLst>
                                        </p:cTn>
                                        <p:tgtEl>
                                          <p:spTgt spid="10258"/>
                                        </p:tgtEl>
                                        <p:attrNameLst>
                                          <p:attrName>ppt_y</p:attrName>
                                        </p:attrNameLst>
                                      </p:cBhvr>
                                    </p:anim>
                                  </p:childTnLst>
                                </p:cTn>
                              </p:par>
                              <p:par>
                                <p:cTn id="46" presetID="51" presetClass="entr" presetSubtype="0" fill="hold" grpId="0" nodeType="withEffect">
                                  <p:stCondLst>
                                    <p:cond delay="0"/>
                                  </p:stCondLst>
                                  <p:childTnLst>
                                    <p:set>
                                      <p:cBhvr>
                                        <p:cTn id="47" dur="1" fill="hold">
                                          <p:stCondLst>
                                            <p:cond delay="0"/>
                                          </p:stCondLst>
                                        </p:cTn>
                                        <p:tgtEl>
                                          <p:spTgt spid="10257"/>
                                        </p:tgtEl>
                                        <p:attrNameLst>
                                          <p:attrName>style.visibility</p:attrName>
                                        </p:attrNameLst>
                                      </p:cBhvr>
                                      <p:to>
                                        <p:strVal val="visible"/>
                                      </p:to>
                                    </p:set>
                                    <p:animEffect transition="in" filter="fade">
                                      <p:cBhvr>
                                        <p:cTn id="48" dur="770" decel="100000"/>
                                        <p:tgtEl>
                                          <p:spTgt spid="10257"/>
                                        </p:tgtEl>
                                      </p:cBhvr>
                                    </p:animEffect>
                                    <p:animScale>
                                      <p:cBhvr>
                                        <p:cTn id="49" dur="770" decel="100000"/>
                                        <p:tgtEl>
                                          <p:spTgt spid="10257"/>
                                        </p:tgtEl>
                                      </p:cBhvr>
                                      <p:from x="10000" y="10000"/>
                                      <p:to x="200000" y="450000"/>
                                    </p:animScale>
                                    <p:animScale>
                                      <p:cBhvr>
                                        <p:cTn id="50" dur="1230" accel="100000" fill="hold">
                                          <p:stCondLst>
                                            <p:cond delay="770"/>
                                          </p:stCondLst>
                                        </p:cTn>
                                        <p:tgtEl>
                                          <p:spTgt spid="10257"/>
                                        </p:tgtEl>
                                      </p:cBhvr>
                                      <p:from x="200000" y="450000"/>
                                      <p:to x="100000" y="100000"/>
                                    </p:animScale>
                                    <p:set>
                                      <p:cBhvr>
                                        <p:cTn id="51" dur="770" fill="hold"/>
                                        <p:tgtEl>
                                          <p:spTgt spid="10257"/>
                                        </p:tgtEl>
                                        <p:attrNameLst>
                                          <p:attrName>ppt_x</p:attrName>
                                        </p:attrNameLst>
                                      </p:cBhvr>
                                      <p:to>
                                        <p:strVal val="(0.5)"/>
                                      </p:to>
                                    </p:set>
                                    <p:anim from="(0.5)" to="(#ppt_x)" calcmode="lin" valueType="num">
                                      <p:cBhvr>
                                        <p:cTn id="52" dur="1230" accel="100000" fill="hold">
                                          <p:stCondLst>
                                            <p:cond delay="770"/>
                                          </p:stCondLst>
                                        </p:cTn>
                                        <p:tgtEl>
                                          <p:spTgt spid="10257"/>
                                        </p:tgtEl>
                                        <p:attrNameLst>
                                          <p:attrName>ppt_x</p:attrName>
                                        </p:attrNameLst>
                                      </p:cBhvr>
                                    </p:anim>
                                    <p:set>
                                      <p:cBhvr>
                                        <p:cTn id="53" dur="770" fill="hold"/>
                                        <p:tgtEl>
                                          <p:spTgt spid="10257"/>
                                        </p:tgtEl>
                                        <p:attrNameLst>
                                          <p:attrName>ppt_y</p:attrName>
                                        </p:attrNameLst>
                                      </p:cBhvr>
                                      <p:to>
                                        <p:strVal val="(#ppt_y+0.4)"/>
                                      </p:to>
                                    </p:set>
                                    <p:anim from="(#ppt_y+0.4)" to="(#ppt_y)" calcmode="lin" valueType="num">
                                      <p:cBhvr>
                                        <p:cTn id="54" dur="1230" accel="100000" fill="hold">
                                          <p:stCondLst>
                                            <p:cond delay="770"/>
                                          </p:stCondLst>
                                        </p:cTn>
                                        <p:tgtEl>
                                          <p:spTgt spid="10257"/>
                                        </p:tgtEl>
                                        <p:attrNameLst>
                                          <p:attrName>ppt_y</p:attrName>
                                        </p:attrNameLst>
                                      </p:cBhvr>
                                    </p:anim>
                                  </p:childTnLst>
                                </p:cTn>
                              </p:par>
                              <p:par>
                                <p:cTn id="55" presetID="51" presetClass="entr" presetSubtype="0" fill="hold" grpId="0" nodeType="with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fade">
                                      <p:cBhvr>
                                        <p:cTn id="57" dur="770" decel="100000"/>
                                        <p:tgtEl>
                                          <p:spTgt spid="10256"/>
                                        </p:tgtEl>
                                      </p:cBhvr>
                                    </p:animEffect>
                                    <p:animScale>
                                      <p:cBhvr>
                                        <p:cTn id="58" dur="770" decel="100000"/>
                                        <p:tgtEl>
                                          <p:spTgt spid="10256"/>
                                        </p:tgtEl>
                                      </p:cBhvr>
                                      <p:from x="10000" y="10000"/>
                                      <p:to x="200000" y="450000"/>
                                    </p:animScale>
                                    <p:animScale>
                                      <p:cBhvr>
                                        <p:cTn id="59" dur="1230" accel="100000" fill="hold">
                                          <p:stCondLst>
                                            <p:cond delay="770"/>
                                          </p:stCondLst>
                                        </p:cTn>
                                        <p:tgtEl>
                                          <p:spTgt spid="10256"/>
                                        </p:tgtEl>
                                      </p:cBhvr>
                                      <p:from x="200000" y="450000"/>
                                      <p:to x="100000" y="100000"/>
                                    </p:animScale>
                                    <p:set>
                                      <p:cBhvr>
                                        <p:cTn id="60" dur="770" fill="hold"/>
                                        <p:tgtEl>
                                          <p:spTgt spid="10256"/>
                                        </p:tgtEl>
                                        <p:attrNameLst>
                                          <p:attrName>ppt_x</p:attrName>
                                        </p:attrNameLst>
                                      </p:cBhvr>
                                      <p:to>
                                        <p:strVal val="(0.5)"/>
                                      </p:to>
                                    </p:set>
                                    <p:anim from="(0.5)" to="(#ppt_x)" calcmode="lin" valueType="num">
                                      <p:cBhvr>
                                        <p:cTn id="61" dur="1230" accel="100000" fill="hold">
                                          <p:stCondLst>
                                            <p:cond delay="770"/>
                                          </p:stCondLst>
                                        </p:cTn>
                                        <p:tgtEl>
                                          <p:spTgt spid="10256"/>
                                        </p:tgtEl>
                                        <p:attrNameLst>
                                          <p:attrName>ppt_x</p:attrName>
                                        </p:attrNameLst>
                                      </p:cBhvr>
                                    </p:anim>
                                    <p:set>
                                      <p:cBhvr>
                                        <p:cTn id="62" dur="770" fill="hold"/>
                                        <p:tgtEl>
                                          <p:spTgt spid="10256"/>
                                        </p:tgtEl>
                                        <p:attrNameLst>
                                          <p:attrName>ppt_y</p:attrName>
                                        </p:attrNameLst>
                                      </p:cBhvr>
                                      <p:to>
                                        <p:strVal val="(#ppt_y+0.4)"/>
                                      </p:to>
                                    </p:set>
                                    <p:anim from="(#ppt_y+0.4)" to="(#ppt_y)" calcmode="lin" valueType="num">
                                      <p:cBhvr>
                                        <p:cTn id="63" dur="1230" accel="100000" fill="hold">
                                          <p:stCondLst>
                                            <p:cond delay="770"/>
                                          </p:stCondLst>
                                        </p:cTn>
                                        <p:tgtEl>
                                          <p:spTgt spid="10256"/>
                                        </p:tgtEl>
                                        <p:attrNameLst>
                                          <p:attrName>ppt_y</p:attrName>
                                        </p:attrNameLst>
                                      </p:cBhvr>
                                    </p:anim>
                                  </p:childTnLst>
                                </p:cTn>
                              </p:par>
                              <p:par>
                                <p:cTn id="64" presetID="51"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770" decel="100000"/>
                                        <p:tgtEl>
                                          <p:spTgt spid="2"/>
                                        </p:tgtEl>
                                      </p:cBhvr>
                                    </p:animEffect>
                                    <p:animScale>
                                      <p:cBhvr>
                                        <p:cTn id="67" dur="770" decel="100000"/>
                                        <p:tgtEl>
                                          <p:spTgt spid="2"/>
                                        </p:tgtEl>
                                      </p:cBhvr>
                                      <p:from x="10000" y="10000"/>
                                      <p:to x="200000" y="450000"/>
                                    </p:animScale>
                                    <p:animScale>
                                      <p:cBhvr>
                                        <p:cTn id="68" dur="1230" accel="100000" fill="hold">
                                          <p:stCondLst>
                                            <p:cond delay="770"/>
                                          </p:stCondLst>
                                        </p:cTn>
                                        <p:tgtEl>
                                          <p:spTgt spid="2"/>
                                        </p:tgtEl>
                                      </p:cBhvr>
                                      <p:from x="200000" y="450000"/>
                                      <p:to x="100000" y="100000"/>
                                    </p:animScale>
                                    <p:set>
                                      <p:cBhvr>
                                        <p:cTn id="69" dur="770" fill="hold"/>
                                        <p:tgtEl>
                                          <p:spTgt spid="2"/>
                                        </p:tgtEl>
                                        <p:attrNameLst>
                                          <p:attrName>ppt_x</p:attrName>
                                        </p:attrNameLst>
                                      </p:cBhvr>
                                      <p:to>
                                        <p:strVal val="(0.5)"/>
                                      </p:to>
                                    </p:set>
                                    <p:anim from="(0.5)" to="(#ppt_x)" calcmode="lin" valueType="num">
                                      <p:cBhvr>
                                        <p:cTn id="70" dur="1230" accel="100000" fill="hold">
                                          <p:stCondLst>
                                            <p:cond delay="770"/>
                                          </p:stCondLst>
                                        </p:cTn>
                                        <p:tgtEl>
                                          <p:spTgt spid="2"/>
                                        </p:tgtEl>
                                        <p:attrNameLst>
                                          <p:attrName>ppt_x</p:attrName>
                                        </p:attrNameLst>
                                      </p:cBhvr>
                                    </p:anim>
                                    <p:set>
                                      <p:cBhvr>
                                        <p:cTn id="71" dur="770" fill="hold"/>
                                        <p:tgtEl>
                                          <p:spTgt spid="2"/>
                                        </p:tgtEl>
                                        <p:attrNameLst>
                                          <p:attrName>ppt_y</p:attrName>
                                        </p:attrNameLst>
                                      </p:cBhvr>
                                      <p:to>
                                        <p:strVal val="(#ppt_y+0.4)"/>
                                      </p:to>
                                    </p:set>
                                    <p:anim from="(#ppt_y+0.4)" to="(#ppt_y)" calcmode="lin" valueType="num">
                                      <p:cBhvr>
                                        <p:cTn id="72"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animBg="1"/>
      <p:bldP spid="18445" grpId="0" animBg="1"/>
      <p:bldP spid="18446" grpId="0"/>
      <p:bldP spid="2" grpId="0"/>
      <p:bldP spid="10255" grpId="0"/>
      <p:bldP spid="10256" grpId="0" animBg="1"/>
      <p:bldP spid="10257" grpId="0"/>
      <p:bldP spid="10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4" name="Picture 4" descr="01 color"/>
          <p:cNvPicPr>
            <a:picLocks noChangeAspect="1" noChangeArrowheads="1"/>
          </p:cNvPicPr>
          <p:nvPr/>
        </p:nvPicPr>
        <p:blipFill>
          <a:blip r:embed="rId3"/>
          <a:srcRect l="62837" b="50000"/>
          <a:stretch>
            <a:fillRect/>
          </a:stretch>
        </p:blipFill>
        <p:spPr bwMode="auto">
          <a:xfrm>
            <a:off x="1447800" y="366713"/>
            <a:ext cx="3192463" cy="4572000"/>
          </a:xfrm>
          <a:prstGeom prst="rect">
            <a:avLst/>
          </a:prstGeom>
          <a:noFill/>
          <a:ln w="9525">
            <a:noFill/>
            <a:miter lim="800000"/>
            <a:headEnd/>
            <a:tailEnd/>
          </a:ln>
        </p:spPr>
      </p:pic>
      <p:pic>
        <p:nvPicPr>
          <p:cNvPr id="30725" name="Picture 5" descr="01 color"/>
          <p:cNvPicPr>
            <a:picLocks noChangeAspect="1" noChangeArrowheads="1"/>
          </p:cNvPicPr>
          <p:nvPr/>
        </p:nvPicPr>
        <p:blipFill>
          <a:blip r:embed="rId3"/>
          <a:srcRect l="2603" t="49580" r="63156" b="676"/>
          <a:stretch>
            <a:fillRect/>
          </a:stretch>
        </p:blipFill>
        <p:spPr bwMode="auto">
          <a:xfrm>
            <a:off x="5105400" y="411163"/>
            <a:ext cx="3090863" cy="4495800"/>
          </a:xfrm>
          <a:prstGeom prst="rect">
            <a:avLst/>
          </a:prstGeom>
          <a:noFill/>
          <a:ln w="9525">
            <a:noFill/>
            <a:miter lim="800000"/>
            <a:headEnd/>
            <a:tailEnd/>
          </a:ln>
        </p:spPr>
      </p:pic>
      <p:sp>
        <p:nvSpPr>
          <p:cNvPr id="30728" name="Text Box 8"/>
          <p:cNvSpPr txBox="1">
            <a:spLocks noChangeArrowheads="1"/>
          </p:cNvSpPr>
          <p:nvPr/>
        </p:nvSpPr>
        <p:spPr bwMode="auto">
          <a:xfrm>
            <a:off x="304800" y="5256213"/>
            <a:ext cx="8686800" cy="1016000"/>
          </a:xfrm>
          <a:prstGeom prst="rect">
            <a:avLst/>
          </a:prstGeom>
          <a:solidFill>
            <a:srgbClr val="00B6F6"/>
          </a:solidFill>
          <a:ln w="9525">
            <a:noFill/>
            <a:miter lim="800000"/>
            <a:headEnd/>
            <a:tailEnd/>
          </a:ln>
        </p:spPr>
        <p:txBody>
          <a:bodyPr>
            <a:spAutoFit/>
          </a:bodyPr>
          <a:lstStyle/>
          <a:p>
            <a:pPr>
              <a:spcBef>
                <a:spcPct val="50000"/>
              </a:spcBef>
              <a:buFontTx/>
              <a:buChar char="-"/>
            </a:pPr>
            <a:r>
              <a:rPr lang="en-US" sz="2400" b="1">
                <a:solidFill>
                  <a:srgbClr val="FF0000"/>
                </a:solidFill>
              </a:rPr>
              <a:t> Xoay dọc tờ giấy (mặt kẻ ô ở trên).</a:t>
            </a:r>
          </a:p>
          <a:p>
            <a:pPr>
              <a:spcBef>
                <a:spcPct val="50000"/>
              </a:spcBef>
              <a:buFontTx/>
              <a:buChar char="-"/>
            </a:pPr>
            <a:r>
              <a:rPr lang="en-US" sz="2400" b="1">
                <a:solidFill>
                  <a:srgbClr val="FF0000"/>
                </a:solidFill>
              </a:rPr>
              <a:t> Gấp các nếp cách đều nhau 1 ô như</a:t>
            </a:r>
            <a:r>
              <a:rPr lang="en-US" sz="2400">
                <a:solidFill>
                  <a:srgbClr val="FF0000"/>
                </a:solidFill>
              </a:rPr>
              <a:t> </a:t>
            </a:r>
            <a:r>
              <a:rPr lang="en-US" sz="2400" b="1">
                <a:solidFill>
                  <a:srgbClr val="FF0000"/>
                </a:solidFill>
              </a:rPr>
              <a:t>gấp cái quạt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plus(in)">
                                      <p:cBhvr>
                                        <p:cTn id="7" dur="500"/>
                                        <p:tgtEl>
                                          <p:spTgt spid="30724"/>
                                        </p:tgtEl>
                                      </p:cBhvr>
                                    </p:animEffect>
                                  </p:childTnLst>
                                </p:cTn>
                              </p:par>
                              <p:par>
                                <p:cTn id="8" presetID="13" presetClass="entr" presetSubtype="16" fill="hold"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plus(in)">
                                      <p:cBhvr>
                                        <p:cTn id="10" dur="500"/>
                                        <p:tgtEl>
                                          <p:spTgt spid="30725"/>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0728"/>
                                        </p:tgtEl>
                                        <p:attrNameLst>
                                          <p:attrName>style.visibility</p:attrName>
                                        </p:attrNameLst>
                                      </p:cBhvr>
                                      <p:to>
                                        <p:strVal val="visible"/>
                                      </p:to>
                                    </p:set>
                                    <p:animEffect transition="in" filter="plus(in)">
                                      <p:cBhvr>
                                        <p:cTn id="1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4648200" y="1828800"/>
            <a:ext cx="4038600" cy="1066800"/>
          </a:xfrm>
          <a:prstGeom prst="rect">
            <a:avLst/>
          </a:prstGeom>
          <a:noFill/>
          <a:ln w="9525">
            <a:noFill/>
            <a:miter lim="800000"/>
            <a:headEnd/>
            <a:tailEnd/>
          </a:ln>
        </p:spPr>
        <p:txBody>
          <a:bodyPr>
            <a:spAutoFit/>
          </a:bodyPr>
          <a:lstStyle/>
          <a:p>
            <a:pPr>
              <a:spcBef>
                <a:spcPct val="50000"/>
              </a:spcBef>
            </a:pPr>
            <a:r>
              <a:rPr lang="en-US" sz="3200"/>
              <a:t>- Cứ gấp như vậy cho đến hết tờ giấy.</a:t>
            </a:r>
          </a:p>
        </p:txBody>
      </p:sp>
      <p:pic>
        <p:nvPicPr>
          <p:cNvPr id="35847" name="Picture 7" descr="01 color"/>
          <p:cNvPicPr>
            <a:picLocks noChangeAspect="1" noChangeArrowheads="1"/>
          </p:cNvPicPr>
          <p:nvPr/>
        </p:nvPicPr>
        <p:blipFill>
          <a:blip r:embed="rId3"/>
          <a:srcRect l="55698" t="64445" r="14459" b="1866"/>
          <a:stretch>
            <a:fillRect/>
          </a:stretch>
        </p:blipFill>
        <p:spPr bwMode="auto">
          <a:xfrm>
            <a:off x="304800" y="533400"/>
            <a:ext cx="3875088"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845"/>
                                        </p:tgtEl>
                                        <p:attrNameLst>
                                          <p:attrName>style.visibility</p:attrName>
                                        </p:attrNameLst>
                                      </p:cBhvr>
                                      <p:to>
                                        <p:strVal val="visible"/>
                                      </p:to>
                                    </p:set>
                                    <p:anim calcmode="lin" valueType="num">
                                      <p:cBhvr>
                                        <p:cTn id="11" dur="500" fill="hold"/>
                                        <p:tgtEl>
                                          <p:spTgt spid="35845"/>
                                        </p:tgtEl>
                                        <p:attrNameLst>
                                          <p:attrName>ppt_w</p:attrName>
                                        </p:attrNameLst>
                                      </p:cBhvr>
                                      <p:tavLst>
                                        <p:tav tm="0">
                                          <p:val>
                                            <p:fltVal val="0"/>
                                          </p:val>
                                        </p:tav>
                                        <p:tav tm="100000">
                                          <p:val>
                                            <p:strVal val="#ppt_w"/>
                                          </p:val>
                                        </p:tav>
                                      </p:tavLst>
                                    </p:anim>
                                    <p:anim calcmode="lin" valueType="num">
                                      <p:cBhvr>
                                        <p:cTn id="12" dur="500" fill="hold"/>
                                        <p:tgtEl>
                                          <p:spTgt spid="358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8&quot;/&gt;&lt;/object&gt;&lt;object type=&quot;3&quot; unique_id=&quot;10004&quot;&gt;&lt;property id=&quot;20148&quot; value=&quot;5&quot;/&gt;&lt;property id=&quot;20300&quot; value=&quot;Slide 2&quot;/&gt;&lt;property id=&quot;20307&quot; value=&quot;285&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 - &amp;quot;Thủ công&amp;quot;&quot;/&gt;&lt;property id=&quot;20307&quot; value=&quot;292&quot;/&gt;&lt;/object&gt;&lt;object type=&quot;3&quot; unique_id=&quot;10007&quot;&gt;&lt;property id=&quot;20148&quot; value=&quot;5&quot;/&gt;&lt;property id=&quot;20300&quot; value=&quot;Slide 5&quot;/&gt;&lt;property id=&quot;20307&quot; value=&quot;288&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 - &amp;quot;Quy trình làm lọ hoa gắn tường&amp;quot;&quot;/&gt;&lt;property id=&quot;20307&quot; value=&quot;262&quot;/&gt;&lt;/object&gt;&lt;object type=&quot;3&quot; unique_id=&quot;10010&quot;&gt;&lt;property id=&quot;20148&quot; value=&quot;5&quot;/&gt;&lt;property id=&quot;20300&quot; value=&quot;Slide 8&quot;/&gt;&lt;property id=&quot;20307&quot; value=&quot;268&quot;/&gt;&lt;/object&gt;&lt;object type=&quot;3&quot; unique_id=&quot;10011&quot;&gt;&lt;property id=&quot;20148&quot; value=&quot;5&quot;/&gt;&lt;property id=&quot;20300&quot; value=&quot;Slide 9&quot;/&gt;&lt;property id=&quot;20307&quot; value=&quot;272&quot;/&gt;&lt;/object&gt;&lt;object type=&quot;3&quot; unique_id=&quot;10012&quot;&gt;&lt;property id=&quot;20148&quot; value=&quot;5&quot;/&gt;&lt;property id=&quot;20300&quot; value=&quot;Slide 10 - &amp;quot;Bước 2: Tách phần gấp đế lọ hoa ra khỏi các nếp gấp làm thân lọ hoa&amp;quot;&quot;/&gt;&lt;property id=&quot;20307&quot; value=&quot;269&quot;/&gt;&lt;/object&gt;&lt;object type=&quot;3&quot; unique_id=&quot;10013&quot;&gt;&lt;property id=&quot;20148&quot; value=&quot;5&quot;/&gt;&lt;property id=&quot;20300&quot; value=&quot;Slide 11&quot;/&gt;&lt;property id=&quot;20307&quot; value=&quot;270&quot;/&gt;&lt;/object&gt;&lt;object type=&quot;3&quot; unique_id=&quot;10014&quot;&gt;&lt;property id=&quot;20148&quot; value=&quot;5&quot;/&gt;&lt;property id=&quot;20300&quot; value=&quot;Slide 12 - &amp;quot;Bước 3: Làm thành lọ hoa gắn tường&amp;quot;&quot;/&gt;&lt;property id=&quot;20307&quot; value=&quot;266&quot;/&gt;&lt;/object&gt;&lt;object type=&quot;3&quot; unique_id=&quot;10015&quot;&gt;&lt;property id=&quot;20148&quot; value=&quot;5&quot;/&gt;&lt;property id=&quot;20300&quot; value=&quot;Slide 13&quot;/&gt;&lt;property id=&quot;20307&quot; value=&quot;273&quot;/&gt;&lt;/object&gt;&lt;object type=&quot;3&quot; unique_id=&quot;10016&quot;&gt;&lt;property id=&quot;20148&quot; value=&quot;5&quot;/&gt;&lt;property id=&quot;20300&quot; value=&quot;Slide 14&quot;/&gt;&lt;property id=&quot;20307&quot; value=&quot;287&quot;/&gt;&lt;/object&gt;&lt;object type=&quot;3&quot; unique_id=&quot;10017&quot;&gt;&lt;property id=&quot;20148&quot; value=&quot;5&quot;/&gt;&lt;property id=&quot;20300&quot; value=&quot;Slide 15&quot;/&gt;&lt;property id=&quot;20307&quot; value=&quot;261&quot;/&gt;&lt;/object&gt;&lt;object type=&quot;3&quot; unique_id=&quot;10018&quot;&gt;&lt;property id=&quot;20148&quot; value=&quot;5&quot;/&gt;&lt;property id=&quot;20300&quot; value=&quot;Slide 16&quot;/&gt;&lt;property id=&quot;20307&quot; value=&quot;275&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2061</TotalTime>
  <Words>648</Words>
  <Application>Microsoft Office PowerPoint</Application>
  <PresentationFormat>On-screen Show (4:3)</PresentationFormat>
  <Paragraphs>65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Thủ công</vt:lpstr>
      <vt:lpstr>PowerPoint Presentation</vt:lpstr>
      <vt:lpstr>PowerPoint Presentation</vt:lpstr>
      <vt:lpstr>Quy trình làm lọ hoa gắn tường</vt:lpstr>
      <vt:lpstr>PowerPoint Presentation</vt:lpstr>
      <vt:lpstr>PowerPoint Presentation</vt:lpstr>
      <vt:lpstr>Bước 2: Tách phần gấp đế lọ hoa ra khỏi các nếp gấp làm thân lọ hoa</vt:lpstr>
      <vt:lpstr>PowerPoint Presentation</vt:lpstr>
      <vt:lpstr>Bước 3: Làm thành lọ hoa gắn tường</vt:lpstr>
      <vt:lpstr>PowerPoint Presentation</vt:lpstr>
      <vt:lpstr>PowerPoint Presentation</vt:lpstr>
      <vt:lpstr>PowerPoint Presentation</vt:lpstr>
      <vt:lpstr>PowerPoint Presentation</vt:lpstr>
    </vt:vector>
  </TitlesOfParts>
  <Company>TVBD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Nguyễn Thị Sen Lớp : CĐTH6</dc:title>
  <dc:creator>May_030</dc:creator>
  <cp:lastModifiedBy>MTC</cp:lastModifiedBy>
  <cp:revision>58</cp:revision>
  <dcterms:created xsi:type="dcterms:W3CDTF">2007-10-08T07:38:11Z</dcterms:created>
  <dcterms:modified xsi:type="dcterms:W3CDTF">2021-03-11T07:56:32Z</dcterms:modified>
</cp:coreProperties>
</file>