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9" r:id="rId2"/>
    <p:sldId id="258" r:id="rId3"/>
    <p:sldId id="321" r:id="rId4"/>
    <p:sldId id="322" r:id="rId5"/>
    <p:sldId id="323" r:id="rId6"/>
    <p:sldId id="324" r:id="rId7"/>
    <p:sldId id="325" r:id="rId8"/>
    <p:sldId id="326" r:id="rId9"/>
    <p:sldId id="330" r:id="rId10"/>
    <p:sldId id="327" r:id="rId11"/>
    <p:sldId id="328" r:id="rId12"/>
    <p:sldId id="329" r:id="rId13"/>
    <p:sldId id="331" r:id="rId14"/>
    <p:sldId id="333" r:id="rId15"/>
    <p:sldId id="332" r:id="rId16"/>
    <p:sldId id="334" r:id="rId17"/>
    <p:sldId id="335" r:id="rId18"/>
    <p:sldId id="336" r:id="rId19"/>
    <p:sldId id="303" r:id="rId20"/>
    <p:sldId id="337" r:id="rId21"/>
    <p:sldId id="30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7525-D669-441A-BBF2-476EBB9F0F3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EDF8-44A5-4083-A5B8-486B4EC1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A643883-00C0-431A-AA89-3CC764C0B3F9}" type="slidenum">
              <a:rPr lang="en-US" altLang="en-US" sz="1200">
                <a:latin typeface=".VnAristote" panose="020B7200000000000000" pitchFamily="34" charset="0"/>
              </a:rPr>
              <a:pPr algn="r"/>
              <a:t>19</a:t>
            </a:fld>
            <a:endParaRPr lang="en-US" altLang="en-US" sz="120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4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2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73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2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3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4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6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8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94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9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08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8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8AA1-08C6-4BB4-A7FE-DF353FB0F874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3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15" y="145492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 smtClean="0"/>
              <a:t>TẬP VIẾT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  <a:latin typeface=".VnBodoniH" pitchFamily="34" charset="0"/>
              </a:rPr>
              <a:t>¤</a:t>
            </a:r>
            <a:r>
              <a:rPr lang="en-US" sz="3600" b="1" dirty="0" smtClean="0">
                <a:solidFill>
                  <a:srgbClr val="00B050"/>
                </a:solidFill>
                <a:latin typeface=".VnBodoniH" pitchFamily="34" charset="0"/>
              </a:rPr>
              <a:t>N CHỮ HOA Y</a:t>
            </a:r>
            <a:endParaRPr lang="en-US" sz="3600" b="1" dirty="0">
              <a:solidFill>
                <a:srgbClr val="00B050"/>
              </a:solidFill>
              <a:latin typeface=".VnBodoniH" pitchFamily="34" charset="0"/>
            </a:endParaRPr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285103" y="365125"/>
            <a:ext cx="9465275" cy="559083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QUANG KHẢI</a:t>
            </a:r>
            <a:endParaRPr lang="en-US" sz="6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583460"/>
            <a:ext cx="32004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39" y="5446133"/>
            <a:ext cx="1491049" cy="14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6" y="4959800"/>
            <a:ext cx="1196545" cy="207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454"/>
            <a:ext cx="1099751" cy="23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10" y="4487454"/>
            <a:ext cx="1107990" cy="23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59" y="4955113"/>
            <a:ext cx="1241854" cy="21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87" y="5446134"/>
            <a:ext cx="1676400" cy="14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92" y="5189839"/>
            <a:ext cx="984421" cy="165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o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5" y="4641806"/>
            <a:ext cx="1278925" cy="20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152400"/>
            <a:ext cx="4455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2.5-o-ly-p4\mau chu 2.5 o ly p4\mau chu cao 2.5 o ly (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40" y="152400"/>
            <a:ext cx="5406888" cy="64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26493" y="170141"/>
            <a:ext cx="6629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2.5-o-ly-p4\mau chu 2.5 o ly p4\mau chu cao 2.5 o ly (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170140"/>
            <a:ext cx="5406888" cy="64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28599" y="749579"/>
            <a:ext cx="114911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56738" y="1423001"/>
            <a:ext cx="286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nét</a:t>
            </a:r>
            <a:r>
              <a:rPr lang="vi-VN" sz="32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7025" y="214829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sz="3200" b="1" u="sng" dirty="0">
                <a:latin typeface="+mj-lt"/>
              </a:rPr>
              <a:t>Nét 1</a:t>
            </a:r>
            <a:r>
              <a:rPr lang="vi-VN" sz="3200" dirty="0">
                <a:latin typeface="+mj-lt"/>
              </a:rPr>
              <a:t> là kết hợp của 2 nét cơ bản, cong trái và lượn ngang. Giống nét 1 ở chữ hoa L.</a:t>
            </a:r>
          </a:p>
          <a:p>
            <a:pPr fontAlgn="base"/>
            <a:r>
              <a:rPr lang="vi-VN" sz="3200" b="1" u="sng" dirty="0">
                <a:latin typeface="+mj-lt"/>
              </a:rPr>
              <a:t>Nét 2</a:t>
            </a:r>
            <a:r>
              <a:rPr lang="vi-VN" sz="3200" dirty="0">
                <a:latin typeface="+mj-lt"/>
              </a:rPr>
              <a:t>, móc ngược trái (đầu nét hơi lượn, cuối nét lượn hẳn vào trong).</a:t>
            </a:r>
          </a:p>
          <a:p>
            <a:pPr fontAlgn="base"/>
            <a:r>
              <a:rPr lang="vi-VN" sz="3200" b="1" u="sng" dirty="0">
                <a:latin typeface="+mj-lt"/>
              </a:rPr>
              <a:t>Nét 3</a:t>
            </a:r>
            <a:r>
              <a:rPr lang="vi-VN" sz="3200" dirty="0">
                <a:latin typeface="+mj-lt"/>
              </a:rPr>
              <a:t>, là kết hợp của 2 nét cơ bản móc xuôi phải và móc ngược phải nối liền nhau, tạo thành vòng xoắn nhỏ giữa thân chữ.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98780" y="5253588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19448" y="5932211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2,5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38624" y="211137"/>
            <a:ext cx="47799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2.5-o-ly-p4\mau chu 2.5 o ly p4\mau chu cao 2.5 o ly (6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170140"/>
            <a:ext cx="5406888" cy="64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12904" y="919162"/>
            <a:ext cx="63637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đặt bút trên đường kẻ 5, viết nét cong trái rồi lượn ngang, giống nét đầu ở chữ H và chữ L.</a:t>
            </a:r>
          </a:p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từ điểm dừng bút của nét 1, hơi lượn xuống để viết nét móc ngược trái. Khi chạm đường kẻ 1 thì lượn cong lên rồi uốn vào trong. Dừng bút trên đường kẻ 2, giống nét móc ở chữ hoa l. Tuy nhiên, chân móc hẹp hơn, bằng độ rộng của nét 1.</a:t>
            </a:r>
          </a:p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3,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từ điểm dừng bút của nét 2.</a:t>
            </a:r>
          </a:p>
        </p:txBody>
      </p:sp>
    </p:spTree>
    <p:extLst>
      <p:ext uri="{BB962C8B-B14F-4D97-AF65-F5344CB8AC3E}">
        <p14:creationId xmlns:p14="http://schemas.microsoft.com/office/powerpoint/2010/main" val="35387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304800"/>
            <a:ext cx="5845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cs typeface="Times New Roman" pitchFamily="18" charset="0"/>
              </a:rPr>
              <a:t>5) </a:t>
            </a:r>
            <a:r>
              <a:rPr lang="en-US" sz="3200" b="1" i="1" u="sng" dirty="0" err="1">
                <a:cs typeface="Times New Roman" pitchFamily="18" charset="0"/>
              </a:rPr>
              <a:t>Luyện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chữ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hoa</a:t>
            </a:r>
            <a:r>
              <a:rPr lang="en-US" sz="3200" b="1" i="1" dirty="0">
                <a:cs typeface="Times New Roman" pitchFamily="18" charset="0"/>
              </a:rPr>
              <a:t>:  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Y , P , K </a:t>
            </a:r>
            <a:endParaRPr lang="en-US" sz="32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7008"/>
            <a:ext cx="3912191" cy="43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ownloads\Mẫu chữ\mau-chu-cao-2.5-o-ly-56-7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5" y="881820"/>
            <a:ext cx="3935895" cy="57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ownloads\Mẫu chữ\mau-chu-2.5-o-ly-p4\mau chu 2.5 o ly p4\mau chu cao 2.5 o ly (6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07" y="970720"/>
            <a:ext cx="4068419" cy="55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" y="1"/>
            <a:ext cx="7651668" cy="6181343"/>
          </a:xfrm>
          <a:prstGeom prst="rect">
            <a:avLst/>
          </a:prstGeom>
        </p:spPr>
      </p:pic>
      <p:pic>
        <p:nvPicPr>
          <p:cNvPr id="5" name="Picture 3" descr="C:\Users\Administrator\Pictures\85371_1347445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"/>
            <a:ext cx="4495800" cy="608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816" y="6181344"/>
            <a:ext cx="10254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313" y="228600"/>
            <a:ext cx="781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cs typeface="Times New Roman" pitchFamily="18" charset="0"/>
              </a:rPr>
              <a:t>7) </a:t>
            </a:r>
            <a:r>
              <a:rPr lang="en-US" sz="3200" b="1" i="1" u="sng" dirty="0" err="1">
                <a:cs typeface="Times New Roman" pitchFamily="18" charset="0"/>
              </a:rPr>
              <a:t>Luyện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từ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ứng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dụng</a:t>
            </a:r>
            <a:r>
              <a:rPr lang="en-US" sz="3200" b="1" i="1" dirty="0">
                <a:cs typeface="Times New Roman" pitchFamily="18" charset="0"/>
              </a:rPr>
              <a:t>: </a:t>
            </a:r>
          </a:p>
        </p:txBody>
      </p:sp>
      <p:pic>
        <p:nvPicPr>
          <p:cNvPr id="5" name="Picture 2" descr="C:\Users\Administrator\Downloads\14095845_877834539017120_42753238330789038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6" y="1007165"/>
            <a:ext cx="9090993" cy="29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4188" y="3962400"/>
            <a:ext cx="44456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cs typeface="Times New Roman" pitchFamily="18" charset="0"/>
              </a:rPr>
              <a:t>* </a:t>
            </a:r>
            <a:r>
              <a:rPr lang="en-US" sz="3200" b="1" i="1" u="sng" dirty="0" err="1">
                <a:cs typeface="Times New Roman" pitchFamily="18" charset="0"/>
              </a:rPr>
              <a:t>Nêu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cách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con </a:t>
            </a:r>
            <a:r>
              <a:rPr lang="en-US" sz="3200" b="1" i="1" u="sng" dirty="0" err="1">
                <a:cs typeface="Times New Roman" pitchFamily="18" charset="0"/>
              </a:rPr>
              <a:t>chữ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08588" y="3975100"/>
            <a:ext cx="563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P 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Y 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(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 2,5 ô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ly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 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71800" y="4842773"/>
            <a:ext cx="5791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0000FF"/>
                </a:solidFill>
                <a:cs typeface="Times New Roman" pitchFamily="18" charset="0"/>
              </a:rPr>
              <a:t>u , ê , n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1 ô li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0000FF"/>
                </a:solidFill>
                <a:cs typeface="Times New Roman" pitchFamily="18" charset="0"/>
              </a:rPr>
              <a:t>h  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2,5 ô li.</a:t>
            </a:r>
          </a:p>
        </p:txBody>
      </p:sp>
    </p:spTree>
    <p:extLst>
      <p:ext uri="{BB962C8B-B14F-4D97-AF65-F5344CB8AC3E}">
        <p14:creationId xmlns:p14="http://schemas.microsoft.com/office/powerpoint/2010/main" val="23916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325" y="228600"/>
            <a:ext cx="4957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cs typeface="Times New Roman" pitchFamily="18" charset="0"/>
              </a:rPr>
              <a:t>8) </a:t>
            </a:r>
            <a:r>
              <a:rPr lang="en-US" sz="3200" b="1" i="1" u="sng" dirty="0" err="1">
                <a:cs typeface="Times New Roman" pitchFamily="18" charset="0"/>
              </a:rPr>
              <a:t>Luyện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câu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ứng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dụng</a:t>
            </a:r>
            <a:r>
              <a:rPr lang="en-US" sz="3200" b="1" i="1" dirty="0">
                <a:cs typeface="Times New Roman" pitchFamily="18" charset="0"/>
              </a:rPr>
              <a:t>: </a:t>
            </a:r>
          </a:p>
        </p:txBody>
      </p:sp>
      <p:pic>
        <p:nvPicPr>
          <p:cNvPr id="5" name="Picture 2" descr="C:\Users\Administrator\Downloads\14100277_877828212351086_91545363162760885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" y="940905"/>
            <a:ext cx="11593858" cy="44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765" y="3110092"/>
            <a:ext cx="1180768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75736" y="221423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cs typeface="Times New Roman" pitchFamily="18" charset="0"/>
              </a:rPr>
              <a:t>* </a:t>
            </a:r>
            <a:r>
              <a:rPr lang="en-US" sz="3200" b="1" i="1" u="sng" dirty="0" err="1">
                <a:cs typeface="Times New Roman" pitchFamily="18" charset="0"/>
              </a:rPr>
              <a:t>Nêu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cách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con </a:t>
            </a:r>
            <a:r>
              <a:rPr lang="en-US" sz="3200" b="1" i="1" u="sng" dirty="0" err="1">
                <a:cs typeface="Times New Roman" pitchFamily="18" charset="0"/>
              </a:rPr>
              <a:t>chữ</a:t>
            </a:r>
            <a:r>
              <a:rPr lang="en-US" sz="32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33600" y="3086031"/>
            <a:ext cx="83753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ê , u , e , r , a , n , i , c , o 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1 ô li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 t 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1,5 ô li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đ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2 ô 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li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cs typeface="Times New Roman" pitchFamily="18" charset="0"/>
              </a:rPr>
              <a:t>Y , h , K , g ,     </a:t>
            </a:r>
            <a:r>
              <a:rPr lang="en-US" sz="32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3200" b="1" i="1" dirty="0">
                <a:solidFill>
                  <a:srgbClr val="0000FF"/>
                </a:solidFill>
                <a:cs typeface="Times New Roman" pitchFamily="18" charset="0"/>
              </a:rPr>
              <a:t> 2,5 ô li.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46119" y="1062936"/>
            <a:ext cx="754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Yêu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tre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trẻ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hay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nhà</a:t>
            </a:r>
            <a:endParaRPr lang="en-US" sz="36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Kính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già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già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tuổi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cho</a:t>
            </a:r>
            <a:endParaRPr lang="en-US" sz="3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1613" y="298450"/>
            <a:ext cx="597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smtClean="0">
                <a:cs typeface="Times New Roman" pitchFamily="18" charset="0"/>
              </a:rPr>
              <a:t>9) </a:t>
            </a:r>
            <a:r>
              <a:rPr lang="en-US" sz="3200" b="1" i="1" u="sng" dirty="0" err="1">
                <a:cs typeface="Times New Roman" pitchFamily="18" charset="0"/>
              </a:rPr>
              <a:t>Hướng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dẫn</a:t>
            </a:r>
            <a:r>
              <a:rPr lang="en-US" sz="3200" b="1" i="1" u="sng" dirty="0">
                <a:cs typeface="Times New Roman" pitchFamily="18" charset="0"/>
              </a:rPr>
              <a:t> HS </a:t>
            </a:r>
            <a:r>
              <a:rPr lang="en-US" sz="3200" b="1" i="1" u="sng" dirty="0" err="1">
                <a:cs typeface="Times New Roman" pitchFamily="18" charset="0"/>
              </a:rPr>
              <a:t>viết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vào</a:t>
            </a:r>
            <a:r>
              <a:rPr lang="en-US" sz="3200" b="1" i="1" u="sng" dirty="0">
                <a:cs typeface="Times New Roman" pitchFamily="18" charset="0"/>
              </a:rPr>
              <a:t> </a:t>
            </a:r>
            <a:r>
              <a:rPr lang="en-US" sz="3200" b="1" i="1" u="sng" dirty="0" err="1">
                <a:cs typeface="Times New Roman" pitchFamily="18" charset="0"/>
              </a:rPr>
              <a:t>vở</a:t>
            </a:r>
            <a:r>
              <a:rPr lang="en-US" sz="3200" b="1" i="1" dirty="0">
                <a:cs typeface="Times New Roman" pitchFamily="18" charset="0"/>
              </a:rPr>
              <a:t>: </a:t>
            </a:r>
          </a:p>
        </p:txBody>
      </p:sp>
      <p:pic>
        <p:nvPicPr>
          <p:cNvPr id="5" name="Picture 2" descr="C:\Users\Administrator\Downloads\14064260_877828199017754_62644836899747963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192696"/>
            <a:ext cx="11533102" cy="51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477" y="110233"/>
            <a:ext cx="66141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>
                <a:latin typeface="Times New Roman" panose="02020603050405020304" pitchFamily="18" charset="0"/>
              </a:rPr>
              <a:t>1-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Tư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cúi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</a:rPr>
              <a:t> 25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30 cm.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Hai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song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7477" y="3124200"/>
            <a:ext cx="71475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>
                <a:latin typeface="Times New Roman" panose="02020603050405020304" pitchFamily="18" charset="0"/>
              </a:rPr>
              <a:t>2-Cách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trỏ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ngón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khuỷu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2" y="3474720"/>
            <a:ext cx="4535741" cy="318890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110233"/>
            <a:ext cx="4489704" cy="312064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64241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70478" y="538163"/>
            <a:ext cx="484245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2800" b="1" u="sng" dirty="0">
                <a:cs typeface="Times New Roman" pitchFamily="18" charset="0"/>
              </a:rPr>
              <a:t>TẬP VIẾT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b="1" i="1" dirty="0">
                <a:cs typeface="Times New Roman" pitchFamily="18" charset="0"/>
              </a:rPr>
              <a:t>1) </a:t>
            </a:r>
            <a:r>
              <a:rPr lang="fr-FR" sz="3200" b="1" i="1" u="sng" dirty="0" err="1">
                <a:cs typeface="Times New Roman" pitchFamily="18" charset="0"/>
              </a:rPr>
              <a:t>Kiểm</a:t>
            </a:r>
            <a:r>
              <a:rPr lang="fr-FR" sz="3200" b="1" i="1" u="sng" dirty="0">
                <a:cs typeface="Times New Roman" pitchFamily="18" charset="0"/>
              </a:rPr>
              <a:t> </a:t>
            </a:r>
            <a:r>
              <a:rPr lang="fr-FR" sz="3200" b="1" i="1" u="sng" dirty="0" err="1">
                <a:cs typeface="Times New Roman" pitchFamily="18" charset="0"/>
              </a:rPr>
              <a:t>tra</a:t>
            </a:r>
            <a:r>
              <a:rPr lang="fr-FR" sz="3200" b="1" i="1" u="sng" dirty="0">
                <a:cs typeface="Times New Roman" pitchFamily="18" charset="0"/>
              </a:rPr>
              <a:t> </a:t>
            </a:r>
            <a:r>
              <a:rPr lang="fr-FR" sz="3200" b="1" i="1" u="sng" dirty="0" err="1">
                <a:cs typeface="Times New Roman" pitchFamily="18" charset="0"/>
              </a:rPr>
              <a:t>bài</a:t>
            </a:r>
            <a:r>
              <a:rPr lang="fr-FR" sz="3200" b="1" i="1" u="sng" dirty="0">
                <a:cs typeface="Times New Roman" pitchFamily="18" charset="0"/>
              </a:rPr>
              <a:t> </a:t>
            </a:r>
            <a:r>
              <a:rPr lang="fr-FR" sz="3200" b="1" i="1" u="sng" dirty="0" err="1">
                <a:cs typeface="Times New Roman" pitchFamily="18" charset="0"/>
              </a:rPr>
              <a:t>cũ</a:t>
            </a:r>
            <a:r>
              <a:rPr lang="fr-FR" sz="3200" b="1" i="1" u="sng" dirty="0">
                <a:cs typeface="Times New Roman" pitchFamily="18" charset="0"/>
              </a:rPr>
              <a:t> </a:t>
            </a:r>
            <a:r>
              <a:rPr lang="fr-FR" sz="3200" b="1" i="1" dirty="0">
                <a:cs typeface="Times New Roman" pitchFamily="18" charset="0"/>
              </a:rPr>
              <a:t>: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05566" y="2169309"/>
            <a:ext cx="789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1" dirty="0">
                <a:latin typeface=".VnTime" pitchFamily="34" charset="0"/>
              </a:rPr>
              <a:t>1) §</a:t>
            </a:r>
            <a:r>
              <a:rPr lang="en-US" sz="3200" i="1" dirty="0" err="1">
                <a:latin typeface=".VnTime" pitchFamily="34" charset="0"/>
              </a:rPr>
              <a:t>äc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c©u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øng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dông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trong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tiÕt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tËp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viÕt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tuÇn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smtClean="0">
                <a:latin typeface=".VnTime" pitchFamily="34" charset="0"/>
              </a:rPr>
              <a:t>32</a:t>
            </a:r>
            <a:endParaRPr lang="en-US" sz="3200" i="1" dirty="0">
              <a:latin typeface=".VnTime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05566" y="3146268"/>
            <a:ext cx="6861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i="1" dirty="0">
                <a:latin typeface=".VnTime" pitchFamily="34" charset="0"/>
              </a:rPr>
              <a:t>2) </a:t>
            </a:r>
            <a:r>
              <a:rPr lang="en-US" sz="3200" i="1" dirty="0" err="1">
                <a:latin typeface=".VnTime" pitchFamily="34" charset="0"/>
              </a:rPr>
              <a:t>ViÕt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tõ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øng</a:t>
            </a:r>
            <a:r>
              <a:rPr lang="en-US" sz="3200" i="1" dirty="0">
                <a:latin typeface=".VnTime" pitchFamily="34" charset="0"/>
              </a:rPr>
              <a:t> </a:t>
            </a:r>
            <a:r>
              <a:rPr lang="en-US" sz="3200" i="1" dirty="0" err="1">
                <a:latin typeface=".VnTime" pitchFamily="34" charset="0"/>
              </a:rPr>
              <a:t>dông</a:t>
            </a:r>
            <a:r>
              <a:rPr lang="en-US" sz="3200" i="1" dirty="0">
                <a:latin typeface=".VnTime" pitchFamily="34" charset="0"/>
              </a:rPr>
              <a:t>  </a:t>
            </a:r>
            <a:r>
              <a:rPr lang="en-US" sz="5400" b="1" i="1" dirty="0" err="1">
                <a:solidFill>
                  <a:srgbClr val="FF0000"/>
                </a:solidFill>
                <a:cs typeface="Times New Roman" pitchFamily="18" charset="0"/>
              </a:rPr>
              <a:t>Đồng</a:t>
            </a:r>
            <a:r>
              <a:rPr lang="en-US" sz="5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cs typeface="Times New Roman" pitchFamily="18" charset="0"/>
              </a:rPr>
              <a:t>Xuân</a:t>
            </a:r>
            <a:endParaRPr lang="en-US" sz="5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15209" y="-75797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73562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17279" y="331304"/>
            <a:ext cx="557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50635" y="1046509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748191" y="2027583"/>
            <a:ext cx="5348287" cy="1790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VIẾT VÀO VỞ</a:t>
            </a:r>
          </a:p>
        </p:txBody>
      </p:sp>
    </p:spTree>
    <p:extLst>
      <p:ext uri="{BB962C8B-B14F-4D97-AF65-F5344CB8AC3E}">
        <p14:creationId xmlns:p14="http://schemas.microsoft.com/office/powerpoint/2010/main" val="5868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267149" y="2881389"/>
            <a:ext cx="81547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r>
              <a:rPr lang="en-US" alt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spcBef>
                <a:spcPct val="0"/>
              </a:spcBef>
              <a:buFontTx/>
              <a:buChar char="-"/>
            </a:pP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1886848" y="934278"/>
            <a:ext cx="8915400" cy="12192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303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70477" y="578968"/>
            <a:ext cx="484245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2800" b="1" u="sng" dirty="0">
                <a:cs typeface="Times New Roman" pitchFamily="18" charset="0"/>
              </a:rPr>
              <a:t>TẬP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5706" y="122449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HOA: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034862"/>
            <a:ext cx="4468969" cy="46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5705" y="-67144"/>
            <a:ext cx="1157200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954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5450" y="152400"/>
            <a:ext cx="4408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737175"/>
            <a:ext cx="5769735" cy="59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64024" y="122081"/>
            <a:ext cx="6629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" y="1246407"/>
            <a:ext cx="5215944" cy="54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28599" y="600075"/>
            <a:ext cx="114911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7468" y="1830607"/>
            <a:ext cx="286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nét</a:t>
            </a:r>
            <a:r>
              <a:rPr lang="vi-VN" sz="32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3774" y="274173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Móc hai đầu (giống ở chữ hoa U)</a:t>
            </a:r>
          </a:p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Khuyết ngược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484789" y="5029579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601049" y="5709354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2,5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38624" y="211137"/>
            <a:ext cx="47799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12"/>
            <a:ext cx="4389120" cy="67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0668" y="1086643"/>
            <a:ext cx="73030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>
                <a:solidFill>
                  <a:srgbClr val="222222"/>
                </a:solidFill>
                <a:latin typeface="+mj-lt"/>
              </a:rPr>
              <a:t>Chữ Y </a:t>
            </a:r>
            <a:r>
              <a:rPr lang="vi-VN" sz="3000" dirty="0">
                <a:solidFill>
                  <a:srgbClr val="222222"/>
                </a:solidFill>
                <a:latin typeface="+mj-lt"/>
              </a:rPr>
              <a:t>hoa cấu tạo gồm 2 nét: nét móc và nét khuyết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000" b="1" u="sng" dirty="0">
                <a:solidFill>
                  <a:srgbClr val="222222"/>
                </a:solidFill>
                <a:latin typeface="+mj-lt"/>
              </a:rPr>
              <a:t>Nét 1</a:t>
            </a:r>
            <a:r>
              <a:rPr lang="vi-VN" sz="3000" dirty="0">
                <a:solidFill>
                  <a:srgbClr val="222222"/>
                </a:solidFill>
                <a:latin typeface="+mj-lt"/>
              </a:rPr>
              <a:t>: nét móc</a:t>
            </a:r>
          </a:p>
          <a:p>
            <a:r>
              <a:rPr lang="vi-VN" sz="3000" dirty="0">
                <a:solidFill>
                  <a:srgbClr val="222222"/>
                </a:solidFill>
                <a:latin typeface="+mj-lt"/>
              </a:rPr>
              <a:t>Đặt bút trên đường kẻ 5 viết nét móc hai đầu, đầu móc bên trái cuộn vào trong, đầu móc bên phải hướng ra ngoài. Dừng bút giữa đường kẻ 2 và đường kẻ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000" b="1" u="sng" dirty="0">
                <a:solidFill>
                  <a:srgbClr val="222222"/>
                </a:solidFill>
                <a:latin typeface="+mj-lt"/>
              </a:rPr>
              <a:t>Nét 2</a:t>
            </a:r>
            <a:r>
              <a:rPr lang="vi-VN" sz="3000" dirty="0">
                <a:solidFill>
                  <a:srgbClr val="222222"/>
                </a:solidFill>
                <a:latin typeface="+mj-lt"/>
              </a:rPr>
              <a:t>: khuyết ngược</a:t>
            </a:r>
          </a:p>
          <a:p>
            <a:r>
              <a:rPr lang="vi-VN" sz="3000" dirty="0">
                <a:solidFill>
                  <a:srgbClr val="222222"/>
                </a:solidFill>
                <a:latin typeface="+mj-lt"/>
              </a:rPr>
              <a:t>Từ điểm dừng bút của nét 1, rê bút thẳng lên đường kẻ 6 rồi chuyển hướng ngược lại viết nét khuyết ngược kéo dài xuống đường kẻ 4(dưới) dừng bút ở đường kẻ 2 (trên).</a:t>
            </a:r>
            <a:endParaRPr lang="vi-VN" sz="3000" b="0" i="0" dirty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9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152400"/>
            <a:ext cx="4415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cao-2.5-o-ly-56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5" y="737174"/>
            <a:ext cx="5420140" cy="6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26493" y="170141"/>
            <a:ext cx="6629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ownloads\Mẫu chữ\mau-chu-cao-2.5-o-ly-56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0140" cy="6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56738" y="1423001"/>
            <a:ext cx="286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nét</a:t>
            </a:r>
            <a:r>
              <a:rPr lang="vi-VN" sz="32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0140" y="200720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Móc ngược trái phía trên hơi lượn, đầu móc cong vào phía trong. Nét này giống nét 1 ở chữ hoa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Cong trên, hai đầu nét lượn vào trong không đều nhau.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983093" y="5520288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93883" y="5410468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2,5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228599" y="600075"/>
            <a:ext cx="114911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3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38624" y="211137"/>
            <a:ext cx="47799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Mẫu chữ\mau-chu-cao-2.5-o-ly-56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0140" cy="67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5913" y="123987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Đặt trên đường kẻ 6, hơi lượn bút sang trái để viết nét móc ngược trái. Chú ý đầu móc cong vào phía trong, dừng bút trên đường kẻ 2.</a:t>
            </a:r>
          </a:p>
          <a:p>
            <a:pPr fontAlgn="base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Nét 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Từ điểm dừng bút của nét 1. Lia bút lên đường kẻ 5 (bên trái nét móc) viết tiếp nét cong trên, cuối nét lượn vào trong. Dừng bút gần đường kẻ 5.</a:t>
            </a:r>
          </a:p>
        </p:txBody>
      </p:sp>
    </p:spTree>
    <p:extLst>
      <p:ext uri="{BB962C8B-B14F-4D97-AF65-F5344CB8AC3E}">
        <p14:creationId xmlns:p14="http://schemas.microsoft.com/office/powerpoint/2010/main" val="41119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1034</Words>
  <Application>Microsoft Office PowerPoint</Application>
  <PresentationFormat>Widescreen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.VnAristote</vt:lpstr>
      <vt:lpstr>.VnBodoniH</vt:lpstr>
      <vt:lpstr>.VnTime</vt:lpstr>
      <vt:lpstr>Arial</vt:lpstr>
      <vt:lpstr>Calibri</vt:lpstr>
      <vt:lpstr>Calibri Light</vt:lpstr>
      <vt:lpstr>HP001 4 hàng</vt:lpstr>
      <vt:lpstr>HP001 4H</vt:lpstr>
      <vt:lpstr>Times New Roman</vt:lpstr>
      <vt:lpstr>Office Theme</vt:lpstr>
      <vt:lpstr>TRƯỜNG TIỂU HỌC QUANG KHẢI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55</cp:revision>
  <dcterms:created xsi:type="dcterms:W3CDTF">2017-03-12T15:30:26Z</dcterms:created>
  <dcterms:modified xsi:type="dcterms:W3CDTF">2021-05-10T15:19:48Z</dcterms:modified>
</cp:coreProperties>
</file>