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3" r:id="rId5"/>
    <p:sldId id="258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1" r:id="rId21"/>
    <p:sldId id="280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3E93E-C64F-4990-8402-0B5465FF4F3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9BFC4-A301-4E07-A11A-EFC5C1E25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6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t>14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6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7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3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6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0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22B9-B86C-43BE-8492-927EBA23B9C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4F821-5628-4C77-8B48-7D22EAAC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6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48x2048 Mellow Apricot Solid Col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0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598025" y="448519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D3CC5C79-7874-4798-9E53-C81E20C1A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5" y="2454711"/>
            <a:ext cx="7253468" cy="4080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025" y="641024"/>
            <a:ext cx="11190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CHÀO MỪNG CÁC CON ĐẾN VỚI BUỔI HỌC ONLINE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2777" y="6001348"/>
            <a:ext cx="431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GVCN: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Nguyễn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Thị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Vân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Ánh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1304640859-hoc-sin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04800"/>
            <a:ext cx="5146675" cy="3002280"/>
          </a:xfrm>
          <a:prstGeom prst="rect">
            <a:avLst/>
          </a:prstGeom>
          <a:noFill/>
          <a:ln w="28575" cap="flat" cmpd="sng">
            <a:solidFill>
              <a:srgbClr val="3333CC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3020" name="Text Box 12"/>
          <p:cNvSpPr txBox="1"/>
          <p:nvPr/>
        </p:nvSpPr>
        <p:spPr>
          <a:xfrm>
            <a:off x="464820" y="1143000"/>
            <a:ext cx="51739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solidFill>
                  <a:srgbClr val="CC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 Xây dựng trường học để dạy dỗ con em th</a:t>
            </a:r>
            <a:r>
              <a:rPr sz="3600" dirty="0">
                <a:solidFill>
                  <a:srgbClr val="CC0066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CC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 người có ích.</a:t>
            </a:r>
            <a:endParaRPr sz="3600" dirty="0">
              <a:solidFill>
                <a:srgbClr val="CC0066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2" name="Text Box 14"/>
          <p:cNvSpPr txBox="1"/>
          <p:nvPr/>
        </p:nvSpPr>
        <p:spPr>
          <a:xfrm>
            <a:off x="465455" y="4114800"/>
            <a:ext cx="52495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solidFill>
                  <a:srgbClr val="3333C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 Xây bệnh viện, trạm xá để chữa bệnh cho người </a:t>
            </a:r>
            <a:r>
              <a:rPr lang="en-US" sz="3600" dirty="0">
                <a:solidFill>
                  <a:srgbClr val="3333C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đau </a:t>
            </a:r>
            <a:r>
              <a:rPr sz="3600" dirty="0">
                <a:solidFill>
                  <a:srgbClr val="3333C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ốm,</a:t>
            </a:r>
            <a:r>
              <a:rPr sz="3600" dirty="0">
                <a:solidFill>
                  <a:srgbClr val="3333CC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9800" y="3695065"/>
            <a:ext cx="5226050" cy="27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833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3983355"/>
            <a:ext cx="4835525" cy="2785745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291" name="AutoShape 6" descr="9k=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48136" name="Picture 8" descr="3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1119505"/>
            <a:ext cx="4699000" cy="264350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8137" name="Text Box 9"/>
          <p:cNvSpPr txBox="1"/>
          <p:nvPr/>
        </p:nvSpPr>
        <p:spPr>
          <a:xfrm>
            <a:off x="494665" y="0"/>
            <a:ext cx="111455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*Xây dựng nh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máy, xí nghiệp, công trường, sáng tạo ra máy bay, t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u thủy, t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u du h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 vũ trụ,</a:t>
            </a:r>
            <a:r>
              <a:rPr sz="3600" dirty="0">
                <a:solidFill>
                  <a:srgbClr val="000066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48139" name="Picture 11" descr="123maybay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066800"/>
            <a:ext cx="5621020" cy="269621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8141" name="Picture 13" descr="11084844-Progres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982720"/>
            <a:ext cx="5620385" cy="282448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5607668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nuoib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352800"/>
            <a:ext cx="5424805" cy="31242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7110" name="Picture 6" descr="ANd9GcS7i_F_XRRpn8HwNowQhRhdUvJGMRfyvQ7VnREwxNURi-A8EVhTl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15" y="457200"/>
            <a:ext cx="5239385" cy="27432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7112" name="Text Box 8"/>
          <p:cNvSpPr txBox="1"/>
          <p:nvPr/>
        </p:nvSpPr>
        <p:spPr>
          <a:xfrm>
            <a:off x="6461125" y="1322070"/>
            <a:ext cx="53752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solidFill>
                  <a:srgbClr val="FF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 Gieo trồng, gặt hái, </a:t>
            </a:r>
            <a:r>
              <a:rPr lang="en-US" sz="3600" dirty="0">
                <a:solidFill>
                  <a:srgbClr val="FF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chăn nuôi gia súc, gia cầm,...</a:t>
            </a:r>
            <a:endParaRPr lang="en-US" sz="3600" dirty="0">
              <a:solidFill>
                <a:srgbClr val="FF33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ANd9GcTKpxwBActCunmX1ZI67pB7hYs7bXQIVRsGC7k-oTxNbxCH_vw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" y="3352800"/>
            <a:ext cx="5163820" cy="31686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6248374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8" y="120091"/>
            <a:ext cx="5133382" cy="32728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23" y="166092"/>
            <a:ext cx="5527177" cy="3226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8" y="3682083"/>
            <a:ext cx="5133382" cy="2937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47941"/>
            <a:ext cx="559801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45690" y="1159872"/>
            <a:ext cx="58518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vai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đối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2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" y="0"/>
            <a:ext cx="12191931" cy="68580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680" y="44450"/>
            <a:ext cx="12108180" cy="6769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3471844" y="2119062"/>
            <a:ext cx="8867743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4400" b="1" dirty="0" smtClean="0">
              <a:solidFill>
                <a:srgbClr val="333399">
                  <a:lumMod val="60000"/>
                  <a:lumOff val="40000"/>
                </a:srgbClr>
              </a:solidFill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sz="4400" b="1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nhiên</a:t>
            </a:r>
            <a:r>
              <a:rPr lang="en-US" sz="4400" b="1" dirty="0">
                <a:solidFill>
                  <a:srgbClr val="333399">
                    <a:lumMod val="60000"/>
                    <a:lumOff val="40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0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ảo Vệ Tài Nguyên Thiên Nhiên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845" y="41275"/>
            <a:ext cx="12183745" cy="67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15504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5148" t="-473" r="14456" b="762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941560"/>
              <a:ext cx="12192000" cy="398353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64982" y="6111089"/>
              <a:ext cx="1527018" cy="746911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275989" y="943561"/>
            <a:ext cx="10916011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2"/>
            <a:ext cx="1344083" cy="1126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1260" y="142095"/>
            <a:ext cx="1771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altLang="en-US" sz="4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3: </a:t>
            </a:r>
            <a:endParaRPr lang="en-US" alt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7120" y="1140736"/>
            <a:ext cx="10702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483943" y="1776043"/>
            <a:ext cx="59776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Trái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Đất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Mặt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Trời</a:t>
            </a:r>
            <a:endParaRPr lang="en-US" sz="4000" b="1" i="1" dirty="0">
              <a:solidFill>
                <a:srgbClr val="99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43138" y="2768261"/>
            <a:ext cx="949612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Tuấn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lên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bảy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tuổi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 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rất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hay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 </a:t>
            </a:r>
            <a:r>
              <a:rPr lang="en-US" sz="3200" b="1" i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 </a:t>
            </a:r>
            <a:r>
              <a:rPr lang="en-US" sz="3200" b="1" i="1" dirty="0" err="1" smtClean="0">
                <a:solidFill>
                  <a:srgbClr val="000099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i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lần</a:t>
            </a:r>
            <a:endParaRPr lang="en-US" sz="3200" b="1" i="1" dirty="0">
              <a:solidFill>
                <a:srgbClr val="000099"/>
              </a:solidFill>
              <a:latin typeface="Cambria" panose="020405030504060302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-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ơi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, con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nghe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nói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trái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quay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xung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quanh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mặt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trời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thế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-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đấy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 </a:t>
            </a:r>
            <a:r>
              <a:rPr lang="en-US" sz="3200" b="1" i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con 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ạ! –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Tuấn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-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Thế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ban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đêm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mặt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trời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thì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sao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46056" y="2896803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7971924" y="2896803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405746" y="4801554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982000" y="2896803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4052" y="149508"/>
            <a:ext cx="1035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hỏi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11772" y="923453"/>
            <a:ext cx="10916011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9508"/>
            <a:ext cx="1352550" cy="1253823"/>
          </a:xfrm>
          <a:prstGeom prst="rect">
            <a:avLst/>
          </a:prstGeom>
        </p:spPr>
      </p:pic>
      <p:pic>
        <p:nvPicPr>
          <p:cNvPr id="5" name="Picture 2" descr="Kid girl thinking face |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65"/>
          <a:stretch/>
        </p:blipFill>
        <p:spPr bwMode="auto">
          <a:xfrm>
            <a:off x="676275" y="3376897"/>
            <a:ext cx="2917951" cy="33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76275" y="1521024"/>
            <a:ext cx="4544840" cy="1738180"/>
          </a:xfrm>
          <a:prstGeom prst="wedgeRoundRectCallo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sử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dụng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dấu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chấm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56357" y="1521024"/>
            <a:ext cx="5604095" cy="21818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Dấu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chấm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đặt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ở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cuối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câu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dùng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để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kết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thúc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câu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4052" y="149508"/>
            <a:ext cx="1035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hỏi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11772" y="923453"/>
            <a:ext cx="10916011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9508"/>
            <a:ext cx="1352550" cy="1253823"/>
          </a:xfrm>
          <a:prstGeom prst="rect">
            <a:avLst/>
          </a:prstGeom>
        </p:spPr>
      </p:pic>
      <p:pic>
        <p:nvPicPr>
          <p:cNvPr id="5" name="Picture 2" descr="Kid girl thinking face |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65"/>
          <a:stretch/>
        </p:blipFill>
        <p:spPr bwMode="auto">
          <a:xfrm>
            <a:off x="676275" y="3376897"/>
            <a:ext cx="2917951" cy="33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76275" y="1521024"/>
            <a:ext cx="4544840" cy="1738180"/>
          </a:xfrm>
          <a:prstGeom prst="wedgeRoundRectCallo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sử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dụng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dấu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phẩy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56357" y="1521024"/>
            <a:ext cx="5604095" cy="325310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Dấu phẩy giúp cho các ý, các phần trong câu được phân cách rõ ràng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5148" t="-473" r="14456" b="762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941560"/>
              <a:ext cx="12192000" cy="398353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64982" y="6111089"/>
              <a:ext cx="1527018" cy="746911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3901"/>
            <a:ext cx="3257550" cy="2730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464" y="2203478"/>
            <a:ext cx="114945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800" b="1" kern="10" dirty="0">
                <a:ln w="28575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66"/>
                </a:solidFill>
                <a:latin typeface="Cambria" panose="02040503050406030204" pitchFamily="18" charset="0"/>
                <a:cs typeface="Times New Roman"/>
              </a:rPr>
              <a:t>Ai nhanh – Ai đúng</a:t>
            </a:r>
            <a:endParaRPr lang="en-US" sz="8800" b="1" kern="10" dirty="0">
              <a:ln w="28575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66"/>
              </a:solidFill>
              <a:latin typeface="Cambria" panose="02040503050406030204" pitchFamily="18" charset="0"/>
              <a:cs typeface="Times New Roman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44638" y="863212"/>
            <a:ext cx="6588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72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D4577830-55D4-4072-B0F0-E83002C2A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30" y="5080280"/>
            <a:ext cx="2416164" cy="20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15504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5148" t="-473" r="14456" b="762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941560"/>
              <a:ext cx="12192000" cy="398353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64982" y="6111089"/>
              <a:ext cx="1527018" cy="746911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275989" y="943561"/>
            <a:ext cx="10916011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2"/>
            <a:ext cx="1344083" cy="1126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1260" y="142095"/>
            <a:ext cx="1771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altLang="en-US" sz="4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3: </a:t>
            </a:r>
            <a:endParaRPr lang="en-US" alt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7120" y="1140736"/>
            <a:ext cx="10702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483943" y="1776043"/>
            <a:ext cx="59776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Trái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Đất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Mặt</a:t>
            </a:r>
            <a:r>
              <a:rPr lang="en-US" sz="4000" b="1" i="1" dirty="0">
                <a:solidFill>
                  <a:srgbClr val="99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Cambria" panose="02040503050406030204" pitchFamily="18" charset="0"/>
              </a:rPr>
              <a:t>Trời</a:t>
            </a:r>
            <a:endParaRPr lang="en-US" sz="4000" b="1" i="1" dirty="0">
              <a:solidFill>
                <a:srgbClr val="99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43138" y="2768261"/>
            <a:ext cx="949612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Tuấn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lên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bảy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tuổi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 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rất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hay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 </a:t>
            </a:r>
            <a:r>
              <a:rPr lang="en-US" sz="3200" b="1" i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 </a:t>
            </a:r>
            <a:r>
              <a:rPr lang="en-US" sz="3200" b="1" i="1" dirty="0" err="1" smtClean="0">
                <a:solidFill>
                  <a:srgbClr val="000099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i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lần</a:t>
            </a:r>
            <a:endParaRPr lang="en-US" sz="3200" b="1" i="1" dirty="0">
              <a:solidFill>
                <a:srgbClr val="000099"/>
              </a:solidFill>
              <a:latin typeface="Cambria" panose="020405030504060302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-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ơi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, con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nghe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nói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trái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quay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xung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quanh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mặt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trời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thế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-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đấy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  </a:t>
            </a:r>
            <a:r>
              <a:rPr lang="en-US" sz="3200" b="1" i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con 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ạ! –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Tuấn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  -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Thế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ban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đêm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mặt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trời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thì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Cambria" panose="02040503050406030204" pitchFamily="18" charset="0"/>
              </a:rPr>
              <a:t>sao</a:t>
            </a:r>
            <a:r>
              <a:rPr lang="en-US" sz="3200" b="1" i="1" dirty="0">
                <a:solidFill>
                  <a:srgbClr val="000099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46056" y="2896803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7971924" y="2896803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405746" y="4801554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982000" y="2896803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i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12281" y="294102"/>
            <a:ext cx="1125353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638749" y="1582521"/>
            <a:ext cx="480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Trái</a:t>
            </a:r>
            <a:r>
              <a:rPr lang="en-US" sz="40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0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Trời</a:t>
            </a:r>
            <a:endParaRPr lang="en-US" sz="4000" b="1" i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588169" y="2600722"/>
            <a:ext cx="861060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Tuấn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bảy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tuổi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rất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hay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ột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lần</a:t>
            </a:r>
            <a:endParaRPr lang="en-US" sz="32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-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ơi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, con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trái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quay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xung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quanh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  -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đấy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con ạ! –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Tuấn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  -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ban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sao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5169569" y="2690261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8227094" y="2690261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937669" y="4658761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299" name="Rectangle 14"/>
          <p:cNvSpPr>
            <a:spLocks noChangeArrowheads="1"/>
          </p:cNvSpPr>
          <p:nvPr/>
        </p:nvSpPr>
        <p:spPr bwMode="auto">
          <a:xfrm>
            <a:off x="5169569" y="2690261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9953024" y="2690261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9953024" y="2690261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>
                <a:solidFill>
                  <a:srgbClr val="99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8227094" y="2690261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3936082" y="4657174"/>
            <a:ext cx="381000" cy="381000"/>
          </a:xfrm>
          <a:prstGeom prst="rect">
            <a:avLst/>
          </a:prstGeom>
          <a:solidFill>
            <a:srgbClr val="00FFFF">
              <a:alpha val="39999"/>
            </a:srgbClr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>
                <a:solidFill>
                  <a:srgbClr val="990000"/>
                </a:solidFill>
                <a:latin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4283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457200"/>
            <a:ext cx="1046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dò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HP001 4 hàng" panose="020B0603050302020204" pitchFamily="34" charset="0"/>
              </a:rPr>
              <a:t>Chuẩn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bị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trước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tậ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về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hình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học</a:t>
            </a:r>
            <a:endParaRPr lang="en-US" sz="3200" b="1" dirty="0" smtClean="0">
              <a:latin typeface="HP001 4 hàng" panose="020B06030503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HP001 4 hàng" panose="020B0603050302020204" pitchFamily="34" charset="0"/>
              </a:rPr>
              <a:t>Làm</a:t>
            </a:r>
            <a:r>
              <a:rPr lang="en-US" sz="3200" b="1" dirty="0" smtClean="0">
                <a:latin typeface="HP001 4 hàng" panose="020B0603050302020204" pitchFamily="34" charset="0"/>
              </a:rPr>
              <a:t> VBT </a:t>
            </a:r>
            <a:r>
              <a:rPr lang="en-US" sz="3200" b="1" dirty="0" smtClean="0">
                <a:latin typeface="HP001 4 hàng" panose="020B0603050302020204" pitchFamily="34" charset="0"/>
              </a:rPr>
              <a:t>TV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latin typeface="HP001 4 hàng" panose="020B0603050302020204" pitchFamily="34" charset="0"/>
              </a:rPr>
              <a:t> LTVC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tuần</a:t>
            </a:r>
            <a:r>
              <a:rPr lang="en-US" sz="3200" b="1" dirty="0" smtClean="0">
                <a:latin typeface="HP001 4 hàng" panose="020B0603050302020204" pitchFamily="34" charset="0"/>
              </a:rPr>
              <a:t> 34</a:t>
            </a:r>
            <a:endParaRPr lang="en-US" sz="3200" b="1" dirty="0" smtClean="0">
              <a:latin typeface="HP001 4 hàng" panose="020B06030503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thuộc</a:t>
            </a:r>
            <a:r>
              <a:rPr lang="en-US" sz="3200" b="1" dirty="0" smtClean="0">
                <a:latin typeface="HP001 4 hàng" panose="020B0603050302020204" pitchFamily="34" charset="0"/>
              </a:rPr>
              <a:t> 4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đoạn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văn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cô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hướng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dẫn</a:t>
            </a:r>
            <a:endParaRPr lang="en-US" sz="3200" b="1" dirty="0" smtClean="0">
              <a:latin typeface="HP001 4 hàng" panose="020B06030503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latin typeface="HP001 4 hàng" panose="020B0603050302020204" pitchFamily="34" charset="0"/>
              </a:rPr>
              <a:t>PH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các</a:t>
            </a:r>
            <a:r>
              <a:rPr lang="en-US" sz="3200" b="1" dirty="0" smtClean="0">
                <a:latin typeface="HP001 4 hàng" panose="020B0603050302020204" pitchFamily="34" charset="0"/>
              </a:rPr>
              <a:t> con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hoàn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thành</a:t>
            </a:r>
            <a:r>
              <a:rPr lang="en-US" sz="3200" b="1" dirty="0" smtClean="0">
                <a:latin typeface="HP001 4 hàng" panose="020B0603050302020204" pitchFamily="34" charset="0"/>
              </a:rPr>
              <a:t> 8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đề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cô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phát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trước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khi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nghỉ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dịch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endParaRPr lang="en-US" sz="3200" b="1" dirty="0" smtClean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6"/>
          <p:cNvSpPr/>
          <p:nvPr/>
        </p:nvSpPr>
        <p:spPr>
          <a:xfrm>
            <a:off x="686110" y="460517"/>
            <a:ext cx="10730311" cy="59405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4" y="6026292"/>
            <a:ext cx="5502027" cy="10091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09" y="3704755"/>
            <a:ext cx="1387187" cy="2781711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419"/>
            <a:ext cx="2308675" cy="2239455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51" y="5273417"/>
            <a:ext cx="808300" cy="1127628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78" y="3899159"/>
            <a:ext cx="1603773" cy="250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" y="4427112"/>
            <a:ext cx="2751012" cy="2328899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7"/>
            <a:ext cx="1415668" cy="1373223"/>
          </a:xfrm>
          <a:prstGeom prst="rect">
            <a:avLst/>
          </a:prstGeom>
        </p:spPr>
      </p:pic>
      <p:pic>
        <p:nvPicPr>
          <p:cNvPr id="12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8"/>
            <a:ext cx="1010366" cy="9800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1C2A23C-B581-44B9-9730-DA2C3307513E}"/>
              </a:ext>
            </a:extLst>
          </p:cNvPr>
          <p:cNvSpPr/>
          <p:nvPr/>
        </p:nvSpPr>
        <p:spPr>
          <a:xfrm>
            <a:off x="1448503" y="1511819"/>
            <a:ext cx="99679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>
              <a:defRPr/>
            </a:pPr>
            <a:r>
              <a:rPr lang="en-US" sz="72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164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" y="0"/>
            <a:ext cx="12191931" cy="6858000"/>
          </a:xfrm>
          <a:prstGeom prst="rect">
            <a:avLst/>
          </a:prstGeom>
        </p:spPr>
      </p:pic>
      <p:sp>
        <p:nvSpPr>
          <p:cNvPr id="37890" name="Title 37889"/>
          <p:cNvSpPr>
            <a:spLocks noGrp="1"/>
          </p:cNvSpPr>
          <p:nvPr>
            <p:ph type="title"/>
          </p:nvPr>
        </p:nvSpPr>
        <p:spPr>
          <a:xfrm>
            <a:off x="3108325" y="160020"/>
            <a:ext cx="10972800" cy="1109980"/>
          </a:xfrm>
        </p:spPr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ai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7900" name="Picture 37899" descr="avatar445833_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Picture 37900" descr="avatar445833_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71500" y="1297794"/>
            <a:ext cx="282481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87137" y="1920220"/>
            <a:ext cx="3755708" cy="45243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Mây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đen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lũ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lượt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nay</a:t>
            </a: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đật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Chui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tây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hạt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xòe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5113773" y="5088041"/>
            <a:ext cx="698551" cy="7270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74731" y="1757036"/>
            <a:ext cx="6449507" cy="39693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600" b="1" dirty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32190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1"/>
      <p:bldP spid="3" grpId="1"/>
      <p:bldP spid="4" grpId="1"/>
      <p:bldP spid="7" grpId="1" animBg="1"/>
      <p:bldP spid="7" grpId="2" animBg="1"/>
      <p:bldP spid="6" grpId="1" animBg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" y="0"/>
            <a:ext cx="12191931" cy="6858000"/>
          </a:xfrm>
          <a:prstGeom prst="rect">
            <a:avLst/>
          </a:prstGeom>
        </p:spPr>
      </p:pic>
      <p:sp>
        <p:nvSpPr>
          <p:cNvPr id="37890" name="Title 37889"/>
          <p:cNvSpPr>
            <a:spLocks noGrp="1"/>
          </p:cNvSpPr>
          <p:nvPr>
            <p:ph type="title"/>
          </p:nvPr>
        </p:nvSpPr>
        <p:spPr>
          <a:xfrm>
            <a:off x="3108325" y="160020"/>
            <a:ext cx="10972800" cy="1109980"/>
          </a:xfrm>
        </p:spPr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ai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7900" name="Picture 37899" descr="avatar445833_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Picture 37900" descr="avatar445833_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71500" y="1297794"/>
            <a:ext cx="313739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87137" y="1920220"/>
            <a:ext cx="3755708" cy="45243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Mây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đen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lũ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lượt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nay</a:t>
            </a: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đật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Chui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tây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hạt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xòe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4783216" y="2973387"/>
            <a:ext cx="698551" cy="7270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929914" y="1898912"/>
            <a:ext cx="6917268" cy="39703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600" b="1" dirty="0" smtClean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đật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chui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; 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xòe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hứng</a:t>
            </a:r>
            <a:endParaRPr lang="en-US" sz="3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hứng</a:t>
            </a:r>
            <a:endParaRPr lang="en-US" sz="3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xòe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hứng</a:t>
            </a:r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9495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" grpId="0"/>
      <p:bldP spid="4" grpId="0"/>
      <p:bldP spid="7" grpId="0" animBg="1"/>
      <p:bldP spid="7" grpId="1" animBg="1"/>
      <p:bldP spid="6" grpId="0" animBg="1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5148" t="-473" r="14456" b="762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941560"/>
              <a:ext cx="12192000" cy="398353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64982" y="6111089"/>
              <a:ext cx="1527018" cy="746911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3901"/>
            <a:ext cx="3257550" cy="27308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577830-55D4-4072-B0F0-E83002C2A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30" y="5080280"/>
            <a:ext cx="2416164" cy="206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125" y="345728"/>
            <a:ext cx="1156335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12 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5 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2021 </a:t>
            </a:r>
            <a:endParaRPr lang="en-US" sz="4400" b="1" dirty="0" smtClean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vốn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chấm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phẩy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5148" t="-473" r="14456" b="762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941560"/>
              <a:ext cx="12192000" cy="398353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64982" y="6111089"/>
              <a:ext cx="1527018" cy="746911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247986" y="1339913"/>
            <a:ext cx="10916011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8" y="213136"/>
            <a:ext cx="1344083" cy="1126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04140" y="371295"/>
            <a:ext cx="1771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altLang="en-US" sz="4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1: </a:t>
            </a:r>
            <a:endParaRPr lang="en-US" alt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72336" y="1614710"/>
            <a:ext cx="9636266" cy="1191816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Theo em, thiên nhiên đem lại cho con người những gì?</a:t>
            </a:r>
          </a:p>
        </p:txBody>
      </p:sp>
      <p:sp>
        <p:nvSpPr>
          <p:cNvPr id="16" name="Text Box 5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247987" y="3601905"/>
            <a:ext cx="5176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đất</a:t>
            </a: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7" name="Text Box 5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247986" y="4730935"/>
            <a:ext cx="5719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lòng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8" name="Text Box 5"/>
          <p:cNvSpPr txBox="1"/>
          <p:nvPr/>
        </p:nvSpPr>
        <p:spPr>
          <a:xfrm>
            <a:off x="5428827" y="3601905"/>
            <a:ext cx="59550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sym typeface="+mn-ea"/>
              </a:rPr>
              <a:t>M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sym typeface="+mn-ea"/>
              </a:rPr>
              <a:t>: cây cối, biển cả</a:t>
            </a:r>
            <a:endParaRPr lang="en-US" sz="3200">
              <a:latin typeface="Cambria" panose="02040503050406030204" pitchFamily="18" charset="0"/>
            </a:endParaRPr>
          </a:p>
        </p:txBody>
      </p:sp>
      <p:sp>
        <p:nvSpPr>
          <p:cNvPr id="19" name="Text Box 6"/>
          <p:cNvSpPr txBox="1"/>
          <p:nvPr/>
        </p:nvSpPr>
        <p:spPr>
          <a:xfrm>
            <a:off x="5428827" y="4730935"/>
            <a:ext cx="655061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sym typeface="+mn-ea"/>
              </a:rPr>
              <a:t>M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sym typeface="+mn-ea"/>
              </a:rPr>
              <a:t>: mỏ than, mỏ dầu</a:t>
            </a:r>
            <a:endParaRPr lang="en-US" sz="32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_My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" y="3175"/>
            <a:ext cx="1220914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285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5148" t="-473" r="14456" b="762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941560"/>
              <a:ext cx="12192000" cy="398353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64982" y="6111089"/>
              <a:ext cx="1527018" cy="746911"/>
            </a:xfrm>
            <a:prstGeom prst="rect">
              <a:avLst/>
            </a:prstGeom>
            <a:solidFill>
              <a:srgbClr val="FDFCFD"/>
            </a:solidFill>
            <a:ln>
              <a:solidFill>
                <a:srgbClr val="FDF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247986" y="1339913"/>
            <a:ext cx="10916011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8" y="213136"/>
            <a:ext cx="1344083" cy="1126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04140" y="371295"/>
            <a:ext cx="1771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altLang="en-US" sz="4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altLang="en-US" sz="4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endParaRPr lang="en-US" alt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3993" y="1711001"/>
            <a:ext cx="11138764" cy="646986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thiên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đẹp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thêm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giàu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thêm</a:t>
            </a:r>
            <a:r>
              <a:rPr lang="en-US" altLang="en-US" sz="3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lang="vi-VN" altLang="en-US" sz="3200" b="1" dirty="0" smtClean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019300" y="3056029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990000"/>
                </a:solidFill>
                <a:latin typeface="Cambria" panose="02040503050406030204" pitchFamily="18" charset="0"/>
              </a:rPr>
              <a:t>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: Con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24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dien thai 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4191000"/>
            <a:ext cx="4810760" cy="2667000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8" name="Picture 6" descr="thien mu pago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830" y="1305560"/>
            <a:ext cx="4726940" cy="2758440"/>
          </a:xfrm>
          <a:prstGeom prst="rect">
            <a:avLst/>
          </a:prstGeom>
          <a:noFill/>
          <a:ln w="28575" cap="flat" cmpd="sng">
            <a:solidFill>
              <a:srgbClr val="CC0066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207" name="Text Box 15"/>
          <p:cNvSpPr txBox="1"/>
          <p:nvPr/>
        </p:nvSpPr>
        <p:spPr>
          <a:xfrm>
            <a:off x="328495" y="105231"/>
            <a:ext cx="1198221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Cambria" panose="02040503050406030204" pitchFamily="18" charset="0"/>
                <a:cs typeface="Times New Roman" panose="02020603050405020304" pitchFamily="18" charset="0"/>
              </a:rPr>
              <a:t>*Xây dựng nh</a:t>
            </a:r>
            <a:r>
              <a:rPr sz="3600" dirty="0"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cửa, đền thờ, lâu đ</a:t>
            </a:r>
            <a:r>
              <a:rPr sz="3600" dirty="0"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Cambria" panose="02040503050406030204" pitchFamily="18" charset="0"/>
                <a:cs typeface="Times New Roman" panose="02020603050405020304" pitchFamily="18" charset="0"/>
              </a:rPr>
              <a:t>i, cung điện, những công trình kiến trúc lộng lẫy, l</a:t>
            </a:r>
            <a:r>
              <a:rPr sz="3600" dirty="0"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Cambria" panose="02040503050406030204" pitchFamily="18" charset="0"/>
                <a:cs typeface="Times New Roman" panose="02020603050405020304" pitchFamily="18" charset="0"/>
              </a:rPr>
              <a:t>m thơ, sáng tác, âm nhạc,</a:t>
            </a:r>
            <a:r>
              <a:rPr sz="3600" dirty="0">
                <a:latin typeface="Cambria" panose="02040503050406030204" pitchFamily="18" charset="0"/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10245" name="Picture 18" descr="ANd9GcR6X_WNgzF7X1G6DvrhQpJKpwlFIYUNMesdxM_1re2OSDULO8P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30" y="4191000"/>
            <a:ext cx="4726940" cy="2713355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6" name="Picture 25" descr="01michaelcricht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1305560"/>
            <a:ext cx="4810760" cy="275844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12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816</Words>
  <Application>Microsoft Office PowerPoint</Application>
  <PresentationFormat>Custom</PresentationFormat>
  <Paragraphs>100</Paragraphs>
  <Slides>23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Ai nhanh, ai đúng</vt:lpstr>
      <vt:lpstr>Ai nhanh, ai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Tuan</cp:lastModifiedBy>
  <cp:revision>16</cp:revision>
  <dcterms:created xsi:type="dcterms:W3CDTF">2021-05-05T13:10:54Z</dcterms:created>
  <dcterms:modified xsi:type="dcterms:W3CDTF">2021-05-13T00:37:03Z</dcterms:modified>
</cp:coreProperties>
</file>