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13"/>
  </p:handoutMasterIdLst>
  <p:sldIdLst>
    <p:sldId id="258" r:id="rId2"/>
    <p:sldId id="314" r:id="rId3"/>
    <p:sldId id="259" r:id="rId4"/>
    <p:sldId id="330" r:id="rId5"/>
    <p:sldId id="285" r:id="rId6"/>
    <p:sldId id="290" r:id="rId7"/>
    <p:sldId id="320" r:id="rId8"/>
    <p:sldId id="278" r:id="rId9"/>
    <p:sldId id="328" r:id="rId10"/>
    <p:sldId id="332" r:id="rId11"/>
    <p:sldId id="283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FF66"/>
    <a:srgbClr val="CC66FF"/>
    <a:srgbClr val="000000"/>
    <a:srgbClr val="663300"/>
    <a:srgbClr val="FF0000"/>
    <a:srgbClr val="CC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4" autoAdjust="0"/>
    <p:restoredTop sz="93904" autoAdjust="0"/>
  </p:normalViewPr>
  <p:slideViewPr>
    <p:cSldViewPr>
      <p:cViewPr>
        <p:scale>
          <a:sx n="75" d="100"/>
          <a:sy n="75" d="100"/>
        </p:scale>
        <p:origin x="-123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9DB162C-02ED-4745-88A6-AD203D994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78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86290-A988-414A-B5AC-09C078A96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45658-BB9A-404C-93A7-CAED94DBB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48B6B-073C-4B15-AAA5-D528256ED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5CA67-B910-45B9-A17B-32EEE32A3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4207-D0A0-44BD-8AEA-82141930F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79C62-2A6F-4708-BC51-92E401731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77AA5-F8DA-4941-AE1C-D1208756F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53EC4-06B6-40B8-B644-68FDD6925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ADAD6-1C92-44DC-AA89-FC63FB5F8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920A0-572F-41EC-9576-EBAFF5A75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262EB-C783-4AFC-860C-91A04F309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94F2D-FCA1-482F-AE4A-11D09049F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EC10A-30A0-42D5-849F-B4D2996B7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0CCA8-1D9C-450D-A025-1C53CDC3A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A429405-EE2C-45FC-BA95-9CFAAD96B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4953000"/>
            <a:ext cx="1143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WordArt 17"/>
          <p:cNvSpPr>
            <a:spLocks noChangeArrowheads="1" noChangeShapeType="1" noTextEdit="1"/>
          </p:cNvSpPr>
          <p:nvPr/>
        </p:nvSpPr>
        <p:spPr bwMode="auto">
          <a:xfrm>
            <a:off x="2743200" y="655638"/>
            <a:ext cx="3048000" cy="487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</a:t>
            </a:r>
            <a:endParaRPr lang="en-US" sz="3600" b="1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16" name="AutoShape 20"/>
          <p:cNvSpPr>
            <a:spLocks noChangeArrowheads="1"/>
          </p:cNvSpPr>
          <p:nvPr/>
        </p:nvSpPr>
        <p:spPr bwMode="auto">
          <a:xfrm>
            <a:off x="76200" y="1143000"/>
            <a:ext cx="2438400" cy="4572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2857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 dirty="0" err="1" smtClean="0">
                <a:solidFill>
                  <a:schemeClr val="bg2"/>
                </a:solidFill>
                <a:latin typeface="Arial" charset="0"/>
              </a:rPr>
              <a:t>Ôn</a:t>
            </a:r>
            <a:r>
              <a:rPr lang="en-US" sz="2400" b="1" dirty="0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chemeClr val="bg2"/>
                </a:solidFill>
                <a:latin typeface="Arial" charset="0"/>
              </a:rPr>
              <a:t>bài</a:t>
            </a:r>
            <a:r>
              <a:rPr lang="en-US" sz="2400" b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chemeClr val="bg2"/>
                </a:solidFill>
                <a:latin typeface="Arial" charset="0"/>
              </a:rPr>
              <a:t>cũ</a:t>
            </a:r>
            <a:endParaRPr lang="en-US" sz="24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>
            <a:off x="1219200" y="2971800"/>
            <a:ext cx="6858000" cy="1828800"/>
          </a:xfrm>
          <a:prstGeom prst="cloudCallout">
            <a:avLst>
              <a:gd name="adj1" fmla="val -36088"/>
              <a:gd name="adj2" fmla="val 93231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71842" dir="2700000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 sz="2800" b="1">
              <a:solidFill>
                <a:srgbClr val="000000"/>
              </a:solidFill>
              <a:latin typeface="Arial" charset="0"/>
            </a:endParaRPr>
          </a:p>
          <a:p>
            <a:pPr>
              <a:defRPr/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Thế nào là giữ lời hứa?</a:t>
            </a:r>
          </a:p>
        </p:txBody>
      </p:sp>
      <p:sp>
        <p:nvSpPr>
          <p:cNvPr id="4117" name="AutoShape 21"/>
          <p:cNvSpPr>
            <a:spLocks noChangeArrowheads="1"/>
          </p:cNvSpPr>
          <p:nvPr/>
        </p:nvSpPr>
        <p:spPr bwMode="auto">
          <a:xfrm>
            <a:off x="762000" y="2209800"/>
            <a:ext cx="7924800" cy="2362200"/>
          </a:xfrm>
          <a:prstGeom prst="cloudCallout">
            <a:avLst>
              <a:gd name="adj1" fmla="val -31069"/>
              <a:gd name="adj2" fmla="val 81856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71842" dir="2700000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Em cảm thấy như thế nào khi thực hiện đúng lời hứa với người khác?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" grpId="0" animBg="1"/>
      <p:bldP spid="4111" grpId="0" animBg="1"/>
      <p:bldP spid="4111" grpId="1" animBg="1"/>
      <p:bldP spid="4117" grpId="0" animBg="1"/>
      <p:bldP spid="411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smtClean="0">
                <a:latin typeface="Arial"/>
              </a:rPr>
              <a:t> </a:t>
            </a:r>
            <a:r>
              <a:rPr lang="en-US" sz="3600" b="1" smtClean="0">
                <a:latin typeface="Arial"/>
              </a:rPr>
              <a:t>Mẹ bảo Lan ở nhà rửa ấm chén.</a:t>
            </a:r>
            <a:endParaRPr lang="en-US" sz="4000" b="1" smtClean="0">
              <a:latin typeface="Arial"/>
            </a:endParaRPr>
          </a:p>
        </p:txBody>
      </p:sp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1219200" y="26670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.  Lan nhờ chị Hoa rửa ấm chén.</a:t>
            </a:r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1295400" y="36576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 .  Bạn Vân rửa ấm chén giúp lan.</a:t>
            </a:r>
            <a:r>
              <a:rPr 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133125" name="Rectangle 5"/>
          <p:cNvSpPr>
            <a:spLocks noChangeArrowheads="1"/>
          </p:cNvSpPr>
          <p:nvPr/>
        </p:nvSpPr>
        <p:spPr bwMode="auto">
          <a:xfrm>
            <a:off x="1295400" y="47244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 .  Lan tự rửa ấm chén sạch sẽ.</a:t>
            </a:r>
          </a:p>
        </p:txBody>
      </p:sp>
      <p:sp>
        <p:nvSpPr>
          <p:cNvPr id="133126" name="Rectangle 6"/>
          <p:cNvSpPr>
            <a:spLocks noChangeArrowheads="1"/>
          </p:cNvSpPr>
          <p:nvPr/>
        </p:nvSpPr>
        <p:spPr bwMode="auto">
          <a:xfrm>
            <a:off x="1143000" y="1752600"/>
            <a:ext cx="670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32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Phương án nào sau đây là đúng ?</a:t>
            </a:r>
          </a:p>
        </p:txBody>
      </p:sp>
      <p:sp>
        <p:nvSpPr>
          <p:cNvPr id="133127" name="AutoShape 7"/>
          <p:cNvSpPr>
            <a:spLocks noChangeArrowheads="1"/>
          </p:cNvSpPr>
          <p:nvPr/>
        </p:nvSpPr>
        <p:spPr bwMode="auto">
          <a:xfrm>
            <a:off x="1219200" y="4902200"/>
            <a:ext cx="762000" cy="762000"/>
          </a:xfrm>
          <a:prstGeom prst="octagon">
            <a:avLst>
              <a:gd name="adj" fmla="val 29287"/>
            </a:avLst>
          </a:prstGeom>
          <a:solidFill>
            <a:srgbClr val="CC330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latin typeface="Arial" charset="0"/>
              </a:rPr>
              <a:t>C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0" y="76200"/>
            <a:ext cx="2286000" cy="3810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2857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Bài tập 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3" grpId="0"/>
      <p:bldP spid="133124" grpId="0"/>
      <p:bldP spid="133125" grpId="0"/>
      <p:bldP spid="133126" grpId="0"/>
      <p:bldP spid="1331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457200" y="3810000"/>
            <a:ext cx="8229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3525" name="AutoShape 37"/>
          <p:cNvSpPr>
            <a:spLocks noChangeArrowheads="1"/>
          </p:cNvSpPr>
          <p:nvPr/>
        </p:nvSpPr>
        <p:spPr bwMode="auto">
          <a:xfrm>
            <a:off x="1295400" y="2895600"/>
            <a:ext cx="5715000" cy="3048000"/>
          </a:xfrm>
          <a:prstGeom prst="verticalScroll">
            <a:avLst>
              <a:gd name="adj" fmla="val 13458"/>
            </a:avLst>
          </a:prstGeom>
          <a:solidFill>
            <a:srgbClr val="0066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spcBef>
                <a:spcPct val="45000"/>
              </a:spcBef>
            </a:pPr>
            <a:r>
              <a:rPr lang="en-US" sz="2000">
                <a:latin typeface="Arial" charset="0"/>
              </a:rPr>
              <a:t>- Tự làm lấy những công việc hàng ngày</a:t>
            </a:r>
          </a:p>
          <a:p>
            <a:pPr algn="l">
              <a:spcBef>
                <a:spcPct val="45000"/>
              </a:spcBef>
            </a:pPr>
            <a:r>
              <a:rPr lang="en-US" sz="2000">
                <a:latin typeface="Arial" charset="0"/>
              </a:rPr>
              <a:t> của mình ở trường, ở nhà.</a:t>
            </a:r>
          </a:p>
          <a:p>
            <a:pPr algn="l">
              <a:spcBef>
                <a:spcPct val="45000"/>
              </a:spcBef>
            </a:pPr>
            <a:r>
              <a:rPr lang="en-US" sz="2000">
                <a:latin typeface="Arial" charset="0"/>
              </a:rPr>
              <a:t>- Sưu tầm những mẫu chuyện, tấm gương</a:t>
            </a:r>
          </a:p>
          <a:p>
            <a:pPr algn="l">
              <a:spcBef>
                <a:spcPct val="45000"/>
              </a:spcBef>
            </a:pPr>
            <a:r>
              <a:rPr lang="en-US" sz="2000">
                <a:latin typeface="Arial" charset="0"/>
              </a:rPr>
              <a:t>. . .về việc tự làm lấy công việc của mình.</a:t>
            </a:r>
          </a:p>
        </p:txBody>
      </p:sp>
      <p:sp>
        <p:nvSpPr>
          <p:cNvPr id="63526" name="Text Box 38"/>
          <p:cNvSpPr txBox="1">
            <a:spLocks noChangeArrowheads="1"/>
          </p:cNvSpPr>
          <p:nvPr/>
        </p:nvSpPr>
        <p:spPr bwMode="auto">
          <a:xfrm>
            <a:off x="2514600" y="2895600"/>
            <a:ext cx="3276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HƯỚNG DẪN VỀ NHÀ</a:t>
            </a:r>
          </a:p>
        </p:txBody>
      </p:sp>
      <p:sp>
        <p:nvSpPr>
          <p:cNvPr id="14341" name="WordArt 44"/>
          <p:cNvSpPr>
            <a:spLocks noChangeArrowheads="1" noChangeShapeType="1" noTextEdit="1"/>
          </p:cNvSpPr>
          <p:nvPr/>
        </p:nvSpPr>
        <p:spPr bwMode="auto">
          <a:xfrm>
            <a:off x="2743200" y="685800"/>
            <a:ext cx="3048000" cy="487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</a:t>
            </a:r>
            <a:endParaRPr lang="en-US" sz="3600" b="1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4342" name="Oval 45"/>
          <p:cNvSpPr>
            <a:spLocks noChangeArrowheads="1"/>
          </p:cNvSpPr>
          <p:nvPr/>
        </p:nvSpPr>
        <p:spPr bwMode="auto">
          <a:xfrm>
            <a:off x="152400" y="609600"/>
            <a:ext cx="1295400" cy="609600"/>
          </a:xfrm>
          <a:prstGeom prst="ellipse">
            <a:avLst/>
          </a:prstGeom>
          <a:solidFill>
            <a:srgbClr val="FF99FF"/>
          </a:solidFill>
          <a:ln w="38100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Tiết 5</a:t>
            </a:r>
          </a:p>
        </p:txBody>
      </p:sp>
      <p:sp>
        <p:nvSpPr>
          <p:cNvPr id="63534" name="WordArt 46"/>
          <p:cNvSpPr>
            <a:spLocks noChangeArrowheads="1" noChangeShapeType="1" noTextEdit="1"/>
          </p:cNvSpPr>
          <p:nvPr/>
        </p:nvSpPr>
        <p:spPr bwMode="auto">
          <a:xfrm>
            <a:off x="762000" y="1676400"/>
            <a:ext cx="6248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Tự làm lấy việc của mình</a:t>
            </a:r>
          </a:p>
        </p:txBody>
      </p:sp>
      <p:pic>
        <p:nvPicPr>
          <p:cNvPr id="63535" name="Picture 47" descr="Picture2"/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6553200" y="304800"/>
            <a:ext cx="2819400" cy="22098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63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5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3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3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3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5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5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5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25" grpId="0" build="allAtOnce" animBg="1"/>
      <p:bldP spid="63526" grpId="0"/>
      <p:bldP spid="635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8"/>
          <p:cNvSpPr>
            <a:spLocks noChangeArrowheads="1" noChangeShapeType="1" noTextEdit="1"/>
          </p:cNvSpPr>
          <p:nvPr/>
        </p:nvSpPr>
        <p:spPr bwMode="auto">
          <a:xfrm>
            <a:off x="2743200" y="685800"/>
            <a:ext cx="3048000" cy="487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</a:t>
            </a:r>
            <a:endParaRPr lang="en-US" sz="3600" b="1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7529" name="WordArt 9"/>
          <p:cNvSpPr>
            <a:spLocks noChangeArrowheads="1" noChangeShapeType="1" noTextEdit="1"/>
          </p:cNvSpPr>
          <p:nvPr/>
        </p:nvSpPr>
        <p:spPr bwMode="auto">
          <a:xfrm>
            <a:off x="1066800" y="2743200"/>
            <a:ext cx="62484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Tự làm lấy việc của mình</a:t>
            </a:r>
          </a:p>
        </p:txBody>
      </p:sp>
      <p:sp>
        <p:nvSpPr>
          <p:cNvPr id="5124" name="Oval 13"/>
          <p:cNvSpPr>
            <a:spLocks noChangeArrowheads="1"/>
          </p:cNvSpPr>
          <p:nvPr/>
        </p:nvSpPr>
        <p:spPr bwMode="auto">
          <a:xfrm>
            <a:off x="152400" y="1066800"/>
            <a:ext cx="1295400" cy="609600"/>
          </a:xfrm>
          <a:prstGeom prst="ellipse">
            <a:avLst/>
          </a:prstGeom>
          <a:solidFill>
            <a:srgbClr val="FF99FF"/>
          </a:solidFill>
          <a:ln w="38100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Tiết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>
                <a:solidFill>
                  <a:schemeClr val="tx1"/>
                </a:solidFill>
                <a:latin typeface="Arial"/>
              </a:rPr>
              <a:t>Bài tập1: Hãy xử lí tình huống sau đây :</a:t>
            </a:r>
          </a:p>
        </p:txBody>
      </p:sp>
      <p:sp>
        <p:nvSpPr>
          <p:cNvPr id="9243" name="Rectangle 27"/>
          <p:cNvSpPr>
            <a:spLocks noRot="1" noChangeArrowheads="1"/>
          </p:cNvSpPr>
          <p:nvPr/>
        </p:nvSpPr>
        <p:spPr bwMode="auto">
          <a:xfrm>
            <a:off x="-838200" y="4191000"/>
            <a:ext cx="6172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eaLnBrk="1" hangingPunct="1"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381000" y="838200"/>
            <a:ext cx="73152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Gặp bài toán khó, Đại loay hoay mãi mà vẫn chưa giải được. Thấy vậy, An đưa bài giải sẵn cho bạn chép.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457200" y="2362200"/>
            <a:ext cx="7315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Nếu là Đại, em sẽ làm gì khi đó? Vì sao?</a:t>
            </a:r>
          </a:p>
        </p:txBody>
      </p:sp>
      <p:pic>
        <p:nvPicPr>
          <p:cNvPr id="9278" name="Picture 62" descr="Tu_lam_lay_viec_cua_minh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2994025"/>
            <a:ext cx="5105400" cy="3711575"/>
          </a:xfrm>
          <a:noFill/>
        </p:spPr>
      </p:pic>
      <p:sp>
        <p:nvSpPr>
          <p:cNvPr id="9279" name="Rectangle 63"/>
          <p:cNvSpPr>
            <a:spLocks noChangeArrowheads="1"/>
          </p:cNvSpPr>
          <p:nvPr/>
        </p:nvSpPr>
        <p:spPr bwMode="auto">
          <a:xfrm>
            <a:off x="304800" y="838200"/>
            <a:ext cx="7696200" cy="1524000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</p:spPr>
        <p:txBody>
          <a:bodyPr anchor="ctr"/>
          <a:lstStyle/>
          <a:p>
            <a:pPr algn="l" eaLnBrk="1" hangingPunct="1"/>
            <a:endParaRPr lang="en-US" sz="3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73" grpId="0"/>
      <p:bldP spid="9277" grpId="0"/>
      <p:bldP spid="92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Rot="1" noChangeArrowheads="1"/>
          </p:cNvSpPr>
          <p:nvPr/>
        </p:nvSpPr>
        <p:spPr bwMode="auto">
          <a:xfrm>
            <a:off x="-838200" y="4191000"/>
            <a:ext cx="6172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eaLnBrk="1" hangingPunct="1"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pic>
        <p:nvPicPr>
          <p:cNvPr id="7171" name="Picture 6" descr="Tu_lam_lay_viec_cua_minh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2994025"/>
            <a:ext cx="5105400" cy="3711575"/>
          </a:xfrm>
          <a:noFill/>
        </p:spPr>
      </p:pic>
      <p:sp>
        <p:nvSpPr>
          <p:cNvPr id="129033" name="AutoShape 9"/>
          <p:cNvSpPr>
            <a:spLocks noChangeArrowheads="1"/>
          </p:cNvSpPr>
          <p:nvPr/>
        </p:nvSpPr>
        <p:spPr bwMode="auto">
          <a:xfrm>
            <a:off x="914400" y="685800"/>
            <a:ext cx="7391400" cy="16002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just"/>
            <a:endParaRPr lang="en-US">
              <a:latin typeface="Arial" charset="0"/>
            </a:endParaRPr>
          </a:p>
        </p:txBody>
      </p: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914400" y="762000"/>
            <a:ext cx="73152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Trong cuộc sống, ai cũng có công việc của mình và mỗi người cần phải tự làm lấy việc của mình.</a:t>
            </a:r>
          </a:p>
        </p:txBody>
      </p:sp>
      <p:sp>
        <p:nvSpPr>
          <p:cNvPr id="129035" name="Line 11"/>
          <p:cNvSpPr>
            <a:spLocks noChangeShapeType="1"/>
          </p:cNvSpPr>
          <p:nvPr/>
        </p:nvSpPr>
        <p:spPr bwMode="auto">
          <a:xfrm>
            <a:off x="1447800" y="2667000"/>
            <a:ext cx="6400800" cy="4114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036" name="Line 12"/>
          <p:cNvSpPr>
            <a:spLocks noChangeShapeType="1"/>
          </p:cNvSpPr>
          <p:nvPr/>
        </p:nvSpPr>
        <p:spPr bwMode="auto">
          <a:xfrm flipV="1">
            <a:off x="1524000" y="2743200"/>
            <a:ext cx="6172200" cy="4038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3" grpId="0" animBg="1"/>
      <p:bldP spid="129034" grpId="0"/>
      <p:bldP spid="129035" grpId="0" animBg="1"/>
      <p:bldP spid="1290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14" name="Rectangle 54"/>
          <p:cNvSpPr>
            <a:spLocks noChangeArrowheads="1"/>
          </p:cNvSpPr>
          <p:nvPr/>
        </p:nvSpPr>
        <p:spPr bwMode="auto">
          <a:xfrm>
            <a:off x="762000" y="4648200"/>
            <a:ext cx="8153400" cy="1447800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just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 Tự làm lấy việc của mình giúp em mau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_ _ _ _ _ _ và không _ _ _ _ _ _ _ người  khác.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457200"/>
            <a:ext cx="6248400" cy="17526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sz="2400" smtClean="0">
                <a:solidFill>
                  <a:schemeClr val="tx1"/>
                </a:solidFill>
                <a:latin typeface="Arial"/>
              </a:rPr>
              <a:t>    Hãy điền những từ </a:t>
            </a:r>
            <a:r>
              <a:rPr lang="en-US" sz="2400" b="1" smtClean="0">
                <a:solidFill>
                  <a:srgbClr val="FFFF00"/>
                </a:solidFill>
                <a:latin typeface="Arial"/>
              </a:rPr>
              <a:t>tiến bộ</a:t>
            </a:r>
            <a:r>
              <a:rPr lang="en-US" sz="2400" b="1" smtClean="0">
                <a:solidFill>
                  <a:schemeClr val="tx1"/>
                </a:solidFill>
                <a:latin typeface="Arial"/>
              </a:rPr>
              <a:t>,</a:t>
            </a:r>
            <a:r>
              <a:rPr lang="en-US" sz="2400" b="1" smtClean="0">
                <a:solidFill>
                  <a:srgbClr val="FFFF00"/>
                </a:solidFill>
                <a:latin typeface="Arial"/>
              </a:rPr>
              <a:t> bản thân</a:t>
            </a:r>
            <a:r>
              <a:rPr lang="en-US" sz="2400" b="1" smtClean="0">
                <a:solidFill>
                  <a:schemeClr val="tx1"/>
                </a:solidFill>
                <a:latin typeface="Arial"/>
              </a:rPr>
              <a:t>,</a:t>
            </a:r>
            <a:r>
              <a:rPr lang="en-US" sz="2400" b="1" smtClean="0">
                <a:solidFill>
                  <a:srgbClr val="FFFF00"/>
                </a:solidFill>
                <a:latin typeface="Arial"/>
              </a:rPr>
              <a:t> cố gắng</a:t>
            </a:r>
            <a:r>
              <a:rPr lang="en-US" sz="2400" b="1" smtClean="0">
                <a:solidFill>
                  <a:schemeClr val="tx1"/>
                </a:solidFill>
                <a:latin typeface="Arial"/>
              </a:rPr>
              <a:t>, </a:t>
            </a:r>
            <a:r>
              <a:rPr lang="en-US" sz="2400" b="1" smtClean="0">
                <a:solidFill>
                  <a:srgbClr val="FFFF00"/>
                </a:solidFill>
                <a:latin typeface="Arial"/>
              </a:rPr>
              <a:t>làm phiền</a:t>
            </a:r>
            <a:r>
              <a:rPr lang="en-US" sz="2400" b="1" smtClean="0">
                <a:solidFill>
                  <a:schemeClr val="tx1"/>
                </a:solidFill>
                <a:latin typeface="Arial"/>
              </a:rPr>
              <a:t>,</a:t>
            </a:r>
            <a:r>
              <a:rPr lang="en-US" sz="2400" b="1" smtClean="0">
                <a:solidFill>
                  <a:srgbClr val="FFFF00"/>
                </a:solidFill>
                <a:latin typeface="Arial"/>
              </a:rPr>
              <a:t> dựa dẫm</a:t>
            </a:r>
            <a:r>
              <a:rPr lang="en-US" sz="2400" smtClean="0">
                <a:solidFill>
                  <a:schemeClr val="tx1"/>
                </a:solidFill>
                <a:latin typeface="Arial"/>
              </a:rPr>
              <a:t> vào chỗ trống trong các câu sau cho thích hợp :</a:t>
            </a:r>
            <a:endParaRPr lang="en-US" sz="2400" smtClean="0">
              <a:solidFill>
                <a:schemeClr val="tx1"/>
              </a:solidFill>
              <a:effectLst/>
              <a:latin typeface="Arial"/>
            </a:endParaRPr>
          </a:p>
        </p:txBody>
      </p:sp>
      <p:sp>
        <p:nvSpPr>
          <p:cNvPr id="66598" name="Rectangle 38"/>
          <p:cNvSpPr>
            <a:spLocks noChangeArrowheads="1"/>
          </p:cNvSpPr>
          <p:nvPr/>
        </p:nvSpPr>
        <p:spPr bwMode="auto">
          <a:xfrm>
            <a:off x="457200" y="3048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6604" name="Rectangle 44"/>
          <p:cNvSpPr>
            <a:spLocks noChangeArrowheads="1"/>
          </p:cNvSpPr>
          <p:nvPr/>
        </p:nvSpPr>
        <p:spPr bwMode="auto">
          <a:xfrm>
            <a:off x="762000" y="2438400"/>
            <a:ext cx="8153400" cy="1905000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 Tự làm lấy việc của mình là  _ _ _ _ _ _ _ _ làm lấy công việc của _ _ _ _ _ _ _  mà không  _ _ _ _ _ _ _ vào người khác.</a:t>
            </a:r>
            <a:endParaRPr lang="en-US" sz="2800" b="1">
              <a:latin typeface="Arial"/>
            </a:endParaRPr>
          </a:p>
        </p:txBody>
      </p:sp>
      <p:pic>
        <p:nvPicPr>
          <p:cNvPr id="66606" name="Picture 46" descr="TLnhom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1981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608" name="Text Box 48"/>
          <p:cNvSpPr txBox="1">
            <a:spLocks noChangeArrowheads="1"/>
          </p:cNvSpPr>
          <p:nvPr/>
        </p:nvSpPr>
        <p:spPr bwMode="auto">
          <a:xfrm>
            <a:off x="6553200" y="2608263"/>
            <a:ext cx="1981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cố gắng </a:t>
            </a:r>
          </a:p>
        </p:txBody>
      </p:sp>
      <p:sp>
        <p:nvSpPr>
          <p:cNvPr id="66609" name="Text Box 49"/>
          <p:cNvSpPr txBox="1">
            <a:spLocks noChangeArrowheads="1"/>
          </p:cNvSpPr>
          <p:nvPr/>
        </p:nvSpPr>
        <p:spPr bwMode="auto">
          <a:xfrm>
            <a:off x="4800600" y="3098800"/>
            <a:ext cx="1981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bản thân </a:t>
            </a:r>
          </a:p>
        </p:txBody>
      </p:sp>
      <p:sp>
        <p:nvSpPr>
          <p:cNvPr id="66610" name="Text Box 50"/>
          <p:cNvSpPr txBox="1">
            <a:spLocks noChangeArrowheads="1"/>
          </p:cNvSpPr>
          <p:nvPr/>
        </p:nvSpPr>
        <p:spPr bwMode="auto">
          <a:xfrm>
            <a:off x="952500" y="3606800"/>
            <a:ext cx="1981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dựa dẫm </a:t>
            </a:r>
          </a:p>
        </p:txBody>
      </p:sp>
      <p:sp>
        <p:nvSpPr>
          <p:cNvPr id="66611" name="Text Box 51"/>
          <p:cNvSpPr txBox="1">
            <a:spLocks noChangeArrowheads="1"/>
          </p:cNvSpPr>
          <p:nvPr/>
        </p:nvSpPr>
        <p:spPr bwMode="auto">
          <a:xfrm>
            <a:off x="977900" y="5321300"/>
            <a:ext cx="1524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tiến bộ </a:t>
            </a:r>
          </a:p>
        </p:txBody>
      </p:sp>
      <p:sp>
        <p:nvSpPr>
          <p:cNvPr id="66612" name="Text Box 52"/>
          <p:cNvSpPr txBox="1">
            <a:spLocks noChangeArrowheads="1"/>
          </p:cNvSpPr>
          <p:nvPr/>
        </p:nvSpPr>
        <p:spPr bwMode="auto">
          <a:xfrm>
            <a:off x="4343400" y="5321300"/>
            <a:ext cx="1981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làm phiền </a:t>
            </a:r>
          </a:p>
        </p:txBody>
      </p:sp>
      <p:sp>
        <p:nvSpPr>
          <p:cNvPr id="66613" name="Text Box 53"/>
          <p:cNvSpPr txBox="1">
            <a:spLocks noChangeArrowheads="1"/>
          </p:cNvSpPr>
          <p:nvPr/>
        </p:nvSpPr>
        <p:spPr bwMode="auto">
          <a:xfrm>
            <a:off x="2209800" y="228600"/>
            <a:ext cx="1752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u="sng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tập 2 :</a:t>
            </a:r>
            <a:endParaRPr lang="en-US" sz="2000" u="sng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6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6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66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66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66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6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6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6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6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6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6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6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6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6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6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6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6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6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14" grpId="0" animBg="1"/>
      <p:bldP spid="66562" grpId="0"/>
      <p:bldP spid="66604" grpId="0" animBg="1"/>
      <p:bldP spid="66608" grpId="0"/>
      <p:bldP spid="66609" grpId="0"/>
      <p:bldP spid="66610" grpId="0"/>
      <p:bldP spid="66611" grpId="0"/>
      <p:bldP spid="666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6" name="Rectangle 16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848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400" u="sng" smtClean="0">
                <a:solidFill>
                  <a:schemeClr val="tx1"/>
                </a:solidFill>
                <a:latin typeface="Arial"/>
              </a:rPr>
              <a:t>Bài tập 3</a:t>
            </a:r>
            <a:r>
              <a:rPr lang="en-US" sz="2400" smtClean="0">
                <a:solidFill>
                  <a:schemeClr val="tx1"/>
                </a:solidFill>
                <a:latin typeface="Arial"/>
              </a:rPr>
              <a:t>:  </a:t>
            </a:r>
            <a:br>
              <a:rPr lang="en-US" sz="2400" smtClean="0">
                <a:solidFill>
                  <a:schemeClr val="tx1"/>
                </a:solidFill>
                <a:latin typeface="Arial"/>
              </a:rPr>
            </a:br>
            <a:r>
              <a:rPr lang="en-US" sz="2400" smtClean="0">
                <a:solidFill>
                  <a:schemeClr val="tx1"/>
                </a:solidFill>
                <a:latin typeface="Arial"/>
              </a:rPr>
              <a:t>          Hãy cùng các bạn trong nhóm thảo luận để xử lí tình huống sau :</a:t>
            </a:r>
          </a:p>
        </p:txBody>
      </p:sp>
      <p:sp>
        <p:nvSpPr>
          <p:cNvPr id="716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924800" cy="2667000"/>
          </a:xfrm>
          <a:ln>
            <a:solidFill>
              <a:srgbClr val="FF0000"/>
            </a:solidFill>
          </a:ln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 smtClean="0">
                <a:latin typeface="Arial"/>
              </a:rPr>
              <a:t>         Khi Việt đang cắt hoa cho trò chơi </a:t>
            </a:r>
            <a:r>
              <a:rPr lang="en-US" sz="2800" b="1" i="1" smtClean="0">
                <a:latin typeface="Arial"/>
              </a:rPr>
              <a:t>Hái hoa dân chủ</a:t>
            </a:r>
            <a:r>
              <a:rPr lang="en-US" sz="2800" b="1" smtClean="0">
                <a:latin typeface="Arial"/>
              </a:rPr>
              <a:t> tuần tới của lớp thì Dũng đến. Dũng bảo Việt :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 smtClean="0">
                <a:latin typeface="Arial"/>
              </a:rPr>
              <a:t>         </a:t>
            </a:r>
            <a:r>
              <a:rPr lang="en-US" sz="2800" b="1" smtClean="0">
                <a:solidFill>
                  <a:srgbClr val="FFFF00"/>
                </a:solidFill>
                <a:latin typeface="Arial"/>
              </a:rPr>
              <a:t>- Tớ khéo tay, cậu để tớ làm thay cho. Còn cậu giỏi toán thì làm bài hộ tớ.</a:t>
            </a:r>
            <a:endParaRPr lang="en-US" sz="2800" b="1" smtClean="0">
              <a:latin typeface="Arial"/>
            </a:endParaRPr>
          </a:p>
        </p:txBody>
      </p:sp>
      <p:sp>
        <p:nvSpPr>
          <p:cNvPr id="71698" name="Rectangle 18"/>
          <p:cNvSpPr>
            <a:spLocks noChangeArrowheads="1"/>
          </p:cNvSpPr>
          <p:nvPr/>
        </p:nvSpPr>
        <p:spPr bwMode="auto">
          <a:xfrm>
            <a:off x="838200" y="4953000"/>
            <a:ext cx="784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Nếu em là Việt, em có đồng ý với đề nghị của Dũng hay không?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4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71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71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71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7" grpId="0" build="p" animBg="1"/>
      <p:bldP spid="716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51" name="Rectangle 15"/>
          <p:cNvSpPr>
            <a:spLocks noChangeArrowheads="1"/>
          </p:cNvSpPr>
          <p:nvPr/>
        </p:nvSpPr>
        <p:spPr bwMode="auto">
          <a:xfrm>
            <a:off x="762000" y="2057400"/>
            <a:ext cx="7924800" cy="2667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Khi Việt đang cắt hoa cho trò chơi </a:t>
            </a:r>
            <a:r>
              <a:rPr lang="en-US" sz="2800" b="1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Hái hoa dân chủ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tuần tới của lớp thì Dũng đến. Dũng bảo Việt :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 Tớ khéo tay, cậu để tớ làm thay cho. Còn cậu giỏi toán thì làm bài hộ tớ.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16748" name="AutoShape 12"/>
          <p:cNvSpPr>
            <a:spLocks noChangeArrowheads="1"/>
          </p:cNvSpPr>
          <p:nvPr/>
        </p:nvSpPr>
        <p:spPr bwMode="auto">
          <a:xfrm>
            <a:off x="914400" y="457200"/>
            <a:ext cx="7620000" cy="1524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pic>
        <p:nvPicPr>
          <p:cNvPr id="116746" name="Picture 10" descr="Tu_lam_lay_viec_cua_mi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438400"/>
            <a:ext cx="6096000" cy="430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747" name="Rectangle 11"/>
          <p:cNvSpPr>
            <a:spLocks noChangeArrowheads="1"/>
          </p:cNvSpPr>
          <p:nvPr/>
        </p:nvSpPr>
        <p:spPr bwMode="auto">
          <a:xfrm>
            <a:off x="1066800" y="685800"/>
            <a:ext cx="74676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Đề nghị của Dũng là sai. Hai bạn cần tự làm lấy việc của mình.</a:t>
            </a:r>
          </a:p>
        </p:txBody>
      </p:sp>
      <p:sp>
        <p:nvSpPr>
          <p:cNvPr id="116752" name="Line 16"/>
          <p:cNvSpPr>
            <a:spLocks noChangeShapeType="1"/>
          </p:cNvSpPr>
          <p:nvPr/>
        </p:nvSpPr>
        <p:spPr bwMode="auto">
          <a:xfrm>
            <a:off x="1447800" y="2667000"/>
            <a:ext cx="6400800" cy="4114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53" name="Line 17"/>
          <p:cNvSpPr>
            <a:spLocks noChangeShapeType="1"/>
          </p:cNvSpPr>
          <p:nvPr/>
        </p:nvSpPr>
        <p:spPr bwMode="auto">
          <a:xfrm flipV="1">
            <a:off x="1524000" y="2743200"/>
            <a:ext cx="6172200" cy="4038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3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51" grpId="0" animBg="1"/>
      <p:bldP spid="116748" grpId="0" animBg="1"/>
      <p:bldP spid="116747" grpId="0"/>
      <p:bldP spid="116752" grpId="0" animBg="1"/>
      <p:bldP spid="1167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9"/>
          <p:cNvSpPr>
            <a:spLocks noChangeArrowheads="1"/>
          </p:cNvSpPr>
          <p:nvPr/>
        </p:nvSpPr>
        <p:spPr bwMode="auto">
          <a:xfrm>
            <a:off x="990600" y="304800"/>
            <a:ext cx="2667000" cy="4572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2857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Bài tập thực tế</a:t>
            </a:r>
          </a:p>
        </p:txBody>
      </p:sp>
      <p:sp>
        <p:nvSpPr>
          <p:cNvPr id="55317" name="Rectangle 21"/>
          <p:cNvSpPr>
            <a:spLocks noChangeArrowheads="1"/>
          </p:cNvSpPr>
          <p:nvPr/>
        </p:nvSpPr>
        <p:spPr bwMode="auto">
          <a:xfrm>
            <a:off x="990600" y="1828800"/>
            <a:ext cx="7772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32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 Ở trường, em đã tự mình làm được những việc gì ?</a:t>
            </a:r>
            <a:r>
              <a:rPr lang="en-US" sz="32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endParaRPr lang="en-US" sz="32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609600" y="3276600"/>
            <a:ext cx="7772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32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b)  Ở nhà, em đã tự mình làm được những việc gì ?</a:t>
            </a:r>
            <a:r>
              <a:rPr lang="en-US" sz="32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endParaRPr lang="en-US" sz="32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7" grpId="0"/>
      <p:bldP spid="553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latin typeface="Arial"/>
              </a:rPr>
              <a:t> An viết chữ đẹp, Đào viết chữ xấu.</a:t>
            </a: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1231900" y="2590800"/>
            <a:ext cx="693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. Đào nhờ An viết hộ để được điểm cao.</a:t>
            </a:r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1155700" y="358140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. Đào tự viết bài để rèn chữ đẹp. </a:t>
            </a: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1231900" y="47244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. An viết hộ Đào để cô giáo khỏi chê Đào viết chữ xấu.</a:t>
            </a:r>
          </a:p>
        </p:txBody>
      </p:sp>
      <p:sp>
        <p:nvSpPr>
          <p:cNvPr id="126984" name="Rectangle 8"/>
          <p:cNvSpPr>
            <a:spLocks noChangeArrowheads="1"/>
          </p:cNvSpPr>
          <p:nvPr/>
        </p:nvSpPr>
        <p:spPr bwMode="auto">
          <a:xfrm>
            <a:off x="1219200" y="1752600"/>
            <a:ext cx="670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32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Phương án nào sau đây là đúng ?</a:t>
            </a:r>
          </a:p>
        </p:txBody>
      </p:sp>
      <p:sp>
        <p:nvSpPr>
          <p:cNvPr id="126985" name="AutoShape 9"/>
          <p:cNvSpPr>
            <a:spLocks noChangeArrowheads="1"/>
          </p:cNvSpPr>
          <p:nvPr/>
        </p:nvSpPr>
        <p:spPr bwMode="auto">
          <a:xfrm>
            <a:off x="1066800" y="3759200"/>
            <a:ext cx="762000" cy="762000"/>
          </a:xfrm>
          <a:prstGeom prst="octagon">
            <a:avLst>
              <a:gd name="adj" fmla="val 29287"/>
            </a:avLst>
          </a:prstGeom>
          <a:solidFill>
            <a:srgbClr val="CC330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latin typeface="Arial" charset="0"/>
              </a:rPr>
              <a:t>B</a:t>
            </a:r>
          </a:p>
        </p:txBody>
      </p:sp>
      <p:sp>
        <p:nvSpPr>
          <p:cNvPr id="12296" name="AutoShape 10"/>
          <p:cNvSpPr>
            <a:spLocks noChangeArrowheads="1"/>
          </p:cNvSpPr>
          <p:nvPr/>
        </p:nvSpPr>
        <p:spPr bwMode="auto">
          <a:xfrm>
            <a:off x="0" y="76200"/>
            <a:ext cx="2286000" cy="3810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28575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chemeClr val="bg2"/>
                </a:solidFill>
                <a:latin typeface="Arial" charset="0"/>
              </a:rPr>
              <a:t>Bài tập 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126981" grpId="0"/>
      <p:bldP spid="126982" grpId="0"/>
      <p:bldP spid="126983" grpId="0"/>
      <p:bldP spid="126984" grpId="0"/>
      <p:bldP spid="12698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20"/>
  <p:tag name="MMPROD_UIDATA" val="&lt;database version=&quot;10.0&quot;&gt;&lt;object type=&quot;1&quot; unique_id=&quot;10001&quot;&gt;&lt;object type=&quot;2&quot; unique_id=&quot;12036&quot;&gt;&lt;object type=&quot;3&quot; unique_id=&quot;12038&quot;&gt;&lt;property id=&quot;20148&quot; value=&quot;5&quot;/&gt;&lt;property id=&quot;20300&quot; value=&quot;Slide 1&quot;/&gt;&lt;property id=&quot;20307&quot; value=&quot;258&quot;/&gt;&lt;/object&gt;&lt;object type=&quot;3&quot; unique_id=&quot;12039&quot;&gt;&lt;property id=&quot;20148&quot; value=&quot;5&quot;/&gt;&lt;property id=&quot;20300&quot; value=&quot;Slide 2&quot;/&gt;&lt;property id=&quot;20307&quot; value=&quot;314&quot;/&gt;&lt;/object&gt;&lt;object type=&quot;3&quot; unique_id=&quot;12040&quot;&gt;&lt;property id=&quot;20148&quot; value=&quot;5&quot;/&gt;&lt;property id=&quot;20300&quot; value=&quot;Slide 3 - &amp;quot;Bài tập1: Hãy xử lí tình huống sau đây :&amp;quot;&quot;/&gt;&lt;property id=&quot;20307&quot; value=&quot;259&quot;/&gt;&lt;/object&gt;&lt;object type=&quot;3&quot; unique_id=&quot;12041&quot;&gt;&lt;property id=&quot;20148&quot; value=&quot;5&quot;/&gt;&lt;property id=&quot;20300&quot; value=&quot;Slide 4&quot;/&gt;&lt;property id=&quot;20307&quot; value=&quot;330&quot;/&gt;&lt;/object&gt;&lt;object type=&quot;3&quot; unique_id=&quot;12042&quot;&gt;&lt;property id=&quot;20148&quot; value=&quot;5&quot;/&gt;&lt;property id=&quot;20300&quot; value=&quot;Slide 5 - &amp;quot;    Hãy điền những từ tiến bộ, bản thân, cố gắng, làm phiền, dựa dẫm vào chỗ trống trong các câu sau cho thích hợp &quot;/&gt;&lt;property id=&quot;20307&quot; value=&quot;285&quot;/&gt;&lt;/object&gt;&lt;object type=&quot;3&quot; unique_id=&quot;12043&quot;&gt;&lt;property id=&quot;20148&quot; value=&quot;5&quot;/&gt;&lt;property id=&quot;20300&quot; value=&quot;Slide 6 - &amp;quot;Bài tập 3:             Hãy cùng các bạn trong nhóm thảo luận để xử lí tình huống sau :&amp;quot;&quot;/&gt;&lt;property id=&quot;20307&quot; value=&quot;290&quot;/&gt;&lt;/object&gt;&lt;object type=&quot;3&quot; unique_id=&quot;12044&quot;&gt;&lt;property id=&quot;20148&quot; value=&quot;5&quot;/&gt;&lt;property id=&quot;20300&quot; value=&quot;Slide 7&quot;/&gt;&lt;property id=&quot;20307&quot; value=&quot;320&quot;/&gt;&lt;/object&gt;&lt;object type=&quot;3&quot; unique_id=&quot;12045&quot;&gt;&lt;property id=&quot;20148&quot; value=&quot;5&quot;/&gt;&lt;property id=&quot;20300&quot; value=&quot;Slide 8&quot;/&gt;&lt;property id=&quot;20307&quot; value=&quot;278&quot;/&gt;&lt;/object&gt;&lt;object type=&quot;3&quot; unique_id=&quot;12046&quot;&gt;&lt;property id=&quot;20148&quot; value=&quot;5&quot;/&gt;&lt;property id=&quot;20300&quot; value=&quot;Slide 9 - &amp;quot; An viết chữ đẹp, Đào viết chữ xấu.&amp;quot;&quot;/&gt;&lt;property id=&quot;20307&quot; value=&quot;328&quot;/&gt;&lt;/object&gt;&lt;object type=&quot;3&quot; unique_id=&quot;12047&quot;&gt;&lt;property id=&quot;20148&quot; value=&quot;5&quot;/&gt;&lt;property id=&quot;20300&quot; value=&quot;Slide 10 - &amp;quot; Mẹ bảo Lan ở nhà rửa ấm chén.&amp;quot;&quot;/&gt;&lt;property id=&quot;20307&quot; value=&quot;332&quot;/&gt;&lt;/object&gt;&lt;object type=&quot;3&quot; unique_id=&quot;12048&quot;&gt;&lt;property id=&quot;20148&quot; value=&quot;5&quot;/&gt;&lt;property id=&quot;20300&quot; value=&quot;Slide 11&quot;/&gt;&lt;property id=&quot;20307&quot; value=&quot;283&quot;/&gt;&lt;/object&gt;&lt;/object&gt;&lt;object type=&quot;8&quot; unique_id=&quot;1206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Slit">
  <a:themeElements>
    <a:clrScheme name="Slit 10">
      <a:dk1>
        <a:srgbClr val="0000AC"/>
      </a:dk1>
      <a:lt1>
        <a:srgbClr val="FFFFFF"/>
      </a:lt1>
      <a:dk2>
        <a:srgbClr val="000046"/>
      </a:dk2>
      <a:lt2>
        <a:srgbClr val="CCFFFF"/>
      </a:lt2>
      <a:accent1>
        <a:srgbClr val="0099FF"/>
      </a:accent1>
      <a:accent2>
        <a:srgbClr val="00B000"/>
      </a:accent2>
      <a:accent3>
        <a:srgbClr val="AAAAB0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10">
        <a:dk1>
          <a:srgbClr val="0000AC"/>
        </a:dk1>
        <a:lt1>
          <a:srgbClr val="FFFFFF"/>
        </a:lt1>
        <a:dk2>
          <a:srgbClr val="00004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B0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2653</TotalTime>
  <Words>555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Slit</vt:lpstr>
      <vt:lpstr>PowerPoint Presentation</vt:lpstr>
      <vt:lpstr>PowerPoint Presentation</vt:lpstr>
      <vt:lpstr>Bài tập1: Hãy xử lí tình huống sau đây :</vt:lpstr>
      <vt:lpstr>PowerPoint Presentation</vt:lpstr>
      <vt:lpstr>    Hãy điền những từ tiến bộ, bản thân, cố gắng, làm phiền, dựa dẫm vào chỗ trống trong các câu sau cho thích hợp :</vt:lpstr>
      <vt:lpstr>Bài tập 3:             Hãy cùng các bạn trong nhóm thảo luận để xử lí tình huống sau :</vt:lpstr>
      <vt:lpstr>PowerPoint Presentation</vt:lpstr>
      <vt:lpstr>PowerPoint Presentation</vt:lpstr>
      <vt:lpstr> An viết chữ đẹp, Đào viết chữ xấu.</vt:lpstr>
      <vt:lpstr> Mẹ bảo Lan ở nhà rửa ấm chén.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MTC</cp:lastModifiedBy>
  <cp:revision>216</cp:revision>
  <dcterms:created xsi:type="dcterms:W3CDTF">2008-03-01T14:19:22Z</dcterms:created>
  <dcterms:modified xsi:type="dcterms:W3CDTF">2020-10-08T10:48:18Z</dcterms:modified>
</cp:coreProperties>
</file>