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Lst>
  <p:sldSz cx="9144000" cy="6858000" type="screen4x3"/>
  <p:notesSz cx="6858000" cy="9144000"/>
  <p:custDataLst>
    <p:tags r:id="rId5"/>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600"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50B905E0-1C04-47F3-8D08-D87756E702A1}" type="datetimeFigureOut">
              <a:rPr lang="vi-VN" smtClean="0"/>
              <a:t>21/04/2017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192343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0B905E0-1C04-47F3-8D08-D87756E702A1}" type="datetimeFigureOut">
              <a:rPr lang="vi-VN" smtClean="0"/>
              <a:t>21/04/2017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6848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0B905E0-1C04-47F3-8D08-D87756E702A1}" type="datetimeFigureOut">
              <a:rPr lang="vi-VN" smtClean="0"/>
              <a:t>21/04/2017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2647495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50B905E0-1C04-47F3-8D08-D87756E702A1}" type="datetimeFigureOut">
              <a:rPr lang="vi-VN" smtClean="0"/>
              <a:t>21/04/2017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678812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B905E0-1C04-47F3-8D08-D87756E702A1}" type="datetimeFigureOut">
              <a:rPr lang="vi-VN" smtClean="0"/>
              <a:t>21/04/2017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252887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50B905E0-1C04-47F3-8D08-D87756E702A1}" type="datetimeFigureOut">
              <a:rPr lang="vi-VN" smtClean="0"/>
              <a:t>21/04/2017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61289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50B905E0-1C04-47F3-8D08-D87756E702A1}" type="datetimeFigureOut">
              <a:rPr lang="vi-VN" smtClean="0"/>
              <a:t>21/04/2017</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79382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50B905E0-1C04-47F3-8D08-D87756E702A1}" type="datetimeFigureOut">
              <a:rPr lang="vi-VN" smtClean="0"/>
              <a:t>21/04/2017</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3126138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B905E0-1C04-47F3-8D08-D87756E702A1}" type="datetimeFigureOut">
              <a:rPr lang="vi-VN" smtClean="0"/>
              <a:t>21/04/2017</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2506316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905E0-1C04-47F3-8D08-D87756E702A1}" type="datetimeFigureOut">
              <a:rPr lang="vi-VN" smtClean="0"/>
              <a:t>21/04/2017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276345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905E0-1C04-47F3-8D08-D87756E702A1}" type="datetimeFigureOut">
              <a:rPr lang="vi-VN" smtClean="0"/>
              <a:t>21/04/2017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D7C0CAB4-3602-4F78-80F5-D31ECD3F990B}" type="slidenum">
              <a:rPr lang="vi-VN" smtClean="0"/>
              <a:t>‹#›</a:t>
            </a:fld>
            <a:endParaRPr lang="vi-VN"/>
          </a:p>
        </p:txBody>
      </p:sp>
    </p:spTree>
    <p:extLst>
      <p:ext uri="{BB962C8B-B14F-4D97-AF65-F5344CB8AC3E}">
        <p14:creationId xmlns:p14="http://schemas.microsoft.com/office/powerpoint/2010/main" val="250107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905E0-1C04-47F3-8D08-D87756E702A1}" type="datetimeFigureOut">
              <a:rPr lang="vi-VN" smtClean="0"/>
              <a:t>21/04/2017</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0CAB4-3602-4F78-80F5-D31ECD3F990B}" type="slidenum">
              <a:rPr lang="vi-VN" smtClean="0"/>
              <a:t>‹#›</a:t>
            </a:fld>
            <a:endParaRPr lang="vi-VN"/>
          </a:p>
        </p:txBody>
      </p:sp>
    </p:spTree>
    <p:extLst>
      <p:ext uri="{BB962C8B-B14F-4D97-AF65-F5344CB8AC3E}">
        <p14:creationId xmlns:p14="http://schemas.microsoft.com/office/powerpoint/2010/main" val="341580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60359" y="396790"/>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1</a:t>
            </a:r>
            <a:endParaRPr lang="vi-VN" sz="2400">
              <a:solidFill>
                <a:prstClr val="black"/>
              </a:solidFill>
            </a:endParaRPr>
          </a:p>
        </p:txBody>
      </p:sp>
      <p:sp>
        <p:nvSpPr>
          <p:cNvPr id="3" name="TextBox 2"/>
          <p:cNvSpPr txBox="1"/>
          <p:nvPr/>
        </p:nvSpPr>
        <p:spPr>
          <a:xfrm>
            <a:off x="755576" y="396790"/>
            <a:ext cx="7992888" cy="584775"/>
          </a:xfrm>
          <a:prstGeom prst="rect">
            <a:avLst/>
          </a:prstGeom>
          <a:noFill/>
        </p:spPr>
        <p:txBody>
          <a:bodyPr wrap="square" rtlCol="0">
            <a:spAutoFit/>
          </a:bodyPr>
          <a:lstStyle/>
          <a:p>
            <a:r>
              <a:rPr lang="en-US" sz="3200" smtClean="0"/>
              <a:t>Tính nhẩm:</a:t>
            </a:r>
          </a:p>
        </p:txBody>
      </p:sp>
      <p:graphicFrame>
        <p:nvGraphicFramePr>
          <p:cNvPr id="4" name="Table 3"/>
          <p:cNvGraphicFramePr>
            <a:graphicFrameLocks noGrp="1"/>
          </p:cNvGraphicFramePr>
          <p:nvPr>
            <p:extLst>
              <p:ext uri="{D42A27DB-BD31-4B8C-83A1-F6EECF244321}">
                <p14:modId xmlns:p14="http://schemas.microsoft.com/office/powerpoint/2010/main" val="3454373897"/>
              </p:ext>
            </p:extLst>
          </p:nvPr>
        </p:nvGraphicFramePr>
        <p:xfrm>
          <a:off x="251520" y="1397000"/>
          <a:ext cx="8496944" cy="3112120"/>
        </p:xfrm>
        <a:graphic>
          <a:graphicData uri="http://schemas.openxmlformats.org/drawingml/2006/table">
            <a:tbl>
              <a:tblPr firstRow="1" bandRow="1">
                <a:tableStyleId>{5C22544A-7EE6-4342-B048-85BDC9FD1C3A}</a:tableStyleId>
              </a:tblPr>
              <a:tblGrid>
                <a:gridCol w="4608512"/>
                <a:gridCol w="3888432"/>
              </a:tblGrid>
              <a:tr h="3112120">
                <a:tc>
                  <a:txBody>
                    <a:bodyPr/>
                    <a:lstStyle/>
                    <a:p>
                      <a:pPr marL="342900" indent="-342900">
                        <a:buAutoNum type="alphaLcParenR"/>
                      </a:pPr>
                      <a:r>
                        <a:rPr lang="en-US" sz="2800" b="0" smtClean="0">
                          <a:solidFill>
                            <a:schemeClr val="tx1"/>
                          </a:solidFill>
                        </a:rPr>
                        <a:t>50000 + 20000 </a:t>
                      </a:r>
                    </a:p>
                    <a:p>
                      <a:pPr marL="342900" indent="-342900">
                        <a:buAutoNum type="alphaLcParenR"/>
                      </a:pPr>
                      <a:endParaRPr lang="en-US" sz="2800" b="0" smtClean="0">
                        <a:solidFill>
                          <a:schemeClr val="tx1"/>
                        </a:solidFill>
                      </a:endParaRPr>
                    </a:p>
                    <a:p>
                      <a:pPr marL="0" indent="0">
                        <a:buNone/>
                      </a:pPr>
                      <a:r>
                        <a:rPr lang="en-US" sz="2800" b="0" smtClean="0">
                          <a:solidFill>
                            <a:schemeClr val="tx1"/>
                          </a:solidFill>
                        </a:rPr>
                        <a:t>    80000 – 40000</a:t>
                      </a:r>
                    </a:p>
                    <a:p>
                      <a:pPr marL="0" indent="0">
                        <a:buNone/>
                      </a:pPr>
                      <a:endParaRPr lang="en-US" sz="2800" b="0" smtClean="0">
                        <a:solidFill>
                          <a:schemeClr val="tx1"/>
                        </a:solidFill>
                      </a:endParaRPr>
                    </a:p>
                    <a:p>
                      <a:pPr marL="0" indent="0">
                        <a:buNone/>
                      </a:pPr>
                      <a:r>
                        <a:rPr lang="en-US" sz="2800" b="0" smtClean="0">
                          <a:solidFill>
                            <a:schemeClr val="tx1"/>
                          </a:solidFill>
                        </a:rPr>
                        <a:t>c) 20000 x 3 </a:t>
                      </a:r>
                    </a:p>
                    <a:p>
                      <a:pPr marL="0" indent="0">
                        <a:buNone/>
                      </a:pPr>
                      <a:endParaRPr lang="en-US" sz="2800" b="0" smtClean="0">
                        <a:solidFill>
                          <a:schemeClr val="tx1"/>
                        </a:solidFill>
                      </a:endParaRPr>
                    </a:p>
                    <a:p>
                      <a:pPr marL="0" indent="0">
                        <a:buNone/>
                      </a:pPr>
                      <a:r>
                        <a:rPr lang="en-US" sz="2800" b="0" smtClean="0">
                          <a:solidFill>
                            <a:schemeClr val="tx1"/>
                          </a:solidFill>
                        </a:rPr>
                        <a:t>    60000</a:t>
                      </a:r>
                      <a:r>
                        <a:rPr lang="en-US" sz="2800" b="0" baseline="0" smtClean="0">
                          <a:solidFill>
                            <a:schemeClr val="tx1"/>
                          </a:solidFill>
                        </a:rPr>
                        <a:t> : 2</a:t>
                      </a:r>
                      <a:endParaRPr lang="vi-VN" sz="2800" b="0">
                        <a:solidFill>
                          <a:schemeClr val="tx1"/>
                        </a:solidFill>
                      </a:endParaRPr>
                    </a:p>
                  </a:txBody>
                  <a:tcPr>
                    <a:solidFill>
                      <a:schemeClr val="bg1"/>
                    </a:solidFill>
                  </a:tcPr>
                </a:tc>
                <a:tc>
                  <a:txBody>
                    <a:bodyPr/>
                    <a:lstStyle/>
                    <a:p>
                      <a:r>
                        <a:rPr lang="en-US" sz="2800" b="0" smtClean="0">
                          <a:solidFill>
                            <a:schemeClr val="tx1"/>
                          </a:solidFill>
                        </a:rPr>
                        <a:t>b)</a:t>
                      </a:r>
                      <a:r>
                        <a:rPr lang="en-US" sz="2800" b="0" baseline="0" smtClean="0">
                          <a:solidFill>
                            <a:schemeClr val="tx1"/>
                          </a:solidFill>
                        </a:rPr>
                        <a:t> 25000 + 3000</a:t>
                      </a:r>
                    </a:p>
                    <a:p>
                      <a:endParaRPr lang="en-US" sz="2800" b="0" baseline="0" smtClean="0">
                        <a:solidFill>
                          <a:schemeClr val="tx1"/>
                        </a:solidFill>
                      </a:endParaRPr>
                    </a:p>
                    <a:p>
                      <a:r>
                        <a:rPr lang="en-US" sz="2800" b="0" baseline="0" smtClean="0">
                          <a:solidFill>
                            <a:schemeClr val="tx1"/>
                          </a:solidFill>
                        </a:rPr>
                        <a:t>    42000 – 2000</a:t>
                      </a:r>
                    </a:p>
                    <a:p>
                      <a:endParaRPr lang="en-US" sz="2800" b="0" baseline="0" smtClean="0">
                        <a:solidFill>
                          <a:schemeClr val="tx1"/>
                        </a:solidFill>
                      </a:endParaRPr>
                    </a:p>
                    <a:p>
                      <a:r>
                        <a:rPr lang="en-US" sz="2800" b="0" baseline="0" smtClean="0">
                          <a:solidFill>
                            <a:schemeClr val="tx1"/>
                          </a:solidFill>
                        </a:rPr>
                        <a:t>d) 12000 x 2 </a:t>
                      </a:r>
                    </a:p>
                    <a:p>
                      <a:endParaRPr lang="en-US" sz="2800" b="0" baseline="0" smtClean="0">
                        <a:solidFill>
                          <a:schemeClr val="tx1"/>
                        </a:solidFill>
                      </a:endParaRPr>
                    </a:p>
                    <a:p>
                      <a:r>
                        <a:rPr lang="en-US" sz="2800" b="0" baseline="0" smtClean="0">
                          <a:solidFill>
                            <a:schemeClr val="tx1"/>
                          </a:solidFill>
                        </a:rPr>
                        <a:t>    36000 : 6</a:t>
                      </a:r>
                      <a:endParaRPr lang="vi-VN" sz="2800" b="0">
                        <a:solidFill>
                          <a:schemeClr val="tx1"/>
                        </a:solidFill>
                      </a:endParaRPr>
                    </a:p>
                  </a:txBody>
                  <a:tcPr>
                    <a:solidFill>
                      <a:schemeClr val="bg1"/>
                    </a:solidFill>
                  </a:tcPr>
                </a:tc>
              </a:tr>
            </a:tbl>
          </a:graphicData>
        </a:graphic>
      </p:graphicFrame>
      <p:sp>
        <p:nvSpPr>
          <p:cNvPr id="5" name="TextBox 4"/>
          <p:cNvSpPr txBox="1"/>
          <p:nvPr/>
        </p:nvSpPr>
        <p:spPr>
          <a:xfrm>
            <a:off x="2843808" y="1412776"/>
            <a:ext cx="1764196" cy="523220"/>
          </a:xfrm>
          <a:prstGeom prst="rect">
            <a:avLst/>
          </a:prstGeom>
          <a:noFill/>
        </p:spPr>
        <p:txBody>
          <a:bodyPr wrap="square" rtlCol="0">
            <a:spAutoFit/>
          </a:bodyPr>
          <a:lstStyle/>
          <a:p>
            <a:r>
              <a:rPr lang="en-US" sz="2800" smtClean="0">
                <a:solidFill>
                  <a:srgbClr val="002060"/>
                </a:solidFill>
              </a:rPr>
              <a:t>= 70000</a:t>
            </a:r>
            <a:endParaRPr lang="vi-VN" sz="2800">
              <a:solidFill>
                <a:srgbClr val="002060"/>
              </a:solidFill>
            </a:endParaRPr>
          </a:p>
        </p:txBody>
      </p:sp>
      <p:sp>
        <p:nvSpPr>
          <p:cNvPr id="6" name="TextBox 5"/>
          <p:cNvSpPr txBox="1"/>
          <p:nvPr/>
        </p:nvSpPr>
        <p:spPr>
          <a:xfrm>
            <a:off x="2830774" y="2276872"/>
            <a:ext cx="1764196" cy="523220"/>
          </a:xfrm>
          <a:prstGeom prst="rect">
            <a:avLst/>
          </a:prstGeom>
          <a:noFill/>
        </p:spPr>
        <p:txBody>
          <a:bodyPr wrap="square" rtlCol="0">
            <a:spAutoFit/>
          </a:bodyPr>
          <a:lstStyle/>
          <a:p>
            <a:r>
              <a:rPr lang="en-US" sz="2800" smtClean="0">
                <a:solidFill>
                  <a:srgbClr val="002060"/>
                </a:solidFill>
              </a:rPr>
              <a:t>= 40000</a:t>
            </a:r>
            <a:endParaRPr lang="vi-VN" sz="2800">
              <a:solidFill>
                <a:srgbClr val="002060"/>
              </a:solidFill>
            </a:endParaRPr>
          </a:p>
        </p:txBody>
      </p:sp>
      <p:sp>
        <p:nvSpPr>
          <p:cNvPr id="7" name="TextBox 6"/>
          <p:cNvSpPr txBox="1"/>
          <p:nvPr/>
        </p:nvSpPr>
        <p:spPr>
          <a:xfrm>
            <a:off x="2195736" y="3140968"/>
            <a:ext cx="1764196" cy="523220"/>
          </a:xfrm>
          <a:prstGeom prst="rect">
            <a:avLst/>
          </a:prstGeom>
          <a:noFill/>
        </p:spPr>
        <p:txBody>
          <a:bodyPr wrap="square" rtlCol="0">
            <a:spAutoFit/>
          </a:bodyPr>
          <a:lstStyle/>
          <a:p>
            <a:r>
              <a:rPr lang="en-US" sz="2800" smtClean="0">
                <a:solidFill>
                  <a:srgbClr val="002060"/>
                </a:solidFill>
              </a:rPr>
              <a:t>= 60000</a:t>
            </a:r>
            <a:endParaRPr lang="vi-VN" sz="2800">
              <a:solidFill>
                <a:srgbClr val="002060"/>
              </a:solidFill>
            </a:endParaRPr>
          </a:p>
        </p:txBody>
      </p:sp>
      <p:sp>
        <p:nvSpPr>
          <p:cNvPr id="8" name="TextBox 7"/>
          <p:cNvSpPr txBox="1"/>
          <p:nvPr/>
        </p:nvSpPr>
        <p:spPr>
          <a:xfrm>
            <a:off x="7452630" y="1412776"/>
            <a:ext cx="1764196" cy="523220"/>
          </a:xfrm>
          <a:prstGeom prst="rect">
            <a:avLst/>
          </a:prstGeom>
          <a:noFill/>
        </p:spPr>
        <p:txBody>
          <a:bodyPr wrap="square" rtlCol="0">
            <a:spAutoFit/>
          </a:bodyPr>
          <a:lstStyle/>
          <a:p>
            <a:r>
              <a:rPr lang="en-US" sz="2800" smtClean="0">
                <a:solidFill>
                  <a:srgbClr val="002060"/>
                </a:solidFill>
              </a:rPr>
              <a:t>= 28000</a:t>
            </a:r>
            <a:endParaRPr lang="vi-VN" sz="2800">
              <a:solidFill>
                <a:srgbClr val="002060"/>
              </a:solidFill>
            </a:endParaRPr>
          </a:p>
        </p:txBody>
      </p:sp>
      <p:sp>
        <p:nvSpPr>
          <p:cNvPr id="9" name="TextBox 8"/>
          <p:cNvSpPr txBox="1"/>
          <p:nvPr/>
        </p:nvSpPr>
        <p:spPr>
          <a:xfrm>
            <a:off x="7373785" y="2276872"/>
            <a:ext cx="1764196" cy="523220"/>
          </a:xfrm>
          <a:prstGeom prst="rect">
            <a:avLst/>
          </a:prstGeom>
          <a:noFill/>
        </p:spPr>
        <p:txBody>
          <a:bodyPr wrap="square" rtlCol="0">
            <a:spAutoFit/>
          </a:bodyPr>
          <a:lstStyle/>
          <a:p>
            <a:r>
              <a:rPr lang="en-US" sz="2800" smtClean="0">
                <a:solidFill>
                  <a:srgbClr val="002060"/>
                </a:solidFill>
              </a:rPr>
              <a:t>= 40000</a:t>
            </a:r>
            <a:endParaRPr lang="vi-VN" sz="2800">
              <a:solidFill>
                <a:srgbClr val="002060"/>
              </a:solidFill>
            </a:endParaRPr>
          </a:p>
        </p:txBody>
      </p:sp>
      <p:sp>
        <p:nvSpPr>
          <p:cNvPr id="10" name="TextBox 9"/>
          <p:cNvSpPr txBox="1"/>
          <p:nvPr/>
        </p:nvSpPr>
        <p:spPr>
          <a:xfrm>
            <a:off x="6984268" y="3140968"/>
            <a:ext cx="1764196" cy="523220"/>
          </a:xfrm>
          <a:prstGeom prst="rect">
            <a:avLst/>
          </a:prstGeom>
          <a:noFill/>
        </p:spPr>
        <p:txBody>
          <a:bodyPr wrap="square" rtlCol="0">
            <a:spAutoFit/>
          </a:bodyPr>
          <a:lstStyle/>
          <a:p>
            <a:r>
              <a:rPr lang="en-US" sz="2800" smtClean="0">
                <a:solidFill>
                  <a:srgbClr val="002060"/>
                </a:solidFill>
              </a:rPr>
              <a:t>= 24000</a:t>
            </a:r>
            <a:endParaRPr lang="vi-VN" sz="2800">
              <a:solidFill>
                <a:srgbClr val="002060"/>
              </a:solidFill>
            </a:endParaRPr>
          </a:p>
        </p:txBody>
      </p:sp>
      <p:sp>
        <p:nvSpPr>
          <p:cNvPr id="11" name="TextBox 10"/>
          <p:cNvSpPr txBox="1"/>
          <p:nvPr/>
        </p:nvSpPr>
        <p:spPr>
          <a:xfrm>
            <a:off x="6969111" y="3933056"/>
            <a:ext cx="1764196" cy="523220"/>
          </a:xfrm>
          <a:prstGeom prst="rect">
            <a:avLst/>
          </a:prstGeom>
          <a:noFill/>
        </p:spPr>
        <p:txBody>
          <a:bodyPr wrap="square" rtlCol="0">
            <a:spAutoFit/>
          </a:bodyPr>
          <a:lstStyle/>
          <a:p>
            <a:r>
              <a:rPr lang="en-US" sz="2800" smtClean="0">
                <a:solidFill>
                  <a:srgbClr val="002060"/>
                </a:solidFill>
              </a:rPr>
              <a:t>= 6000</a:t>
            </a:r>
            <a:endParaRPr lang="vi-VN" sz="2800">
              <a:solidFill>
                <a:srgbClr val="002060"/>
              </a:solidFill>
            </a:endParaRPr>
          </a:p>
        </p:txBody>
      </p:sp>
    </p:spTree>
    <p:extLst>
      <p:ext uri="{BB962C8B-B14F-4D97-AF65-F5344CB8AC3E}">
        <p14:creationId xmlns:p14="http://schemas.microsoft.com/office/powerpoint/2010/main" val="320589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60359" y="396790"/>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2</a:t>
            </a:r>
            <a:endParaRPr lang="vi-VN" sz="2400">
              <a:solidFill>
                <a:prstClr val="black"/>
              </a:solidFill>
            </a:endParaRPr>
          </a:p>
        </p:txBody>
      </p:sp>
      <p:sp>
        <p:nvSpPr>
          <p:cNvPr id="3" name="TextBox 2"/>
          <p:cNvSpPr txBox="1"/>
          <p:nvPr/>
        </p:nvSpPr>
        <p:spPr>
          <a:xfrm>
            <a:off x="755576" y="396790"/>
            <a:ext cx="7992888" cy="584775"/>
          </a:xfrm>
          <a:prstGeom prst="rect">
            <a:avLst/>
          </a:prstGeom>
          <a:noFill/>
        </p:spPr>
        <p:txBody>
          <a:bodyPr wrap="square" rtlCol="0">
            <a:spAutoFit/>
          </a:bodyPr>
          <a:lstStyle/>
          <a:p>
            <a:r>
              <a:rPr lang="en-US" sz="3200" smtClean="0"/>
              <a:t>Đặt tính rồi tính:</a:t>
            </a:r>
            <a:endParaRPr lang="vi-VN" sz="3200"/>
          </a:p>
        </p:txBody>
      </p:sp>
      <p:graphicFrame>
        <p:nvGraphicFramePr>
          <p:cNvPr id="4" name="Table 3"/>
          <p:cNvGraphicFramePr>
            <a:graphicFrameLocks noGrp="1"/>
          </p:cNvGraphicFramePr>
          <p:nvPr>
            <p:extLst>
              <p:ext uri="{D42A27DB-BD31-4B8C-83A1-F6EECF244321}">
                <p14:modId xmlns:p14="http://schemas.microsoft.com/office/powerpoint/2010/main" val="3437821366"/>
              </p:ext>
            </p:extLst>
          </p:nvPr>
        </p:nvGraphicFramePr>
        <p:xfrm>
          <a:off x="160360" y="1397000"/>
          <a:ext cx="8804128" cy="1959992"/>
        </p:xfrm>
        <a:graphic>
          <a:graphicData uri="http://schemas.openxmlformats.org/drawingml/2006/table">
            <a:tbl>
              <a:tblPr firstRow="1" bandRow="1">
                <a:tableStyleId>{5C22544A-7EE6-4342-B048-85BDC9FD1C3A}</a:tableStyleId>
              </a:tblPr>
              <a:tblGrid>
                <a:gridCol w="2683448"/>
                <a:gridCol w="2592288"/>
                <a:gridCol w="1800200"/>
                <a:gridCol w="1728192"/>
              </a:tblGrid>
              <a:tr h="1959992">
                <a:tc>
                  <a:txBody>
                    <a:bodyPr/>
                    <a:lstStyle/>
                    <a:p>
                      <a:pPr marL="342900" indent="-342900">
                        <a:buAutoNum type="alphaLcParenR"/>
                      </a:pPr>
                      <a:r>
                        <a:rPr lang="en-US" sz="2400" b="0" smtClean="0">
                          <a:solidFill>
                            <a:schemeClr val="tx1"/>
                          </a:solidFill>
                        </a:rPr>
                        <a:t>39178 + 25706</a:t>
                      </a:r>
                    </a:p>
                    <a:p>
                      <a:pPr marL="0" indent="0">
                        <a:buNone/>
                      </a:pPr>
                      <a:r>
                        <a:rPr lang="en-US" sz="2400" b="0" smtClean="0">
                          <a:solidFill>
                            <a:schemeClr val="tx1"/>
                          </a:solidFill>
                        </a:rPr>
                        <a:t>    58427 + 40753</a:t>
                      </a:r>
                      <a:endParaRPr lang="vi-VN" sz="2400" b="0">
                        <a:solidFill>
                          <a:schemeClr val="tx1"/>
                        </a:solidFill>
                      </a:endParaRPr>
                    </a:p>
                  </a:txBody>
                  <a:tcPr>
                    <a:solidFill>
                      <a:schemeClr val="bg1"/>
                    </a:solidFill>
                  </a:tcPr>
                </a:tc>
                <a:tc>
                  <a:txBody>
                    <a:bodyPr/>
                    <a:lstStyle/>
                    <a:p>
                      <a:r>
                        <a:rPr lang="en-US" sz="2400" b="0" smtClean="0">
                          <a:solidFill>
                            <a:schemeClr val="tx1"/>
                          </a:solidFill>
                        </a:rPr>
                        <a:t>b) 86271 – 43954</a:t>
                      </a:r>
                    </a:p>
                    <a:p>
                      <a:r>
                        <a:rPr lang="en-US" sz="2400" b="0" smtClean="0">
                          <a:solidFill>
                            <a:schemeClr val="tx1"/>
                          </a:solidFill>
                        </a:rPr>
                        <a:t>     26883 - 7826</a:t>
                      </a:r>
                      <a:endParaRPr lang="vi-VN" sz="2400" b="0">
                        <a:solidFill>
                          <a:schemeClr val="tx1"/>
                        </a:solidFill>
                      </a:endParaRPr>
                    </a:p>
                  </a:txBody>
                  <a:tcPr>
                    <a:solidFill>
                      <a:schemeClr val="bg1"/>
                    </a:solidFill>
                  </a:tcPr>
                </a:tc>
                <a:tc>
                  <a:txBody>
                    <a:bodyPr/>
                    <a:lstStyle/>
                    <a:p>
                      <a:r>
                        <a:rPr lang="en-US" sz="2400" b="0" smtClean="0">
                          <a:solidFill>
                            <a:schemeClr val="tx1"/>
                          </a:solidFill>
                        </a:rPr>
                        <a:t>c) 412 x 5 </a:t>
                      </a:r>
                    </a:p>
                    <a:p>
                      <a:r>
                        <a:rPr lang="en-US" sz="2400" b="0" smtClean="0">
                          <a:solidFill>
                            <a:schemeClr val="tx1"/>
                          </a:solidFill>
                        </a:rPr>
                        <a:t>  6247 x 2 </a:t>
                      </a:r>
                      <a:endParaRPr lang="vi-VN" sz="2400" b="0">
                        <a:solidFill>
                          <a:schemeClr val="tx1"/>
                        </a:solidFill>
                      </a:endParaRPr>
                    </a:p>
                  </a:txBody>
                  <a:tcPr>
                    <a:solidFill>
                      <a:schemeClr val="bg1"/>
                    </a:solidFill>
                  </a:tcPr>
                </a:tc>
                <a:tc>
                  <a:txBody>
                    <a:bodyPr/>
                    <a:lstStyle/>
                    <a:p>
                      <a:r>
                        <a:rPr lang="en-US" sz="2400" b="0" smtClean="0">
                          <a:solidFill>
                            <a:schemeClr val="tx1"/>
                          </a:solidFill>
                        </a:rPr>
                        <a:t>d) 25968 : 6</a:t>
                      </a:r>
                    </a:p>
                    <a:p>
                      <a:r>
                        <a:rPr lang="en-US" sz="2400" b="0" smtClean="0">
                          <a:solidFill>
                            <a:schemeClr val="tx1"/>
                          </a:solidFill>
                        </a:rPr>
                        <a:t>    36296 : 8</a:t>
                      </a:r>
                      <a:endParaRPr lang="vi-VN" sz="2400" b="0">
                        <a:solidFill>
                          <a:schemeClr val="tx1"/>
                        </a:solidFill>
                      </a:endParaRPr>
                    </a:p>
                  </a:txBody>
                  <a:tcPr>
                    <a:solidFill>
                      <a:schemeClr val="bg1"/>
                    </a:solidFill>
                  </a:tcPr>
                </a:tc>
              </a:tr>
            </a:tbl>
          </a:graphicData>
        </a:graphic>
      </p:graphicFrame>
    </p:spTree>
    <p:extLst>
      <p:ext uri="{BB962C8B-B14F-4D97-AF65-F5344CB8AC3E}">
        <p14:creationId xmlns:p14="http://schemas.microsoft.com/office/powerpoint/2010/main" val="493112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568952" cy="2165102"/>
          </a:xfrm>
        </p:spPr>
        <p:txBody>
          <a:bodyPr>
            <a:noAutofit/>
          </a:bodyPr>
          <a:lstStyle/>
          <a:p>
            <a:pPr algn="just"/>
            <a:r>
              <a:rPr lang="en-US" sz="2800" smtClean="0"/>
              <a:t>Một kho hàng có 80 000 bóng đèn, lần đầu chuyển đi 38000 bóng đèn, lần sau chuyển đi 26 000 bóng đèn. Hỏi trong kho còn lại bao nhiêu bóng đèn? (Giải bằng hai cách khác nhau)</a:t>
            </a:r>
            <a:endParaRPr lang="vi-VN" sz="2800"/>
          </a:p>
        </p:txBody>
      </p:sp>
      <p:sp>
        <p:nvSpPr>
          <p:cNvPr id="4" name="Content Placeholder 3"/>
          <p:cNvSpPr>
            <a:spLocks noGrp="1"/>
          </p:cNvSpPr>
          <p:nvPr>
            <p:ph sz="half" idx="2"/>
          </p:nvPr>
        </p:nvSpPr>
        <p:spPr/>
        <p:txBody>
          <a:bodyPr/>
          <a:lstStyle/>
          <a:p>
            <a:r>
              <a:rPr lang="en-US" smtClean="0"/>
              <a:t>Cách 1:</a:t>
            </a:r>
          </a:p>
          <a:p>
            <a:pPr marL="0" indent="0">
              <a:buNone/>
            </a:pPr>
            <a:r>
              <a:rPr lang="en-US" smtClean="0"/>
              <a:t>Sau lần đầu chuyển đi còn số bóng đèn là: </a:t>
            </a:r>
          </a:p>
          <a:p>
            <a:pPr marL="0" indent="0" algn="ctr">
              <a:buNone/>
            </a:pPr>
            <a:r>
              <a:rPr lang="en-US" smtClean="0"/>
              <a:t>80 000 – 38000 =42000 (bóng)</a:t>
            </a:r>
          </a:p>
          <a:p>
            <a:pPr marL="0" indent="0">
              <a:buNone/>
            </a:pPr>
            <a:r>
              <a:rPr lang="en-US" smtClean="0"/>
              <a:t>Trong kho còn lại số bóng đèn là:</a:t>
            </a:r>
          </a:p>
          <a:p>
            <a:pPr marL="0" indent="0">
              <a:buNone/>
            </a:pPr>
            <a:r>
              <a:rPr lang="en-US" smtClean="0"/>
              <a:t>42000 – 26000 = 16000 (bóng)</a:t>
            </a:r>
          </a:p>
          <a:p>
            <a:pPr marL="0" indent="0" algn="r">
              <a:buNone/>
            </a:pPr>
            <a:r>
              <a:rPr lang="en-US" smtClean="0"/>
              <a:t>Đáp số: 16 000 bóng</a:t>
            </a:r>
          </a:p>
          <a:p>
            <a:pPr marL="0" indent="0">
              <a:buNone/>
            </a:pPr>
            <a:endParaRPr lang="en-US" smtClean="0"/>
          </a:p>
          <a:p>
            <a:pPr marL="0" indent="0">
              <a:buNone/>
            </a:pPr>
            <a:endParaRPr lang="vi-VN"/>
          </a:p>
        </p:txBody>
      </p:sp>
      <p:sp>
        <p:nvSpPr>
          <p:cNvPr id="6" name="Content Placeholder 5"/>
          <p:cNvSpPr>
            <a:spLocks noGrp="1"/>
          </p:cNvSpPr>
          <p:nvPr>
            <p:ph sz="quarter" idx="4"/>
          </p:nvPr>
        </p:nvSpPr>
        <p:spPr/>
        <p:txBody>
          <a:bodyPr/>
          <a:lstStyle/>
          <a:p>
            <a:r>
              <a:rPr lang="en-US" smtClean="0"/>
              <a:t>Cách 2:</a:t>
            </a:r>
          </a:p>
          <a:p>
            <a:pPr marL="0" indent="0">
              <a:buNone/>
            </a:pPr>
            <a:r>
              <a:rPr lang="en-US" smtClean="0"/>
              <a:t>Cả hai lần chuyển đi số bóng đèn là:</a:t>
            </a:r>
          </a:p>
          <a:p>
            <a:pPr marL="0" indent="0">
              <a:buNone/>
            </a:pPr>
            <a:r>
              <a:rPr lang="en-US" smtClean="0"/>
              <a:t>38000 + 26000 =64 000 (bóng)</a:t>
            </a:r>
          </a:p>
          <a:p>
            <a:pPr marL="0" indent="0">
              <a:buNone/>
            </a:pPr>
            <a:r>
              <a:rPr lang="en-US" smtClean="0"/>
              <a:t>Trong kho còn lại số bóng đèn là:</a:t>
            </a:r>
          </a:p>
          <a:p>
            <a:pPr marL="0" indent="0">
              <a:buNone/>
            </a:pPr>
            <a:r>
              <a:rPr lang="en-US" smtClean="0"/>
              <a:t>80000 – 64000 = 16000 (bóng)</a:t>
            </a:r>
          </a:p>
          <a:p>
            <a:pPr marL="0" indent="0" algn="r">
              <a:buNone/>
            </a:pPr>
            <a:r>
              <a:rPr lang="en-US" smtClean="0"/>
              <a:t>Đáp số: 16 000 bóng</a:t>
            </a:r>
            <a:endParaRPr lang="vi-VN"/>
          </a:p>
        </p:txBody>
      </p:sp>
      <p:sp>
        <p:nvSpPr>
          <p:cNvPr id="7" name="Oval 6"/>
          <p:cNvSpPr/>
          <p:nvPr/>
        </p:nvSpPr>
        <p:spPr>
          <a:xfrm>
            <a:off x="0" y="242382"/>
            <a:ext cx="504056"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a:solidFill>
                  <a:prstClr val="black"/>
                </a:solidFill>
              </a:rPr>
              <a:t>3</a:t>
            </a:r>
            <a:endParaRPr lang="vi-VN" sz="2400">
              <a:solidFill>
                <a:prstClr val="black"/>
              </a:solidFill>
            </a:endParaRPr>
          </a:p>
        </p:txBody>
      </p:sp>
    </p:spTree>
    <p:extLst>
      <p:ext uri="{BB962C8B-B14F-4D97-AF65-F5344CB8AC3E}">
        <p14:creationId xmlns:p14="http://schemas.microsoft.com/office/powerpoint/2010/main" val="465091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fade">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fade">
                                      <p:cBhvr>
                                        <p:cTn id="42" dur="500"/>
                                        <p:tgtEl>
                                          <p:spTgt spid="6">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animEffect transition="in" filter="fade">
                                      <p:cBhvr>
                                        <p:cTn id="47" dur="500"/>
                                        <p:tgtEl>
                                          <p:spTgt spid="6">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xEl>
                                              <p:pRg st="3" end="3"/>
                                            </p:txEl>
                                          </p:spTgt>
                                        </p:tgtEl>
                                        <p:attrNameLst>
                                          <p:attrName>style.visibility</p:attrName>
                                        </p:attrNameLst>
                                      </p:cBhvr>
                                      <p:to>
                                        <p:strVal val="visible"/>
                                      </p:to>
                                    </p:set>
                                    <p:animEffect transition="in" filter="fade">
                                      <p:cBhvr>
                                        <p:cTn id="52" dur="500"/>
                                        <p:tgtEl>
                                          <p:spTgt spid="6">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xEl>
                                              <p:pRg st="4" end="4"/>
                                            </p:txEl>
                                          </p:spTgt>
                                        </p:tgtEl>
                                        <p:attrNameLst>
                                          <p:attrName>style.visibility</p:attrName>
                                        </p:attrNameLst>
                                      </p:cBhvr>
                                      <p:to>
                                        <p:strVal val="visible"/>
                                      </p:to>
                                    </p:set>
                                    <p:animEffect transition="in" filter="fade">
                                      <p:cBhvr>
                                        <p:cTn id="57" dur="500"/>
                                        <p:tgtEl>
                                          <p:spTgt spid="6">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xEl>
                                              <p:pRg st="5" end="5"/>
                                            </p:txEl>
                                          </p:spTgt>
                                        </p:tgtEl>
                                        <p:attrNameLst>
                                          <p:attrName>style.visibility</p:attrName>
                                        </p:attrNameLst>
                                      </p:cBhvr>
                                      <p:to>
                                        <p:strVal val="visible"/>
                                      </p:to>
                                    </p:set>
                                    <p:animEffect transition="in" filter="fade">
                                      <p:cBhvr>
                                        <p:cTn id="6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52&quot;&gt;&lt;property id=&quot;20148&quot; value=&quot;5&quot;/&gt;&lt;property id=&quot;20300&quot; value=&quot;Slide 1&quot;/&gt;&lt;property id=&quot;20307&quot; value=&quot;257&quot;/&gt;&lt;/object&gt;&lt;object type=&quot;3&quot; unique_id=&quot;10053&quot;&gt;&lt;property id=&quot;20148&quot; value=&quot;5&quot;/&gt;&lt;property id=&quot;20300&quot; value=&quot;Slide 2&quot;/&gt;&lt;property id=&quot;20307&quot; value=&quot;258&quot;/&gt;&lt;/object&gt;&lt;object type=&quot;3&quot; unique_id=&quot;10054&quot;&gt;&lt;property id=&quot;20148&quot; value=&quot;5&quot;/&gt;&lt;property id=&quot;20300&quot; value=&quot;Slide 3 - &amp;quot;Một kho hàng có 80 000 bóng đèn, lần đầu chuyển đi 38000 bóng đèn, lần sau chuyển đi 26 000 bóng đèn. Hỏi trong kho&quot;/&gt;&lt;property id=&quot;20307&quot; value=&quot;26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228</Words>
  <Application>Microsoft Office PowerPoint</Application>
  <PresentationFormat>On-screen Show (4:3)</PresentationFormat>
  <Paragraphs>47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Một kho hàng có 80 000 bóng đèn, lần đầu chuyển đi 38000 bóng đèn, lần sau chuyển đi 26 000 bóng đèn. Hỏi trong kho còn lại bao nhiêu bóng đèn? (Giải bằng hai cách khác nhau)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BichPhuong</dc:creator>
  <cp:lastModifiedBy>user</cp:lastModifiedBy>
  <cp:revision>3</cp:revision>
  <dcterms:created xsi:type="dcterms:W3CDTF">2017-04-19T09:08:28Z</dcterms:created>
  <dcterms:modified xsi:type="dcterms:W3CDTF">2017-04-21T00:13:46Z</dcterms:modified>
</cp:coreProperties>
</file>