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59" r:id="rId4"/>
    <p:sldId id="260" r:id="rId5"/>
    <p:sldId id="261" r:id="rId6"/>
  </p:sldIdLst>
  <p:sldSz cx="9144000" cy="6858000" type="screen4x3"/>
  <p:notesSz cx="6858000" cy="9144000"/>
  <p:custDataLst>
    <p:tags r:id="rId7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600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349FA-69F7-41B5-A858-62B62229C9E6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C80C-5C43-4DB5-A8F5-09DB06CFED2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66100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349FA-69F7-41B5-A858-62B62229C9E6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C80C-5C43-4DB5-A8F5-09DB06CFED2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11430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349FA-69F7-41B5-A858-62B62229C9E6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C80C-5C43-4DB5-A8F5-09DB06CFED2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67633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349FA-69F7-41B5-A858-62B62229C9E6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C80C-5C43-4DB5-A8F5-09DB06CFED2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5900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349FA-69F7-41B5-A858-62B62229C9E6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C80C-5C43-4DB5-A8F5-09DB06CFED2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63398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349FA-69F7-41B5-A858-62B62229C9E6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C80C-5C43-4DB5-A8F5-09DB06CFED2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33213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349FA-69F7-41B5-A858-62B62229C9E6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C80C-5C43-4DB5-A8F5-09DB06CFED2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16073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349FA-69F7-41B5-A858-62B62229C9E6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C80C-5C43-4DB5-A8F5-09DB06CFED2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64308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349FA-69F7-41B5-A858-62B62229C9E6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C80C-5C43-4DB5-A8F5-09DB06CFED2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764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349FA-69F7-41B5-A858-62B62229C9E6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C80C-5C43-4DB5-A8F5-09DB06CFED2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17664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349FA-69F7-41B5-A858-62B62229C9E6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C80C-5C43-4DB5-A8F5-09DB06CFED2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31363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349FA-69F7-41B5-A858-62B62229C9E6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AC80C-5C43-4DB5-A8F5-09DB06CFED2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85831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60359" y="176727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1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6394" y="176727"/>
            <a:ext cx="7992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prstClr val="black"/>
                </a:solidFill>
              </a:rPr>
              <a:t>Tính nhẩm: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5577" y="900171"/>
            <a:ext cx="727280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2800" smtClean="0"/>
              <a:t>30000 + 40000 – 50000 =</a:t>
            </a:r>
          </a:p>
          <a:p>
            <a:pPr marL="342900" indent="-342900">
              <a:buAutoNum type="alphaLcParenR"/>
            </a:pPr>
            <a:endParaRPr lang="en-US" sz="2800" smtClean="0"/>
          </a:p>
          <a:p>
            <a:r>
              <a:rPr lang="en-US" sz="2800" smtClean="0"/>
              <a:t>    80000 – (20000 + 30000) =</a:t>
            </a:r>
          </a:p>
          <a:p>
            <a:endParaRPr lang="en-US" sz="2800" smtClean="0"/>
          </a:p>
          <a:p>
            <a:r>
              <a:rPr lang="en-US" sz="2800" smtClean="0"/>
              <a:t>    80000 – 20000 – 30000 =</a:t>
            </a:r>
          </a:p>
          <a:p>
            <a:endParaRPr lang="en-US" sz="2800"/>
          </a:p>
          <a:p>
            <a:r>
              <a:rPr lang="en-US" sz="2800" smtClean="0"/>
              <a:t>b) 3000 x 2 : 3 =</a:t>
            </a:r>
          </a:p>
          <a:p>
            <a:endParaRPr lang="en-US" sz="2800"/>
          </a:p>
          <a:p>
            <a:r>
              <a:rPr lang="en-US" sz="2800" smtClean="0"/>
              <a:t>    4800 : 8 x 4 =</a:t>
            </a:r>
          </a:p>
          <a:p>
            <a:endParaRPr lang="en-US" sz="2800"/>
          </a:p>
          <a:p>
            <a:r>
              <a:rPr lang="en-US" sz="2800" smtClean="0"/>
              <a:t>    4000 : 5 : 2 =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31626" y="879913"/>
            <a:ext cx="1764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2060"/>
                </a:solidFill>
              </a:rPr>
              <a:t>2</a:t>
            </a:r>
            <a:r>
              <a:rPr lang="en-US" sz="2800" smtClean="0">
                <a:solidFill>
                  <a:srgbClr val="002060"/>
                </a:solidFill>
              </a:rPr>
              <a:t>0000</a:t>
            </a:r>
            <a:endParaRPr lang="vi-VN" sz="280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48064" y="1772816"/>
            <a:ext cx="1764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2060"/>
                </a:solidFill>
              </a:rPr>
              <a:t>30000</a:t>
            </a:r>
            <a:endParaRPr lang="vi-VN" sz="280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31626" y="2636912"/>
            <a:ext cx="1764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2060"/>
                </a:solidFill>
              </a:rPr>
              <a:t>30000</a:t>
            </a:r>
            <a:endParaRPr lang="vi-VN" sz="2800">
              <a:solidFill>
                <a:srgbClr val="00206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06702" y="3501008"/>
            <a:ext cx="1764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2060"/>
                </a:solidFill>
              </a:rPr>
              <a:t>2000</a:t>
            </a:r>
            <a:endParaRPr lang="vi-VN" sz="280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03214" y="4293096"/>
            <a:ext cx="1764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2060"/>
                </a:solidFill>
              </a:rPr>
              <a:t>24000</a:t>
            </a:r>
            <a:endParaRPr lang="vi-VN" sz="2800">
              <a:solidFill>
                <a:srgbClr val="00206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03214" y="5209043"/>
            <a:ext cx="1764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2060"/>
                </a:solidFill>
              </a:rPr>
              <a:t>400</a:t>
            </a:r>
            <a:endParaRPr lang="vi-VN" sz="28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960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51520" y="185121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2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85121"/>
            <a:ext cx="7992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Đặt tính rồi tính:</a:t>
            </a:r>
            <a:endParaRPr lang="vi-VN" sz="32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5472178"/>
              </p:ext>
            </p:extLst>
          </p:nvPr>
        </p:nvGraphicFramePr>
        <p:xfrm>
          <a:off x="282731" y="908720"/>
          <a:ext cx="8640960" cy="311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/>
                <a:gridCol w="4320480"/>
              </a:tblGrid>
              <a:tr h="3112120">
                <a:tc>
                  <a:txBody>
                    <a:bodyPr/>
                    <a:lstStyle/>
                    <a:p>
                      <a:pPr marL="342900" indent="-342900">
                        <a:buAutoNum type="alphaLcParenR"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4083 + 3269</a:t>
                      </a:r>
                    </a:p>
                    <a:p>
                      <a:pPr marL="342900" indent="-342900">
                        <a:buAutoNum type="alphaLcParenR"/>
                      </a:pPr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8763 – 2469</a:t>
                      </a:r>
                    </a:p>
                    <a:p>
                      <a:pPr marL="0" indent="0">
                        <a:buNone/>
                      </a:pPr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c) 3608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x 4 </a:t>
                      </a:r>
                    </a:p>
                    <a:p>
                      <a:pPr marL="0" indent="0">
                        <a:buNone/>
                      </a:pPr>
                      <a:endParaRPr lang="en-US" sz="28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6047 x 5 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b) 37246 + 1765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  6000 – 879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d) 40068 : 7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 6004 : 5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305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60359" y="14476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3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64415" y="144762"/>
            <a:ext cx="82280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/>
              <a:t>Tìm x: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160239"/>
              </p:ext>
            </p:extLst>
          </p:nvPr>
        </p:nvGraphicFramePr>
        <p:xfrm>
          <a:off x="697340" y="742950"/>
          <a:ext cx="8195140" cy="597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0724"/>
                <a:gridCol w="3744416"/>
              </a:tblGrid>
              <a:tr h="597818"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a) 1999 + </a:t>
                      </a:r>
                      <a:r>
                        <a:rPr lang="en-US" sz="2800" b="0" i="1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=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2005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b) x x 2 = 3998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95736" y="1360923"/>
            <a:ext cx="33843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smtClean="0">
                <a:solidFill>
                  <a:srgbClr val="002060"/>
                </a:solidFill>
              </a:rPr>
              <a:t>x</a:t>
            </a:r>
            <a:r>
              <a:rPr lang="en-US" sz="2800" smtClean="0">
                <a:solidFill>
                  <a:srgbClr val="002060"/>
                </a:solidFill>
              </a:rPr>
              <a:t> = 2005 – 1999</a:t>
            </a:r>
          </a:p>
          <a:p>
            <a:r>
              <a:rPr lang="en-US" sz="2800" i="1" smtClean="0">
                <a:solidFill>
                  <a:srgbClr val="002060"/>
                </a:solidFill>
              </a:rPr>
              <a:t>x</a:t>
            </a:r>
            <a:r>
              <a:rPr lang="en-US" sz="2800" smtClean="0">
                <a:solidFill>
                  <a:srgbClr val="002060"/>
                </a:solidFill>
              </a:rPr>
              <a:t> = 6</a:t>
            </a:r>
            <a:endParaRPr lang="vi-VN" sz="280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08104" y="1360923"/>
            <a:ext cx="33843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smtClean="0">
                <a:solidFill>
                  <a:srgbClr val="002060"/>
                </a:solidFill>
              </a:rPr>
              <a:t>x</a:t>
            </a:r>
            <a:r>
              <a:rPr lang="en-US" sz="2800" smtClean="0">
                <a:solidFill>
                  <a:srgbClr val="002060"/>
                </a:solidFill>
              </a:rPr>
              <a:t>       = 3998 x 2</a:t>
            </a:r>
          </a:p>
          <a:p>
            <a:r>
              <a:rPr lang="en-US" sz="2800" i="1" smtClean="0">
                <a:solidFill>
                  <a:srgbClr val="002060"/>
                </a:solidFill>
              </a:rPr>
              <a:t>x</a:t>
            </a:r>
            <a:r>
              <a:rPr lang="en-US" sz="2800" smtClean="0">
                <a:solidFill>
                  <a:srgbClr val="002060"/>
                </a:solidFill>
              </a:rPr>
              <a:t>       =      7996</a:t>
            </a:r>
            <a:endParaRPr lang="vi-VN" sz="28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604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60359" y="14476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4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64415" y="144762"/>
            <a:ext cx="82280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/>
              <a:t>Mua 5 quyển sách cùng loại phải trả 28 500 đồng. Hỏi mua 8 quyển sách như thế phải trả bao nhiêu tiền?</a:t>
            </a:r>
            <a:endParaRPr lang="vi-VN" sz="3200"/>
          </a:p>
        </p:txBody>
      </p:sp>
      <p:sp>
        <p:nvSpPr>
          <p:cNvPr id="4" name="TextBox 3"/>
          <p:cNvSpPr txBox="1"/>
          <p:nvPr/>
        </p:nvSpPr>
        <p:spPr>
          <a:xfrm>
            <a:off x="664415" y="1714422"/>
            <a:ext cx="82280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/>
              <a:t>Tóm tắt:</a:t>
            </a:r>
          </a:p>
          <a:p>
            <a:pPr algn="just"/>
            <a:r>
              <a:rPr lang="en-US" sz="3200" smtClean="0"/>
              <a:t>5 quyển: 28 500 đồng</a:t>
            </a:r>
          </a:p>
          <a:p>
            <a:pPr algn="just"/>
            <a:r>
              <a:rPr lang="en-US" sz="3200" smtClean="0"/>
              <a:t>8 quyển: ........... đồng?</a:t>
            </a:r>
            <a:endParaRPr lang="vi-VN" sz="3200"/>
          </a:p>
        </p:txBody>
      </p:sp>
      <p:sp>
        <p:nvSpPr>
          <p:cNvPr id="5" name="TextBox 4"/>
          <p:cNvSpPr txBox="1"/>
          <p:nvPr/>
        </p:nvSpPr>
        <p:spPr>
          <a:xfrm>
            <a:off x="664415" y="3284082"/>
            <a:ext cx="822806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/>
              <a:t>Bài giải</a:t>
            </a:r>
          </a:p>
          <a:p>
            <a:pPr algn="ctr"/>
            <a:r>
              <a:rPr lang="en-US" sz="3200" smtClean="0"/>
              <a:t>Mua 1 quyển sách phải trả số tiền là:</a:t>
            </a:r>
          </a:p>
          <a:p>
            <a:pPr algn="ctr"/>
            <a:r>
              <a:rPr lang="en-US" sz="3200" smtClean="0"/>
              <a:t>28 500 : 5 = 5 700 (đồng)</a:t>
            </a:r>
          </a:p>
          <a:p>
            <a:pPr algn="ctr"/>
            <a:r>
              <a:rPr lang="en-US" sz="3200" smtClean="0"/>
              <a:t>Mua 8 quyển sách như thế phải trả số tiền là:</a:t>
            </a:r>
          </a:p>
          <a:p>
            <a:pPr algn="ctr"/>
            <a:r>
              <a:rPr lang="en-US" sz="3200" smtClean="0"/>
              <a:t>5 700 x 8 = 45 600 (đồng)</a:t>
            </a:r>
          </a:p>
          <a:p>
            <a:pPr algn="r"/>
            <a:r>
              <a:rPr lang="en-US" sz="3200" smtClean="0"/>
              <a:t>Đáp số: 45 600 đồng</a:t>
            </a:r>
            <a:endParaRPr lang="vi-VN" sz="3200"/>
          </a:p>
        </p:txBody>
      </p:sp>
    </p:spTree>
    <p:extLst>
      <p:ext uri="{BB962C8B-B14F-4D97-AF65-F5344CB8AC3E}">
        <p14:creationId xmlns:p14="http://schemas.microsoft.com/office/powerpoint/2010/main" val="1056450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60359" y="14476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5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64415" y="144762"/>
            <a:ext cx="82280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/>
              <a:t>Cho 8 hình tam giác, mỗi hình như hình sau:</a:t>
            </a:r>
            <a:endParaRPr lang="vi-VN" sz="3200"/>
          </a:p>
        </p:txBody>
      </p:sp>
      <p:sp>
        <p:nvSpPr>
          <p:cNvPr id="4" name="TextBox 3"/>
          <p:cNvSpPr txBox="1"/>
          <p:nvPr/>
        </p:nvSpPr>
        <p:spPr>
          <a:xfrm>
            <a:off x="695605" y="2541006"/>
            <a:ext cx="43804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/>
              <a:t>Hãy xếp thành hình bên:</a:t>
            </a:r>
            <a:endParaRPr lang="vi-VN" sz="3200"/>
          </a:p>
        </p:txBody>
      </p:sp>
      <p:sp>
        <p:nvSpPr>
          <p:cNvPr id="5" name="Right Triangle 4"/>
          <p:cNvSpPr/>
          <p:nvPr/>
        </p:nvSpPr>
        <p:spPr>
          <a:xfrm>
            <a:off x="1790155" y="3645024"/>
            <a:ext cx="1076582" cy="1008112"/>
          </a:xfrm>
          <a:prstGeom prst="rtTriangl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Right Triangle 5"/>
          <p:cNvSpPr/>
          <p:nvPr/>
        </p:nvSpPr>
        <p:spPr>
          <a:xfrm rot="5400000">
            <a:off x="1788386" y="4654905"/>
            <a:ext cx="1080120" cy="1076582"/>
          </a:xfrm>
          <a:prstGeom prst="rtTriangl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Right Triangle 6"/>
          <p:cNvSpPr/>
          <p:nvPr/>
        </p:nvSpPr>
        <p:spPr>
          <a:xfrm>
            <a:off x="3701865" y="908720"/>
            <a:ext cx="1076582" cy="1152128"/>
          </a:xfrm>
          <a:prstGeom prst="rtTriangl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Right Triangle 7"/>
          <p:cNvSpPr/>
          <p:nvPr/>
        </p:nvSpPr>
        <p:spPr>
          <a:xfrm rot="8162358">
            <a:off x="3098075" y="4023935"/>
            <a:ext cx="1273892" cy="1259302"/>
          </a:xfrm>
          <a:prstGeom prst="rtTriangl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Right Triangle 8"/>
          <p:cNvSpPr/>
          <p:nvPr/>
        </p:nvSpPr>
        <p:spPr>
          <a:xfrm rot="18995268">
            <a:off x="3094421" y="4038468"/>
            <a:ext cx="1305330" cy="1230237"/>
          </a:xfrm>
          <a:prstGeom prst="rtTriangl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Right Triangle 9"/>
          <p:cNvSpPr/>
          <p:nvPr/>
        </p:nvSpPr>
        <p:spPr>
          <a:xfrm rot="16200000">
            <a:off x="4609701" y="3610369"/>
            <a:ext cx="1076582" cy="1008112"/>
          </a:xfrm>
          <a:prstGeom prst="rtTriangl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Right Triangle 10"/>
          <p:cNvSpPr/>
          <p:nvPr/>
        </p:nvSpPr>
        <p:spPr>
          <a:xfrm rot="10800000">
            <a:off x="4642166" y="4652716"/>
            <a:ext cx="1009882" cy="1076582"/>
          </a:xfrm>
          <a:prstGeom prst="rtTriangl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13" name="Straight Connector 12"/>
          <p:cNvCxnSpPr>
            <a:stCxn id="6" idx="2"/>
          </p:cNvCxnSpPr>
          <p:nvPr/>
        </p:nvCxnSpPr>
        <p:spPr>
          <a:xfrm>
            <a:off x="1790155" y="4653136"/>
            <a:ext cx="3861893" cy="45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8" idx="2"/>
            <a:endCxn id="9" idx="2"/>
          </p:cNvCxnSpPr>
          <p:nvPr/>
        </p:nvCxnSpPr>
        <p:spPr>
          <a:xfrm flipH="1">
            <a:off x="3695707" y="3758208"/>
            <a:ext cx="60716" cy="179075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5106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89&quot;&gt;&lt;property id=&quot;20148&quot; value=&quot;5&quot;/&gt;&lt;property id=&quot;20300&quot; value=&quot;Slide 1&quot;/&gt;&lt;property id=&quot;20307&quot; value=&quot;262&quot;/&gt;&lt;/object&gt;&lt;object type=&quot;3&quot; unique_id=&quot;10090&quot;&gt;&lt;property id=&quot;20148&quot; value=&quot;5&quot;/&gt;&lt;property id=&quot;20300&quot; value=&quot;Slide 2&quot;/&gt;&lt;property id=&quot;20307&quot; value=&quot;258&quot;/&gt;&lt;/object&gt;&lt;object type=&quot;3&quot; unique_id=&quot;10091&quot;&gt;&lt;property id=&quot;20148&quot; value=&quot;5&quot;/&gt;&lt;property id=&quot;20300&quot; value=&quot;Slide 3&quot;/&gt;&lt;property id=&quot;20307&quot; value=&quot;259&quot;/&gt;&lt;/object&gt;&lt;object type=&quot;3&quot; unique_id=&quot;10092&quot;&gt;&lt;property id=&quot;20148&quot; value=&quot;5&quot;/&gt;&lt;property id=&quot;20300&quot; value=&quot;Slide 4&quot;/&gt;&lt;property id=&quot;20307&quot; value=&quot;260&quot;/&gt;&lt;/object&gt;&lt;object type=&quot;3&quot; unique_id=&quot;10093&quot;&gt;&lt;property id=&quot;20148&quot; value=&quot;5&quot;/&gt;&lt;property id=&quot;20300&quot; value=&quot;Slide 5&quot;/&gt;&lt;property id=&quot;20307&quot; value=&quot;26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238</Words>
  <Application>Microsoft Office PowerPoint</Application>
  <PresentationFormat>On-screen Show (4:3)</PresentationFormat>
  <Paragraphs>57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BichPhuong</dc:creator>
  <cp:lastModifiedBy>user</cp:lastModifiedBy>
  <cp:revision>4</cp:revision>
  <dcterms:created xsi:type="dcterms:W3CDTF">2017-04-19T09:22:51Z</dcterms:created>
  <dcterms:modified xsi:type="dcterms:W3CDTF">2017-04-21T00:14:10Z</dcterms:modified>
</cp:coreProperties>
</file>