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custDataLst>
    <p:tags r:id="rId6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8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EE3CC-DF1D-4D90-A430-F047C12EACED}" type="datetimeFigureOut">
              <a:rPr lang="vi-VN" smtClean="0"/>
              <a:t>13/04/2017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D9BB0-1F3E-4587-8DF0-6CDD1D7F5D7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15610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EE3CC-DF1D-4D90-A430-F047C12EACED}" type="datetimeFigureOut">
              <a:rPr lang="vi-VN" smtClean="0"/>
              <a:t>13/04/2017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D9BB0-1F3E-4587-8DF0-6CDD1D7F5D7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55724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EE3CC-DF1D-4D90-A430-F047C12EACED}" type="datetimeFigureOut">
              <a:rPr lang="vi-VN" smtClean="0"/>
              <a:t>13/04/2017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D9BB0-1F3E-4587-8DF0-6CDD1D7F5D7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69989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EE3CC-DF1D-4D90-A430-F047C12EACED}" type="datetimeFigureOut">
              <a:rPr lang="vi-VN" smtClean="0"/>
              <a:t>13/04/2017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D9BB0-1F3E-4587-8DF0-6CDD1D7F5D7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43295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EE3CC-DF1D-4D90-A430-F047C12EACED}" type="datetimeFigureOut">
              <a:rPr lang="vi-VN" smtClean="0"/>
              <a:t>13/04/2017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D9BB0-1F3E-4587-8DF0-6CDD1D7F5D7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7327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EE3CC-DF1D-4D90-A430-F047C12EACED}" type="datetimeFigureOut">
              <a:rPr lang="vi-VN" smtClean="0"/>
              <a:t>13/04/2017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D9BB0-1F3E-4587-8DF0-6CDD1D7F5D7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28294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EE3CC-DF1D-4D90-A430-F047C12EACED}" type="datetimeFigureOut">
              <a:rPr lang="vi-VN" smtClean="0"/>
              <a:t>13/04/2017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D9BB0-1F3E-4587-8DF0-6CDD1D7F5D7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82159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EE3CC-DF1D-4D90-A430-F047C12EACED}" type="datetimeFigureOut">
              <a:rPr lang="vi-VN" smtClean="0"/>
              <a:t>13/04/2017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D9BB0-1F3E-4587-8DF0-6CDD1D7F5D7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81322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EE3CC-DF1D-4D90-A430-F047C12EACED}" type="datetimeFigureOut">
              <a:rPr lang="vi-VN" smtClean="0"/>
              <a:t>13/04/2017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D9BB0-1F3E-4587-8DF0-6CDD1D7F5D7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4222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EE3CC-DF1D-4D90-A430-F047C12EACED}" type="datetimeFigureOut">
              <a:rPr lang="vi-VN" smtClean="0"/>
              <a:t>13/04/2017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D9BB0-1F3E-4587-8DF0-6CDD1D7F5D7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43782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EE3CC-DF1D-4D90-A430-F047C12EACED}" type="datetimeFigureOut">
              <a:rPr lang="vi-VN" smtClean="0"/>
              <a:t>13/04/2017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D9BB0-1F3E-4587-8DF0-6CDD1D7F5D7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60813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EE3CC-DF1D-4D90-A430-F047C12EACED}" type="datetimeFigureOut">
              <a:rPr lang="vi-VN" smtClean="0"/>
              <a:t>13/04/2017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ED9BB0-1F3E-4587-8DF0-6CDD1D7F5D7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8914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71500" y="144762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prstClr val="black"/>
                </a:solidFill>
              </a:rPr>
              <a:t>1</a:t>
            </a:r>
            <a:endParaRPr lang="vi-VN" sz="24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5556" y="144762"/>
            <a:ext cx="84010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smtClean="0">
                <a:solidFill>
                  <a:prstClr val="black"/>
                </a:solidFill>
              </a:rPr>
              <a:t>Một người đi xe đạp trong 12 phút đi được 3km. Hỏi nếu cứ đạp xe đều như vậy trong 28 phút thì đi được mấy ki-lô-mét?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75556" y="1718031"/>
            <a:ext cx="84010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smtClean="0">
                <a:solidFill>
                  <a:prstClr val="black"/>
                </a:solidFill>
              </a:rPr>
              <a:t>Tóm tắt:</a:t>
            </a:r>
          </a:p>
          <a:p>
            <a:pPr algn="just"/>
            <a:r>
              <a:rPr lang="en-US" sz="3200" smtClean="0">
                <a:solidFill>
                  <a:prstClr val="black"/>
                </a:solidFill>
              </a:rPr>
              <a:t>12 phút: 3km</a:t>
            </a:r>
          </a:p>
          <a:p>
            <a:pPr algn="just"/>
            <a:r>
              <a:rPr lang="en-US" sz="3200" smtClean="0">
                <a:solidFill>
                  <a:prstClr val="black"/>
                </a:solidFill>
              </a:rPr>
              <a:t>28 phút: ...km?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5556" y="3287691"/>
            <a:ext cx="840105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smtClean="0">
                <a:solidFill>
                  <a:prstClr val="black"/>
                </a:solidFill>
              </a:rPr>
              <a:t>Bài giải</a:t>
            </a:r>
          </a:p>
          <a:p>
            <a:pPr algn="ctr"/>
            <a:r>
              <a:rPr lang="en-US" sz="3200" smtClean="0">
                <a:solidFill>
                  <a:prstClr val="black"/>
                </a:solidFill>
              </a:rPr>
              <a:t>1 phút người đó đi được số ki- lô- mét là:</a:t>
            </a:r>
          </a:p>
          <a:p>
            <a:pPr algn="ctr"/>
            <a:r>
              <a:rPr lang="en-US" sz="3200" smtClean="0">
                <a:solidFill>
                  <a:prstClr val="black"/>
                </a:solidFill>
              </a:rPr>
              <a:t>12 : 3 = 4 (km)</a:t>
            </a:r>
          </a:p>
          <a:p>
            <a:pPr algn="ctr"/>
            <a:r>
              <a:rPr lang="en-US" sz="3200" smtClean="0">
                <a:solidFill>
                  <a:prstClr val="black"/>
                </a:solidFill>
              </a:rPr>
              <a:t>28 phút người đó đi được số ki- lô- mét là:</a:t>
            </a:r>
          </a:p>
          <a:p>
            <a:pPr algn="ctr"/>
            <a:r>
              <a:rPr lang="en-US" sz="3200" smtClean="0">
                <a:solidFill>
                  <a:prstClr val="black"/>
                </a:solidFill>
              </a:rPr>
              <a:t>28 : 4 = 7 (km)</a:t>
            </a:r>
          </a:p>
          <a:p>
            <a:pPr algn="r"/>
            <a:r>
              <a:rPr lang="en-US" sz="3200" smtClean="0">
                <a:solidFill>
                  <a:prstClr val="black"/>
                </a:solidFill>
              </a:rPr>
              <a:t>Đáp số: 7km</a:t>
            </a:r>
          </a:p>
        </p:txBody>
      </p:sp>
    </p:spTree>
    <p:extLst>
      <p:ext uri="{BB962C8B-B14F-4D97-AF65-F5344CB8AC3E}">
        <p14:creationId xmlns:p14="http://schemas.microsoft.com/office/powerpoint/2010/main" val="3655901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71500" y="144762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prstClr val="black"/>
                </a:solidFill>
              </a:rPr>
              <a:t>2</a:t>
            </a:r>
            <a:endParaRPr lang="vi-VN" sz="24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5556" y="144762"/>
            <a:ext cx="84010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smtClean="0">
                <a:solidFill>
                  <a:prstClr val="black"/>
                </a:solidFill>
              </a:rPr>
              <a:t>Có 21kg gạo chia đều vào 7 túi. Hỏi phải lấy mấy túi đó để được 15kg gạo?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82452" y="1221980"/>
            <a:ext cx="84010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smtClean="0">
                <a:solidFill>
                  <a:prstClr val="black"/>
                </a:solidFill>
              </a:rPr>
              <a:t>Tóm tắt: </a:t>
            </a:r>
          </a:p>
          <a:p>
            <a:pPr algn="just"/>
            <a:r>
              <a:rPr lang="en-US" sz="3200" smtClean="0">
                <a:solidFill>
                  <a:prstClr val="black"/>
                </a:solidFill>
              </a:rPr>
              <a:t>21kg: 7 túi</a:t>
            </a:r>
          </a:p>
          <a:p>
            <a:pPr algn="just"/>
            <a:r>
              <a:rPr lang="en-US" sz="3200" smtClean="0">
                <a:solidFill>
                  <a:prstClr val="black"/>
                </a:solidFill>
              </a:rPr>
              <a:t>15kg: ... túi?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75556" y="2791640"/>
            <a:ext cx="840105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smtClean="0">
                <a:solidFill>
                  <a:prstClr val="black"/>
                </a:solidFill>
              </a:rPr>
              <a:t>Bài giải</a:t>
            </a:r>
          </a:p>
          <a:p>
            <a:pPr algn="ctr"/>
            <a:r>
              <a:rPr lang="en-US" sz="3200" smtClean="0">
                <a:solidFill>
                  <a:prstClr val="black"/>
                </a:solidFill>
              </a:rPr>
              <a:t>1 túi có số ki-lô-gam gạo là:</a:t>
            </a:r>
          </a:p>
          <a:p>
            <a:pPr algn="ctr"/>
            <a:r>
              <a:rPr lang="en-US" sz="3200" smtClean="0">
                <a:solidFill>
                  <a:prstClr val="black"/>
                </a:solidFill>
              </a:rPr>
              <a:t>21 : 7 = 3 (kg)</a:t>
            </a:r>
          </a:p>
          <a:p>
            <a:pPr algn="ctr"/>
            <a:r>
              <a:rPr lang="en-US" sz="3200" smtClean="0">
                <a:solidFill>
                  <a:prstClr val="black"/>
                </a:solidFill>
              </a:rPr>
              <a:t>Để được 15kg gạo, phải lấy số túi là:</a:t>
            </a:r>
          </a:p>
          <a:p>
            <a:pPr algn="ctr"/>
            <a:r>
              <a:rPr lang="en-US" sz="3200" smtClean="0">
                <a:solidFill>
                  <a:prstClr val="black"/>
                </a:solidFill>
              </a:rPr>
              <a:t>15 : 3 = 5 (túi)</a:t>
            </a:r>
          </a:p>
          <a:p>
            <a:pPr algn="r"/>
            <a:r>
              <a:rPr lang="en-US" sz="3200" smtClean="0">
                <a:solidFill>
                  <a:prstClr val="black"/>
                </a:solidFill>
              </a:rPr>
              <a:t>Đáp số: 5 túi</a:t>
            </a:r>
          </a:p>
        </p:txBody>
      </p:sp>
    </p:spTree>
    <p:extLst>
      <p:ext uri="{BB962C8B-B14F-4D97-AF65-F5344CB8AC3E}">
        <p14:creationId xmlns:p14="http://schemas.microsoft.com/office/powerpoint/2010/main" val="3481597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71500" y="144762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prstClr val="black"/>
                </a:solidFill>
              </a:rPr>
              <a:t>3</a:t>
            </a:r>
            <a:endParaRPr lang="vi-VN" sz="2400">
              <a:solidFill>
                <a:prstClr val="black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27584" y="260648"/>
            <a:ext cx="504056" cy="93610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smtClean="0">
                <a:solidFill>
                  <a:srgbClr val="002060"/>
                </a:solidFill>
              </a:rPr>
              <a:t>X</a:t>
            </a:r>
          </a:p>
          <a:p>
            <a:pPr algn="ctr"/>
            <a:r>
              <a:rPr lang="en-US" sz="2400" b="1">
                <a:solidFill>
                  <a:srgbClr val="002060"/>
                </a:solidFill>
              </a:rPr>
              <a:t>:</a:t>
            </a:r>
            <a:endParaRPr lang="en-US" sz="2400" b="1" smtClean="0">
              <a:solidFill>
                <a:srgbClr val="00206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6300168"/>
              </p:ext>
            </p:extLst>
          </p:nvPr>
        </p:nvGraphicFramePr>
        <p:xfrm>
          <a:off x="1619672" y="329209"/>
          <a:ext cx="7416824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8412"/>
                <a:gridCol w="3708412"/>
              </a:tblGrid>
              <a:tr h="1359032">
                <a:tc>
                  <a:txBody>
                    <a:bodyPr/>
                    <a:lstStyle/>
                    <a:p>
                      <a:pPr marL="342900" indent="-342900">
                        <a:buAutoNum type="alphaLcParenR"/>
                      </a:pPr>
                      <a:r>
                        <a:rPr lang="en-US" sz="2800" b="0" smtClean="0">
                          <a:solidFill>
                            <a:srgbClr val="002060"/>
                          </a:solidFill>
                        </a:rPr>
                        <a:t>32</a:t>
                      </a:r>
                      <a:r>
                        <a:rPr lang="en-US" sz="2800" b="0" baseline="0" smtClean="0">
                          <a:solidFill>
                            <a:srgbClr val="002060"/>
                          </a:solidFill>
                        </a:rPr>
                        <a:t>      4      2 = 16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2800" b="0" baseline="0" smtClean="0">
                          <a:solidFill>
                            <a:srgbClr val="002060"/>
                          </a:solidFill>
                        </a:rPr>
                        <a:t>      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2800" b="0" baseline="0" smtClean="0">
                          <a:solidFill>
                            <a:srgbClr val="002060"/>
                          </a:solidFill>
                        </a:rPr>
                        <a:t>    32      4      2 = 4</a:t>
                      </a:r>
                      <a:endParaRPr lang="vi-VN" sz="2800" b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rgbClr val="002060"/>
                          </a:solidFill>
                        </a:rPr>
                        <a:t>b) 24      6      2 = 2</a:t>
                      </a:r>
                    </a:p>
                    <a:p>
                      <a:r>
                        <a:rPr lang="en-US" sz="2800" b="0" smtClean="0">
                          <a:solidFill>
                            <a:srgbClr val="002060"/>
                          </a:solidFill>
                        </a:rPr>
                        <a:t> </a:t>
                      </a:r>
                    </a:p>
                    <a:p>
                      <a:r>
                        <a:rPr lang="en-US" sz="2800" b="0" smtClean="0">
                          <a:solidFill>
                            <a:srgbClr val="002060"/>
                          </a:solidFill>
                        </a:rPr>
                        <a:t>    24</a:t>
                      </a:r>
                      <a:r>
                        <a:rPr lang="en-US" sz="2800" b="0" baseline="0" smtClean="0">
                          <a:solidFill>
                            <a:srgbClr val="002060"/>
                          </a:solidFill>
                        </a:rPr>
                        <a:t>      6       2 = 8</a:t>
                      </a:r>
                      <a:endParaRPr lang="vi-VN" sz="2800" b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483768" y="396790"/>
            <a:ext cx="360040" cy="43992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" name="Rectangle 5"/>
          <p:cNvSpPr/>
          <p:nvPr/>
        </p:nvSpPr>
        <p:spPr>
          <a:xfrm>
            <a:off x="3203848" y="396790"/>
            <a:ext cx="360040" cy="43992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" name="Rectangle 6"/>
          <p:cNvSpPr/>
          <p:nvPr/>
        </p:nvSpPr>
        <p:spPr>
          <a:xfrm>
            <a:off x="2483768" y="1196752"/>
            <a:ext cx="360040" cy="43992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3203848" y="1211103"/>
            <a:ext cx="360040" cy="43992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9" name="Rectangle 8"/>
          <p:cNvSpPr/>
          <p:nvPr/>
        </p:nvSpPr>
        <p:spPr>
          <a:xfrm>
            <a:off x="6228184" y="381247"/>
            <a:ext cx="360040" cy="43992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0" name="Rectangle 9"/>
          <p:cNvSpPr/>
          <p:nvPr/>
        </p:nvSpPr>
        <p:spPr>
          <a:xfrm>
            <a:off x="6948264" y="381247"/>
            <a:ext cx="360040" cy="43992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1" name="Rectangle 10"/>
          <p:cNvSpPr/>
          <p:nvPr/>
        </p:nvSpPr>
        <p:spPr>
          <a:xfrm>
            <a:off x="6228184" y="1211103"/>
            <a:ext cx="360040" cy="43992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2" name="Rectangle 11"/>
          <p:cNvSpPr/>
          <p:nvPr/>
        </p:nvSpPr>
        <p:spPr>
          <a:xfrm>
            <a:off x="6948264" y="1211103"/>
            <a:ext cx="360040" cy="43992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3" name="TextBox 12"/>
          <p:cNvSpPr txBox="1"/>
          <p:nvPr/>
        </p:nvSpPr>
        <p:spPr>
          <a:xfrm>
            <a:off x="2483768" y="396790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smtClean="0"/>
              <a:t>:</a:t>
            </a:r>
            <a:endParaRPr lang="vi-VN" sz="2800" b="1"/>
          </a:p>
        </p:txBody>
      </p:sp>
      <p:sp>
        <p:nvSpPr>
          <p:cNvPr id="14" name="TextBox 13"/>
          <p:cNvSpPr txBox="1"/>
          <p:nvPr/>
        </p:nvSpPr>
        <p:spPr>
          <a:xfrm>
            <a:off x="3212926" y="381247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/>
              <a:t>x</a:t>
            </a:r>
            <a:endParaRPr lang="vi-VN" sz="2800" b="1"/>
          </a:p>
        </p:txBody>
      </p:sp>
      <p:sp>
        <p:nvSpPr>
          <p:cNvPr id="15" name="TextBox 14"/>
          <p:cNvSpPr txBox="1"/>
          <p:nvPr/>
        </p:nvSpPr>
        <p:spPr>
          <a:xfrm>
            <a:off x="2483768" y="1155103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smtClean="0"/>
              <a:t>:</a:t>
            </a:r>
            <a:endParaRPr lang="vi-VN" sz="2800" b="1"/>
          </a:p>
        </p:txBody>
      </p:sp>
      <p:sp>
        <p:nvSpPr>
          <p:cNvPr id="16" name="TextBox 15"/>
          <p:cNvSpPr txBox="1"/>
          <p:nvPr/>
        </p:nvSpPr>
        <p:spPr>
          <a:xfrm>
            <a:off x="3222004" y="1169454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smtClean="0"/>
              <a:t>:</a:t>
            </a:r>
            <a:endParaRPr lang="vi-VN" sz="2800" b="1"/>
          </a:p>
        </p:txBody>
      </p:sp>
      <p:sp>
        <p:nvSpPr>
          <p:cNvPr id="17" name="TextBox 16"/>
          <p:cNvSpPr txBox="1"/>
          <p:nvPr/>
        </p:nvSpPr>
        <p:spPr>
          <a:xfrm>
            <a:off x="6234671" y="378651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smtClean="0"/>
              <a:t>:</a:t>
            </a:r>
            <a:endParaRPr lang="vi-VN" sz="2800" b="1"/>
          </a:p>
        </p:txBody>
      </p:sp>
      <p:sp>
        <p:nvSpPr>
          <p:cNvPr id="18" name="TextBox 17"/>
          <p:cNvSpPr txBox="1"/>
          <p:nvPr/>
        </p:nvSpPr>
        <p:spPr>
          <a:xfrm>
            <a:off x="6948264" y="396790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smtClean="0"/>
              <a:t>:</a:t>
            </a:r>
            <a:endParaRPr lang="vi-VN" sz="2800" b="1"/>
          </a:p>
        </p:txBody>
      </p:sp>
      <p:sp>
        <p:nvSpPr>
          <p:cNvPr id="19" name="TextBox 18"/>
          <p:cNvSpPr txBox="1"/>
          <p:nvPr/>
        </p:nvSpPr>
        <p:spPr>
          <a:xfrm>
            <a:off x="6228184" y="1169454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smtClean="0"/>
              <a:t>:</a:t>
            </a:r>
            <a:endParaRPr lang="vi-VN" sz="2800" b="1"/>
          </a:p>
        </p:txBody>
      </p:sp>
      <p:sp>
        <p:nvSpPr>
          <p:cNvPr id="20" name="TextBox 19"/>
          <p:cNvSpPr txBox="1"/>
          <p:nvPr/>
        </p:nvSpPr>
        <p:spPr>
          <a:xfrm>
            <a:off x="6948264" y="1175064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/>
              <a:t>x</a:t>
            </a:r>
            <a:endParaRPr lang="vi-VN" sz="2800" b="1"/>
          </a:p>
        </p:txBody>
      </p:sp>
    </p:spTree>
    <p:extLst>
      <p:ext uri="{BB962C8B-B14F-4D97-AF65-F5344CB8AC3E}">
        <p14:creationId xmlns:p14="http://schemas.microsoft.com/office/powerpoint/2010/main" val="330973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71500" y="144762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prstClr val="black"/>
                </a:solidFill>
              </a:rPr>
              <a:t>4</a:t>
            </a:r>
            <a:endParaRPr lang="vi-VN" sz="24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5556" y="144762"/>
            <a:ext cx="840105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smtClean="0">
                <a:solidFill>
                  <a:prstClr val="black"/>
                </a:solidFill>
              </a:rPr>
              <a:t>Cho biết:</a:t>
            </a:r>
          </a:p>
          <a:p>
            <a:pPr algn="just"/>
            <a:r>
              <a:rPr lang="en-US" sz="2400" smtClean="0">
                <a:solidFill>
                  <a:prstClr val="black"/>
                </a:solidFill>
              </a:rPr>
              <a:t>Lớp 3A có 10 học sinh giỏi, 15 học sinh khá, 5 học sinh trung bình.</a:t>
            </a:r>
          </a:p>
          <a:p>
            <a:pPr algn="just"/>
            <a:r>
              <a:rPr lang="en-US" sz="2400" smtClean="0">
                <a:solidFill>
                  <a:prstClr val="black"/>
                </a:solidFill>
              </a:rPr>
              <a:t>Lớp 3B có 7 học sinh giỏi, 20 học sinh khá, 2 học sinh trung bình.</a:t>
            </a:r>
          </a:p>
          <a:p>
            <a:pPr algn="just"/>
            <a:r>
              <a:rPr lang="en-US" sz="2400" smtClean="0">
                <a:solidFill>
                  <a:prstClr val="black"/>
                </a:solidFill>
              </a:rPr>
              <a:t>Lớp 3C có 9 học sinh giỏi, 22 học sinh khá, 1 học sinh trung bình.</a:t>
            </a:r>
          </a:p>
          <a:p>
            <a:pPr algn="just"/>
            <a:r>
              <a:rPr lang="en-US" sz="2400" smtClean="0">
                <a:solidFill>
                  <a:prstClr val="black"/>
                </a:solidFill>
              </a:rPr>
              <a:t>Lớp 3D có 8 học sinh giỏi, 19 học sinh khá, 3 học sinh trung bình.</a:t>
            </a:r>
          </a:p>
          <a:p>
            <a:pPr algn="just"/>
            <a:r>
              <a:rPr lang="en-US" sz="2400" smtClean="0">
                <a:solidFill>
                  <a:prstClr val="black"/>
                </a:solidFill>
              </a:rPr>
              <a:t>Hãy lập bảng theo mẫu rồi viết số thích hợp vào ô trống trong bảng: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8152680"/>
              </p:ext>
            </p:extLst>
          </p:nvPr>
        </p:nvGraphicFramePr>
        <p:xfrm>
          <a:off x="357350" y="3242094"/>
          <a:ext cx="8619257" cy="31392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2933"/>
                <a:gridCol w="1207937"/>
                <a:gridCol w="1358929"/>
                <a:gridCol w="1358929"/>
                <a:gridCol w="1253986"/>
                <a:gridCol w="1436543"/>
              </a:tblGrid>
              <a:tr h="974245">
                <a:tc>
                  <a:txBody>
                    <a:bodyPr/>
                    <a:lstStyle/>
                    <a:p>
                      <a:pPr algn="r"/>
                      <a:r>
                        <a:rPr lang="en-US" sz="2400" b="0" smtClean="0">
                          <a:solidFill>
                            <a:schemeClr val="tx1"/>
                          </a:solidFill>
                        </a:rPr>
                        <a:t>Lớp</a:t>
                      </a:r>
                    </a:p>
                    <a:p>
                      <a:pPr algn="l"/>
                      <a:r>
                        <a:rPr lang="en-US" sz="2400" b="0" smtClean="0">
                          <a:solidFill>
                            <a:schemeClr val="tx1"/>
                          </a:solidFill>
                        </a:rPr>
                        <a:t>Học</a:t>
                      </a:r>
                      <a:r>
                        <a:rPr lang="en-US" sz="2400" b="0" baseline="0" smtClean="0">
                          <a:solidFill>
                            <a:schemeClr val="tx1"/>
                          </a:solidFill>
                        </a:rPr>
                        <a:t> sinh</a:t>
                      </a:r>
                      <a:endParaRPr lang="vi-VN" sz="24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smtClean="0">
                          <a:solidFill>
                            <a:schemeClr val="tx1"/>
                          </a:solidFill>
                        </a:rPr>
                        <a:t>3A</a:t>
                      </a:r>
                      <a:endParaRPr lang="vi-VN" sz="24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smtClean="0">
                          <a:solidFill>
                            <a:schemeClr val="tx1"/>
                          </a:solidFill>
                        </a:rPr>
                        <a:t>3B</a:t>
                      </a:r>
                      <a:endParaRPr lang="vi-VN" sz="24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smtClean="0">
                          <a:solidFill>
                            <a:schemeClr val="tx1"/>
                          </a:solidFill>
                        </a:rPr>
                        <a:t>3C</a:t>
                      </a:r>
                      <a:endParaRPr lang="vi-VN" sz="24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smtClean="0">
                          <a:solidFill>
                            <a:schemeClr val="tx1"/>
                          </a:solidFill>
                        </a:rPr>
                        <a:t>3D</a:t>
                      </a:r>
                      <a:endParaRPr lang="vi-VN" sz="24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smtClean="0">
                          <a:solidFill>
                            <a:schemeClr val="tx1"/>
                          </a:solidFill>
                        </a:rPr>
                        <a:t>Tổng</a:t>
                      </a:r>
                      <a:endParaRPr lang="vi-VN" sz="24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1247">
                <a:tc>
                  <a:txBody>
                    <a:bodyPr/>
                    <a:lstStyle/>
                    <a:p>
                      <a:pPr algn="ctr"/>
                      <a:r>
                        <a:rPr lang="en-US" sz="2400" b="0" smtClean="0">
                          <a:solidFill>
                            <a:schemeClr val="tx1"/>
                          </a:solidFill>
                        </a:rPr>
                        <a:t>Giỏi</a:t>
                      </a:r>
                      <a:endParaRPr lang="vi-VN" sz="24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4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4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4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4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4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1247">
                <a:tc>
                  <a:txBody>
                    <a:bodyPr/>
                    <a:lstStyle/>
                    <a:p>
                      <a:pPr algn="ctr"/>
                      <a:r>
                        <a:rPr lang="en-US" sz="2400" b="0" smtClean="0">
                          <a:solidFill>
                            <a:schemeClr val="tx1"/>
                          </a:solidFill>
                        </a:rPr>
                        <a:t>Khá</a:t>
                      </a:r>
                      <a:endParaRPr lang="vi-VN" sz="24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4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4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4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4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4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1247">
                <a:tc>
                  <a:txBody>
                    <a:bodyPr/>
                    <a:lstStyle/>
                    <a:p>
                      <a:pPr algn="ctr"/>
                      <a:r>
                        <a:rPr lang="en-US" sz="2400" b="0" smtClean="0">
                          <a:solidFill>
                            <a:schemeClr val="tx1"/>
                          </a:solidFill>
                        </a:rPr>
                        <a:t>Trung bình</a:t>
                      </a:r>
                      <a:endParaRPr lang="vi-VN" sz="24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4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4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4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4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4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1247">
                <a:tc>
                  <a:txBody>
                    <a:bodyPr/>
                    <a:lstStyle/>
                    <a:p>
                      <a:pPr algn="ctr"/>
                      <a:r>
                        <a:rPr lang="en-US" sz="2400" b="0" smtClean="0">
                          <a:solidFill>
                            <a:schemeClr val="tx1"/>
                          </a:solidFill>
                        </a:rPr>
                        <a:t>Tổng</a:t>
                      </a:r>
                      <a:endParaRPr lang="vi-VN" sz="24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4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4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4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4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4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699792" y="4221088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002060"/>
                </a:solidFill>
              </a:rPr>
              <a:t>10</a:t>
            </a:r>
            <a:endParaRPr lang="vi-VN" sz="2400" b="1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99792" y="4797152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002060"/>
                </a:solidFill>
              </a:rPr>
              <a:t>15</a:t>
            </a:r>
            <a:endParaRPr lang="vi-VN" sz="2400" b="1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23928" y="4221088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solidFill>
                  <a:srgbClr val="002060"/>
                </a:solidFill>
              </a:rPr>
              <a:t>7</a:t>
            </a:r>
            <a:endParaRPr lang="vi-VN" sz="2400" b="1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99792" y="5311453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solidFill>
                  <a:srgbClr val="002060"/>
                </a:solidFill>
              </a:rPr>
              <a:t>5</a:t>
            </a:r>
            <a:endParaRPr lang="vi-VN" sz="2400" b="1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99792" y="5877272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002060"/>
                </a:solidFill>
              </a:rPr>
              <a:t>30</a:t>
            </a:r>
            <a:endParaRPr lang="vi-VN" sz="2400" b="1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23928" y="4789918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solidFill>
                  <a:srgbClr val="002060"/>
                </a:solidFill>
              </a:rPr>
              <a:t>20</a:t>
            </a:r>
            <a:endParaRPr lang="vi-VN" sz="2400" b="1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43878" y="5311453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>
                <a:solidFill>
                  <a:srgbClr val="002060"/>
                </a:solidFill>
              </a:rPr>
              <a:t>2</a:t>
            </a:r>
            <a:endParaRPr lang="vi-VN" sz="2400" b="1">
              <a:solidFill>
                <a:srgbClr val="00206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23928" y="5877271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solidFill>
                  <a:srgbClr val="002060"/>
                </a:solidFill>
              </a:rPr>
              <a:t>29</a:t>
            </a:r>
            <a:endParaRPr lang="vi-VN" sz="2400" b="1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64088" y="4221087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>
                <a:solidFill>
                  <a:srgbClr val="002060"/>
                </a:solidFill>
              </a:rPr>
              <a:t>9</a:t>
            </a:r>
            <a:endParaRPr lang="vi-VN" sz="2400" b="1">
              <a:solidFill>
                <a:srgbClr val="00206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64088" y="4789917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solidFill>
                  <a:srgbClr val="002060"/>
                </a:solidFill>
              </a:rPr>
              <a:t>22</a:t>
            </a:r>
            <a:endParaRPr lang="vi-VN" sz="2400" b="1">
              <a:solidFill>
                <a:srgbClr val="00206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364088" y="5311452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>
                <a:solidFill>
                  <a:srgbClr val="002060"/>
                </a:solidFill>
              </a:rPr>
              <a:t>1</a:t>
            </a:r>
            <a:endParaRPr lang="vi-VN" sz="2400" b="1">
              <a:solidFill>
                <a:srgbClr val="00206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364088" y="5877272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solidFill>
                  <a:srgbClr val="002060"/>
                </a:solidFill>
              </a:rPr>
              <a:t>32</a:t>
            </a:r>
            <a:endParaRPr lang="vi-VN" sz="2400" b="1">
              <a:solidFill>
                <a:srgbClr val="00206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660232" y="4789916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solidFill>
                  <a:srgbClr val="002060"/>
                </a:solidFill>
              </a:rPr>
              <a:t>19</a:t>
            </a:r>
            <a:endParaRPr lang="vi-VN" sz="2400" b="1">
              <a:solidFill>
                <a:srgbClr val="00206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643789" y="4221088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solidFill>
                  <a:srgbClr val="002060"/>
                </a:solidFill>
              </a:rPr>
              <a:t>8</a:t>
            </a:r>
            <a:endParaRPr lang="vi-VN" sz="2400" b="1">
              <a:solidFill>
                <a:srgbClr val="00206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642095" y="5877270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solidFill>
                  <a:srgbClr val="002060"/>
                </a:solidFill>
              </a:rPr>
              <a:t>30</a:t>
            </a:r>
            <a:endParaRPr lang="vi-VN" sz="2400" b="1">
              <a:solidFill>
                <a:srgbClr val="00206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660232" y="5312608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solidFill>
                  <a:srgbClr val="002060"/>
                </a:solidFill>
              </a:rPr>
              <a:t>3</a:t>
            </a:r>
            <a:endParaRPr lang="vi-VN" sz="2400" b="1">
              <a:solidFill>
                <a:srgbClr val="00206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028384" y="4221088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solidFill>
                  <a:srgbClr val="002060"/>
                </a:solidFill>
              </a:rPr>
              <a:t>34</a:t>
            </a:r>
            <a:endParaRPr lang="vi-VN" sz="2400" b="1">
              <a:solidFill>
                <a:srgbClr val="00206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023242" y="4789915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solidFill>
                  <a:srgbClr val="002060"/>
                </a:solidFill>
              </a:rPr>
              <a:t>76</a:t>
            </a:r>
            <a:endParaRPr lang="vi-VN" sz="2400" b="1">
              <a:solidFill>
                <a:srgbClr val="00206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023242" y="5342103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solidFill>
                  <a:srgbClr val="002060"/>
                </a:solidFill>
              </a:rPr>
              <a:t>11</a:t>
            </a:r>
            <a:endParaRPr lang="vi-VN" sz="2400" b="1">
              <a:solidFill>
                <a:srgbClr val="00206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866271" y="5877272"/>
            <a:ext cx="7381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solidFill>
                  <a:srgbClr val="002060"/>
                </a:solidFill>
              </a:rPr>
              <a:t>121</a:t>
            </a:r>
            <a:endParaRPr lang="vi-VN" sz="2400" b="1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8771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135&quot;&gt;&lt;/object&gt;&lt;object type=&quot;2&quot; unique_id=&quot;10136&quot;&gt;&lt;object type=&quot;3&quot; unique_id=&quot;10137&quot;&gt;&lt;property id=&quot;20148&quot; value=&quot;5&quot;/&gt;&lt;property id=&quot;20300&quot; value=&quot;Slide 1&quot;/&gt;&lt;property id=&quot;20307&quot; value=&quot;257&quot;/&gt;&lt;/object&gt;&lt;object type=&quot;3&quot; unique_id=&quot;10138&quot;&gt;&lt;property id=&quot;20148&quot; value=&quot;5&quot;/&gt;&lt;property id=&quot;20300&quot; value=&quot;Slide 2&quot;/&gt;&lt;property id=&quot;20307&quot; value=&quot;258&quot;/&gt;&lt;/object&gt;&lt;object type=&quot;3&quot; unique_id=&quot;10139&quot;&gt;&lt;property id=&quot;20148&quot; value=&quot;5&quot;/&gt;&lt;property id=&quot;20300&quot; value=&quot;Slide 3&quot;/&gt;&lt;property id=&quot;20307&quot; value=&quot;259&quot;/&gt;&lt;/object&gt;&lt;object type=&quot;3&quot; unique_id=&quot;10140&quot;&gt;&lt;property id=&quot;20148&quot; value=&quot;5&quot;/&gt;&lt;property id=&quot;20300&quot; value=&quot;Slide 4&quot;/&gt;&lt;property id=&quot;20307&quot; value=&quot;260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330</Words>
  <Application>Microsoft Office PowerPoint</Application>
  <PresentationFormat>On-screen Show (4:3)</PresentationFormat>
  <Paragraphs>77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BichPhuong</dc:creator>
  <cp:lastModifiedBy>BichPhuong</cp:lastModifiedBy>
  <cp:revision>4</cp:revision>
  <dcterms:created xsi:type="dcterms:W3CDTF">2017-04-13T03:20:23Z</dcterms:created>
  <dcterms:modified xsi:type="dcterms:W3CDTF">2017-04-13T05:32:40Z</dcterms:modified>
</cp:coreProperties>
</file>