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0" r:id="rId5"/>
  </p:sldIdLst>
  <p:sldSz cx="9144000" cy="6858000" type="screen4x3"/>
  <p:notesSz cx="6858000" cy="9144000"/>
  <p:custDataLst>
    <p:tags r:id="rId6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9933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81073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33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40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1093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8565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8995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0334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8587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834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620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70576-21E3-4CE8-A768-E7A16B89535F}" type="datetimeFigureOut">
              <a:rPr lang="vi-VN" smtClean="0"/>
              <a:t>22/06/2020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B56DE-CE76-452E-AEEA-7A06D7E441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26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224643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Tính:</a:t>
            </a:r>
            <a:endParaRPr lang="vi-VN" sz="32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731995"/>
              </p:ext>
            </p:extLst>
          </p:nvPr>
        </p:nvGraphicFramePr>
        <p:xfrm>
          <a:off x="323528" y="1124744"/>
          <a:ext cx="8568952" cy="2855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2232248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 (13829 + 20718)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x 2</a:t>
                      </a:r>
                    </a:p>
                    <a:p>
                      <a:pPr marL="342900" indent="-342900">
                        <a:buAutoNum type="alphaLcParenR"/>
                      </a:pP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lphaLcParenR"/>
                      </a:pP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b)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(20354 – 9638) x 4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22958">
                <a:tc>
                  <a:txBody>
                    <a:bodyPr/>
                    <a:lstStyle/>
                    <a:p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c) 14523 – 24964 : 4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d) 97012 – 21506 x 4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0050" y="1676640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 = </a:t>
            </a:r>
            <a:r>
              <a:rPr lang="en-US" sz="3200" smtClean="0">
                <a:solidFill>
                  <a:srgbClr val="C00000"/>
                </a:solidFill>
              </a:rPr>
              <a:t>34547 x 2</a:t>
            </a:r>
          </a:p>
          <a:p>
            <a:r>
              <a:rPr lang="en-US" sz="3200" smtClean="0">
                <a:solidFill>
                  <a:srgbClr val="C00000"/>
                </a:solidFill>
              </a:rPr>
              <a:t> =        69094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7446" y="1676640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= </a:t>
            </a:r>
            <a:r>
              <a:rPr lang="en-US" sz="3200" smtClean="0">
                <a:solidFill>
                  <a:srgbClr val="C00000"/>
                </a:solidFill>
              </a:rPr>
              <a:t>10716 x 4 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>
                <a:solidFill>
                  <a:srgbClr val="C00000"/>
                </a:solidFill>
              </a:rPr>
              <a:t>=      </a:t>
            </a:r>
            <a:r>
              <a:rPr lang="en-US" sz="3200" smtClean="0">
                <a:solidFill>
                  <a:srgbClr val="C00000"/>
                </a:solidFill>
              </a:rPr>
              <a:t>42864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90" y="3933056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= </a:t>
            </a:r>
            <a:r>
              <a:rPr lang="en-US" sz="3200" smtClean="0">
                <a:solidFill>
                  <a:srgbClr val="C00000"/>
                </a:solidFill>
              </a:rPr>
              <a:t>14523 - 6241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>
                <a:solidFill>
                  <a:srgbClr val="C00000"/>
                </a:solidFill>
              </a:rPr>
              <a:t>=         </a:t>
            </a:r>
            <a:r>
              <a:rPr lang="en-US" sz="3200" smtClean="0">
                <a:solidFill>
                  <a:srgbClr val="C00000"/>
                </a:solidFill>
              </a:rPr>
              <a:t>8282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67446" y="3928878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</a:rPr>
              <a:t>= </a:t>
            </a:r>
            <a:r>
              <a:rPr lang="en-US" sz="3200" smtClean="0">
                <a:solidFill>
                  <a:srgbClr val="C00000"/>
                </a:solidFill>
              </a:rPr>
              <a:t>97012 - 86024 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>
                <a:solidFill>
                  <a:srgbClr val="C00000"/>
                </a:solidFill>
              </a:rPr>
              <a:t>=          </a:t>
            </a:r>
            <a:r>
              <a:rPr lang="en-US" sz="3200" smtClean="0">
                <a:solidFill>
                  <a:srgbClr val="C00000"/>
                </a:solidFill>
              </a:rPr>
              <a:t>10 988</a:t>
            </a:r>
            <a:endParaRPr lang="vi-V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98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5407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9000" y="224643"/>
            <a:ext cx="8307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Mỗi tuần lễ Hường học 5 tiết toán, cả năm học có 175 tiết toán. Hỏi cả năm học Hường học bao nhiêu tuần lễ?</a:t>
            </a:r>
            <a:endParaRPr lang="vi-VN" sz="32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9463" y="1794303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Tóm tắt: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   5 tiết : 1 tuần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175 tiết: .... tuần?</a:t>
            </a:r>
            <a:endParaRPr lang="vi-VN" sz="320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6389" y="3380042"/>
            <a:ext cx="77048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Cả năm học Hường học số tuần lễ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175 : 5 = 35 (tuần)</a:t>
            </a:r>
          </a:p>
          <a:p>
            <a:pPr algn="r"/>
            <a:r>
              <a:rPr lang="en-US" sz="3200" smtClean="0">
                <a:solidFill>
                  <a:prstClr val="black"/>
                </a:solidFill>
              </a:rPr>
              <a:t>Đáp số: 35 tuần</a:t>
            </a:r>
            <a:endParaRPr lang="vi-VN" sz="3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40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04405" y="181235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6244" y="191820"/>
            <a:ext cx="85355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Tổ trưởng một tổ sản xuất đã nhận 75 000 đồng tiền thưởng và chia đều cho 3 người trong tổ. Hỏi 2 người thì nhận được bao nhiêu tiền thưởng?</a:t>
            </a:r>
            <a:endParaRPr lang="vi-VN" sz="32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3249" y="1763063"/>
            <a:ext cx="77048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Tóm tắt: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3 người: 75 000 đồng</a:t>
            </a:r>
          </a:p>
          <a:p>
            <a:pPr algn="just"/>
            <a:r>
              <a:rPr lang="en-US" sz="3200" smtClean="0">
                <a:solidFill>
                  <a:prstClr val="black"/>
                </a:solidFill>
              </a:rPr>
              <a:t>2 người: ........    đồng?</a:t>
            </a:r>
            <a:endParaRPr lang="vi-VN" sz="320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5476" y="3332723"/>
            <a:ext cx="77048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Một người nhận được số tiền thưởng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75 000 : 3 = 25 000 (đồng)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Hai người nhận được số tiền thưởng là:</a:t>
            </a:r>
          </a:p>
          <a:p>
            <a:pPr algn="ctr"/>
            <a:r>
              <a:rPr lang="en-US" sz="3200" smtClean="0">
                <a:solidFill>
                  <a:prstClr val="black"/>
                </a:solidFill>
              </a:rPr>
              <a:t>25 000 x 2 = 50 000 (đồng)</a:t>
            </a:r>
          </a:p>
          <a:p>
            <a:pPr algn="r"/>
            <a:r>
              <a:rPr lang="en-US" sz="3200" smtClean="0">
                <a:solidFill>
                  <a:prstClr val="black"/>
                </a:solidFill>
              </a:rPr>
              <a:t>Đáp số: 50 000 đồng.</a:t>
            </a:r>
            <a:endParaRPr lang="vi-VN" sz="3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16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0668" y="224643"/>
            <a:ext cx="83060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smtClean="0">
                <a:solidFill>
                  <a:prstClr val="black"/>
                </a:solidFill>
              </a:rPr>
              <a:t>Một hình vuông có chu vi 2dm 4cm. Hỏi hình vuông đó có diện tích bằng bao nhiêu xăng-ti-mét vuông?</a:t>
            </a:r>
            <a:endParaRPr lang="vi-VN" sz="320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5556" y="1794303"/>
                <a:ext cx="8306052" cy="4031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smtClean="0">
                    <a:solidFill>
                      <a:prstClr val="black"/>
                    </a:solidFill>
                  </a:rPr>
                  <a:t>Bài giải</a:t>
                </a:r>
              </a:p>
              <a:p>
                <a:pPr algn="ctr"/>
                <a:r>
                  <a:rPr lang="en-US" sz="3200" smtClean="0">
                    <a:solidFill>
                      <a:prstClr val="black"/>
                    </a:solidFill>
                  </a:rPr>
                  <a:t>Đổi 2dm 4cm = 24cm</a:t>
                </a:r>
              </a:p>
              <a:p>
                <a:pPr algn="ctr"/>
                <a:r>
                  <a:rPr lang="en-US" sz="3200" smtClean="0">
                    <a:solidFill>
                      <a:prstClr val="black"/>
                    </a:solidFill>
                  </a:rPr>
                  <a:t>Cạnh hình vuông dài là:</a:t>
                </a:r>
              </a:p>
              <a:p>
                <a:pPr algn="ctr"/>
                <a:r>
                  <a:rPr lang="en-US" sz="3200" smtClean="0">
                    <a:solidFill>
                      <a:prstClr val="black"/>
                    </a:solidFill>
                  </a:rPr>
                  <a:t>24 : 4 = 6 (cm)</a:t>
                </a:r>
              </a:p>
              <a:p>
                <a:pPr algn="ctr"/>
                <a:r>
                  <a:rPr lang="en-US" sz="3200" smtClean="0">
                    <a:solidFill>
                      <a:prstClr val="black"/>
                    </a:solidFill>
                  </a:rPr>
                  <a:t>Diện tích hình vuông là: </a:t>
                </a:r>
              </a:p>
              <a:p>
                <a:pPr algn="ctr"/>
                <a:r>
                  <a:rPr lang="en-US" sz="3200" smtClean="0">
                    <a:solidFill>
                      <a:prstClr val="black"/>
                    </a:solidFill>
                  </a:rPr>
                  <a:t>6 x 6 = 36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smtClean="0">
                    <a:solidFill>
                      <a:prstClr val="black"/>
                    </a:solidFill>
                  </a:rPr>
                  <a:t>)</a:t>
                </a:r>
              </a:p>
              <a:p>
                <a:pPr algn="r"/>
                <a:r>
                  <a:rPr lang="en-US" sz="3200" smtClean="0">
                    <a:solidFill>
                      <a:prstClr val="black"/>
                    </a:solidFill>
                  </a:rPr>
                  <a:t>Đáp số: </a:t>
                </a:r>
                <a:r>
                  <a:rPr lang="en-US" sz="3200">
                    <a:solidFill>
                      <a:prstClr val="black"/>
                    </a:solidFill>
                  </a:rPr>
                  <a:t>36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200">
                  <a:solidFill>
                    <a:prstClr val="black"/>
                  </a:solidFill>
                </a:endParaRPr>
              </a:p>
              <a:p>
                <a:pPr algn="ctr"/>
                <a:endParaRPr lang="vi-VN" sz="320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56" y="1794303"/>
                <a:ext cx="8306052" cy="4031873"/>
              </a:xfrm>
              <a:prstGeom prst="rect">
                <a:avLst/>
              </a:prstGeom>
              <a:blipFill rotWithShape="1">
                <a:blip r:embed="rId2"/>
                <a:stretch>
                  <a:fillRect t="-211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721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348&quot;&gt;&lt;property id=&quot;20148&quot; value=&quot;5&quot;/&gt;&lt;property id=&quot;20300&quot; value=&quot;Slide 1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295</Words>
  <Application>Microsoft Office PowerPoint</Application>
  <PresentationFormat>On-screen Show (4:3)</PresentationFormat>
  <Paragraphs>44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MTC</cp:lastModifiedBy>
  <cp:revision>4</cp:revision>
  <dcterms:created xsi:type="dcterms:W3CDTF">2017-04-13T05:37:33Z</dcterms:created>
  <dcterms:modified xsi:type="dcterms:W3CDTF">2020-06-22T00:11:30Z</dcterms:modified>
</cp:coreProperties>
</file>