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1" r:id="rId4"/>
    <p:sldId id="259" r:id="rId5"/>
    <p:sldId id="260" r:id="rId6"/>
    <p:sldId id="265" r:id="rId7"/>
    <p:sldId id="264" r:id="rId8"/>
  </p:sldIdLst>
  <p:sldSz cx="9144000" cy="6858000" type="screen4x3"/>
  <p:notesSz cx="6858000" cy="9144000"/>
  <p:custDataLst>
    <p:tags r:id="rId9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7" autoAdjust="0"/>
    <p:restoredTop sz="94660"/>
  </p:normalViewPr>
  <p:slideViewPr>
    <p:cSldViewPr>
      <p:cViewPr>
        <p:scale>
          <a:sx n="77" d="100"/>
          <a:sy n="77" d="100"/>
        </p:scale>
        <p:origin x="-486" y="-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D59-090D-405B-8E78-B5D3315598CC}" type="datetimeFigureOut">
              <a:rPr lang="vi-VN" smtClean="0"/>
              <a:t>10/04/2019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B78D-6C91-4917-B7E4-27C4DDF8738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24457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D59-090D-405B-8E78-B5D3315598CC}" type="datetimeFigureOut">
              <a:rPr lang="vi-VN" smtClean="0"/>
              <a:t>10/04/2019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B78D-6C91-4917-B7E4-27C4DDF8738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13627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D59-090D-405B-8E78-B5D3315598CC}" type="datetimeFigureOut">
              <a:rPr lang="vi-VN" smtClean="0"/>
              <a:t>10/04/2019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B78D-6C91-4917-B7E4-27C4DDF8738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89307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D59-090D-405B-8E78-B5D3315598CC}" type="datetimeFigureOut">
              <a:rPr lang="vi-VN" smtClean="0"/>
              <a:t>10/04/2019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B78D-6C91-4917-B7E4-27C4DDF8738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19518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D59-090D-405B-8E78-B5D3315598CC}" type="datetimeFigureOut">
              <a:rPr lang="vi-VN" smtClean="0"/>
              <a:t>10/04/2019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B78D-6C91-4917-B7E4-27C4DDF8738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77911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D59-090D-405B-8E78-B5D3315598CC}" type="datetimeFigureOut">
              <a:rPr lang="vi-VN" smtClean="0"/>
              <a:t>10/04/2019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B78D-6C91-4917-B7E4-27C4DDF8738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54563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D59-090D-405B-8E78-B5D3315598CC}" type="datetimeFigureOut">
              <a:rPr lang="vi-VN" smtClean="0"/>
              <a:t>10/04/2019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B78D-6C91-4917-B7E4-27C4DDF8738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35193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D59-090D-405B-8E78-B5D3315598CC}" type="datetimeFigureOut">
              <a:rPr lang="vi-VN" smtClean="0"/>
              <a:t>10/04/2019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B78D-6C91-4917-B7E4-27C4DDF8738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17006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D59-090D-405B-8E78-B5D3315598CC}" type="datetimeFigureOut">
              <a:rPr lang="vi-VN" smtClean="0"/>
              <a:t>10/04/2019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B78D-6C91-4917-B7E4-27C4DDF8738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33434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D59-090D-405B-8E78-B5D3315598CC}" type="datetimeFigureOut">
              <a:rPr lang="vi-VN" smtClean="0"/>
              <a:t>10/04/2019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B78D-6C91-4917-B7E4-27C4DDF8738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58510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D59-090D-405B-8E78-B5D3315598CC}" type="datetimeFigureOut">
              <a:rPr lang="vi-VN" smtClean="0"/>
              <a:t>10/04/2019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B78D-6C91-4917-B7E4-27C4DDF8738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8204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03D59-090D-405B-8E78-B5D3315598CC}" type="datetimeFigureOut">
              <a:rPr lang="vi-VN" smtClean="0"/>
              <a:t>10/04/2019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CB78D-6C91-4917-B7E4-27C4DDF8738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44292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34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332656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prstClr val="black"/>
                </a:solidFill>
              </a:rPr>
              <a:t>12 485 : 3 = </a:t>
            </a:r>
            <a:r>
              <a:rPr lang="en-US" sz="3200" b="1">
                <a:solidFill>
                  <a:prstClr val="black"/>
                </a:solidFill>
              </a:rPr>
              <a:t>?</a:t>
            </a:r>
            <a:endParaRPr lang="vi-VN" sz="3200" b="1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3848" y="910874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prstClr val="black"/>
                </a:solidFill>
              </a:rPr>
              <a:t>12 chia 3 được 4, viết 4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8754" y="5661248"/>
            <a:ext cx="46173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prstClr val="black"/>
                </a:solidFill>
              </a:rPr>
              <a:t>12 485 : 3 = 4161 (dư 2)</a:t>
            </a:r>
            <a:endParaRPr lang="vi-VN" sz="3200" b="1">
              <a:solidFill>
                <a:prstClr val="black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67544" y="1052736"/>
            <a:ext cx="2448272" cy="1221955"/>
            <a:chOff x="467544" y="1052736"/>
            <a:chExt cx="2448272" cy="1221955"/>
          </a:xfrm>
        </p:grpSpPr>
        <p:sp>
          <p:nvSpPr>
            <p:cNvPr id="5" name="TextBox 4"/>
            <p:cNvSpPr txBox="1"/>
            <p:nvPr/>
          </p:nvSpPr>
          <p:spPr>
            <a:xfrm>
              <a:off x="467544" y="1052736"/>
              <a:ext cx="24482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mtClean="0">
                  <a:solidFill>
                    <a:prstClr val="black"/>
                  </a:solidFill>
                </a:rPr>
                <a:t>12485    3</a:t>
              </a:r>
              <a:endParaRPr lang="vi-VN" sz="2800">
                <a:solidFill>
                  <a:prstClr val="black"/>
                </a:solidFill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547664" y="1194571"/>
              <a:ext cx="0" cy="10801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547664" y="1575956"/>
              <a:ext cx="93610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1547664" y="1575956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4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3848" y="1422846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     4 nhân 3 bằng 12; 12 trừ 12 bằng 0.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60" y="1551364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0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3848" y="1946066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prstClr val="black"/>
                </a:solidFill>
              </a:rPr>
              <a:t>Hạ 4; 4 chia 3 được 1, viết 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6269" y="1549546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4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45626" y="1580861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1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45586" y="1946066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1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38547" y="2519318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    1 nhân 3 bằng 3; 4 trừ 3 bằng 1.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40295" y="1946066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8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77819" y="3073802"/>
            <a:ext cx="58326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>
                <a:solidFill>
                  <a:prstClr val="black"/>
                </a:solidFill>
              </a:rPr>
              <a:t>Hạ </a:t>
            </a:r>
            <a:r>
              <a:rPr lang="en-US" sz="2800" smtClean="0">
                <a:solidFill>
                  <a:prstClr val="black"/>
                </a:solidFill>
              </a:rPr>
              <a:t>8, được 18; 18 chia 3 được 6, viết 6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39109" y="1580861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6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77819" y="3940658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     6 nhân 3 bằng 18; 18 trừ 18 bằng 0.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79612" y="2376953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0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77819" y="4463878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>
                <a:solidFill>
                  <a:prstClr val="black"/>
                </a:solidFill>
              </a:rPr>
              <a:t>Hạ </a:t>
            </a:r>
            <a:r>
              <a:rPr lang="en-US" sz="2800" smtClean="0">
                <a:solidFill>
                  <a:prstClr val="black"/>
                </a:solidFill>
              </a:rPr>
              <a:t>5; 5 chia 3 được 1, viết 1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23628" y="2368355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5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42722" y="1580861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1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77819" y="4967590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     1 nhân 3 bằng 3; 5 trừ 3 bằng 2.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223628" y="2780928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2</a:t>
            </a:r>
            <a:endParaRPr lang="vi-VN" sz="2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118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1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5556" y="144762"/>
            <a:ext cx="8401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>
                <a:solidFill>
                  <a:prstClr val="black"/>
                </a:solidFill>
              </a:rPr>
              <a:t>Tính: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920681"/>
              </p:ext>
            </p:extLst>
          </p:nvPr>
        </p:nvGraphicFramePr>
        <p:xfrm>
          <a:off x="323528" y="755964"/>
          <a:ext cx="8653077" cy="584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4359"/>
                <a:gridCol w="2884359"/>
                <a:gridCol w="2884359"/>
              </a:tblGrid>
              <a:tr h="584804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14729     2</a:t>
                      </a:r>
                      <a:endParaRPr lang="vi-VN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16538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3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25295      4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4416703" y="887375"/>
            <a:ext cx="0" cy="10801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47664" y="887375"/>
            <a:ext cx="0" cy="10801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301408" y="868232"/>
            <a:ext cx="0" cy="10801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547664" y="1268760"/>
            <a:ext cx="9361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6703" y="1268760"/>
            <a:ext cx="9361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301408" y="1268760"/>
            <a:ext cx="9361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47664" y="1268760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7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2896" y="1146682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0</a:t>
            </a:r>
            <a:endParaRPr lang="vi-VN" sz="2800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4007" y="1146682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</a:rPr>
              <a:t>7</a:t>
            </a:r>
            <a:endParaRPr lang="vi-VN" sz="2800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34580" y="1261539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3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4954" y="1530472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1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9893" y="1530472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</a:rPr>
              <a:t>2</a:t>
            </a:r>
            <a:endParaRPr lang="vi-VN" sz="2800" dirty="0">
              <a:solidFill>
                <a:prstClr val="black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14266" y="1268760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6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19893" y="1954312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0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43044" y="1954312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9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38357" y="1268862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4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43044" y="2289519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1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416703" y="1268862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5512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89905" y="1188302"/>
            <a:ext cx="102679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15</a:t>
            </a:r>
            <a:endParaRPr lang="en-US" sz="2800">
              <a:solidFill>
                <a:prstClr val="black"/>
              </a:solidFill>
            </a:endParaRPr>
          </a:p>
          <a:p>
            <a:r>
              <a:rPr lang="en-US" sz="2800">
                <a:solidFill>
                  <a:prstClr val="black"/>
                </a:solidFill>
              </a:rPr>
              <a:t>  </a:t>
            </a:r>
            <a:r>
              <a:rPr lang="en-US" sz="2800" smtClean="0">
                <a:solidFill>
                  <a:prstClr val="black"/>
                </a:solidFill>
              </a:rPr>
              <a:t>03</a:t>
            </a:r>
            <a:endParaRPr lang="en-US" sz="2800">
              <a:solidFill>
                <a:prstClr val="black"/>
              </a:solidFill>
            </a:endParaRPr>
          </a:p>
          <a:p>
            <a:r>
              <a:rPr lang="en-US" sz="2800">
                <a:solidFill>
                  <a:prstClr val="black"/>
                </a:solidFill>
              </a:rPr>
              <a:t>    </a:t>
            </a:r>
            <a:r>
              <a:rPr lang="en-US" sz="2800" smtClean="0">
                <a:solidFill>
                  <a:prstClr val="black"/>
                </a:solidFill>
              </a:rPr>
              <a:t>08</a:t>
            </a:r>
            <a:endParaRPr lang="en-US" sz="2800">
              <a:solidFill>
                <a:prstClr val="black"/>
              </a:solidFill>
            </a:endParaRPr>
          </a:p>
          <a:p>
            <a:r>
              <a:rPr lang="en-US" sz="2800">
                <a:solidFill>
                  <a:prstClr val="black"/>
                </a:solidFill>
              </a:rPr>
              <a:t>      </a:t>
            </a:r>
            <a:r>
              <a:rPr lang="en-US" sz="2800" smtClean="0">
                <a:solidFill>
                  <a:prstClr val="black"/>
                </a:solidFill>
              </a:rPr>
              <a:t>2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87537" y="1268862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6323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28184" y="1268862"/>
            <a:ext cx="105935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12</a:t>
            </a:r>
            <a:endParaRPr lang="en-US" sz="2800">
              <a:solidFill>
                <a:prstClr val="black"/>
              </a:solidFill>
            </a:endParaRPr>
          </a:p>
          <a:p>
            <a:r>
              <a:rPr lang="en-US" sz="2800">
                <a:solidFill>
                  <a:prstClr val="black"/>
                </a:solidFill>
              </a:rPr>
              <a:t>  </a:t>
            </a:r>
            <a:r>
              <a:rPr lang="en-US" sz="2800" smtClean="0">
                <a:solidFill>
                  <a:prstClr val="black"/>
                </a:solidFill>
              </a:rPr>
              <a:t>09</a:t>
            </a:r>
            <a:endParaRPr lang="en-US" sz="2800">
              <a:solidFill>
                <a:prstClr val="black"/>
              </a:solidFill>
            </a:endParaRPr>
          </a:p>
          <a:p>
            <a:r>
              <a:rPr lang="en-US" sz="2800">
                <a:solidFill>
                  <a:prstClr val="black"/>
                </a:solidFill>
              </a:rPr>
              <a:t>    </a:t>
            </a:r>
            <a:r>
              <a:rPr lang="en-US" sz="2800" smtClean="0">
                <a:solidFill>
                  <a:prstClr val="black"/>
                </a:solidFill>
              </a:rPr>
              <a:t>15</a:t>
            </a:r>
            <a:endParaRPr lang="en-US" sz="2800">
              <a:solidFill>
                <a:prstClr val="black"/>
              </a:solidFill>
            </a:endParaRPr>
          </a:p>
          <a:p>
            <a:r>
              <a:rPr lang="en-US" sz="2800">
                <a:solidFill>
                  <a:prstClr val="black"/>
                </a:solidFill>
              </a:rPr>
              <a:t>      </a:t>
            </a:r>
            <a:r>
              <a:rPr lang="en-US" sz="2800" smtClean="0">
                <a:solidFill>
                  <a:prstClr val="black"/>
                </a:solidFill>
              </a:rPr>
              <a:t>3</a:t>
            </a:r>
            <a:endParaRPr lang="vi-VN" sz="2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94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7" grpId="0"/>
      <p:bldP spid="28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2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5556" y="144762"/>
            <a:ext cx="84010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Có 10 250m vải, may mỗi bộ quần áo hết 3m. Hỏi có thể may được nhiều nhất bao nhiêu bộ quần áo và còn thừa mấy mét vải?</a:t>
            </a: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8157" y="1916832"/>
            <a:ext cx="84010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solidFill>
                  <a:prstClr val="black"/>
                </a:solidFill>
              </a:rPr>
              <a:t>Bài giải</a:t>
            </a:r>
          </a:p>
          <a:p>
            <a:r>
              <a:rPr lang="en-US" sz="3200" smtClean="0">
                <a:solidFill>
                  <a:prstClr val="black"/>
                </a:solidFill>
              </a:rPr>
              <a:t>Ta có: 10 250 : 3 = 3416 (dư 2)</a:t>
            </a:r>
          </a:p>
          <a:p>
            <a:r>
              <a:rPr lang="en-US" sz="3200" smtClean="0">
                <a:solidFill>
                  <a:prstClr val="black"/>
                </a:solidFill>
              </a:rPr>
              <a:t>Vậy có thể may được nhiều nhất 3416 bộ quần áo và còn thừa 2m vải.</a:t>
            </a:r>
          </a:p>
          <a:p>
            <a:pPr algn="r"/>
            <a:r>
              <a:rPr lang="en-US" sz="3200" smtClean="0">
                <a:solidFill>
                  <a:prstClr val="black"/>
                </a:solidFill>
              </a:rPr>
              <a:t>Đáp số: 3416 bộ quần áo, thừa 2m vải.</a:t>
            </a:r>
            <a:endParaRPr lang="en-US" sz="3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84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3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7584" y="144762"/>
            <a:ext cx="792088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chemeClr val="tx2">
                    <a:lumMod val="50000"/>
                  </a:schemeClr>
                </a:solidFill>
              </a:rPr>
              <a:t>Số ?</a:t>
            </a:r>
            <a:endParaRPr lang="vi-VN" sz="2400" b="1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378789"/>
              </p:ext>
            </p:extLst>
          </p:nvPr>
        </p:nvGraphicFramePr>
        <p:xfrm>
          <a:off x="287953" y="764704"/>
          <a:ext cx="8712968" cy="5050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242"/>
                <a:gridCol w="2178242"/>
                <a:gridCol w="2178242"/>
                <a:gridCol w="2178242"/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Số</a:t>
                      </a:r>
                      <a:r>
                        <a:rPr lang="en-US" sz="2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bị</a:t>
                      </a:r>
                      <a:r>
                        <a:rPr lang="en-US" sz="28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chia</a:t>
                      </a:r>
                      <a:endParaRPr lang="vi-VN" sz="2800" b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Số chia</a:t>
                      </a:r>
                      <a:endParaRPr lang="vi-VN" sz="2800" b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Thương</a:t>
                      </a:r>
                      <a:endParaRPr lang="vi-VN" sz="2800" b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Số dư</a:t>
                      </a:r>
                      <a:endParaRPr lang="vi-VN" sz="2800" b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0982">
                <a:tc>
                  <a:txBody>
                    <a:bodyPr/>
                    <a:lstStyle/>
                    <a:p>
                      <a:pPr algn="ctr"/>
                      <a:endParaRPr lang="en-US" sz="2800" b="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2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15 725</a:t>
                      </a:r>
                    </a:p>
                    <a:p>
                      <a:pPr algn="ctr"/>
                      <a:endParaRPr lang="vi-VN" sz="2800" b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vi-VN" sz="2800" b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0982">
                <a:tc>
                  <a:txBody>
                    <a:bodyPr/>
                    <a:lstStyle/>
                    <a:p>
                      <a:pPr algn="ctr"/>
                      <a:endParaRPr lang="en-US" sz="2800" b="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2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33 272</a:t>
                      </a:r>
                    </a:p>
                    <a:p>
                      <a:pPr algn="ctr"/>
                      <a:endParaRPr lang="vi-VN" sz="2800" b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vi-VN" sz="2800" b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0982">
                <a:tc>
                  <a:txBody>
                    <a:bodyPr/>
                    <a:lstStyle/>
                    <a:p>
                      <a:pPr algn="ctr"/>
                      <a:endParaRPr lang="en-US" sz="2800" b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2800" b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42 737</a:t>
                      </a:r>
                    </a:p>
                    <a:p>
                      <a:pPr algn="ctr"/>
                      <a:endParaRPr lang="vi-VN" sz="2800" b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vi-VN" sz="2800" b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53973" y="214369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5241</a:t>
            </a:r>
            <a:endParaRPr lang="vi-VN" sz="28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18269" y="214369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2</a:t>
            </a:r>
            <a:endParaRPr lang="vi-VN" sz="28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53973" y="3490095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</a:rPr>
              <a:t>8318</a:t>
            </a:r>
            <a:endParaRPr lang="vi-VN" sz="280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18269" y="349712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002060"/>
                </a:solidFill>
              </a:rPr>
              <a:t>0</a:t>
            </a:r>
            <a:endParaRPr lang="vi-VN" sz="280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75677" y="4917351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</a:rPr>
              <a:t>7122</a:t>
            </a:r>
            <a:endParaRPr lang="vi-VN" sz="280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18269" y="49452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002060"/>
                </a:solidFill>
              </a:rPr>
              <a:t>5</a:t>
            </a:r>
            <a:endParaRPr lang="vi-VN" sz="28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75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5496" y="548680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3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91580" y="548680"/>
            <a:ext cx="792088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chemeClr val="tx2">
                    <a:lumMod val="50000"/>
                  </a:schemeClr>
                </a:solidFill>
              </a:rPr>
              <a:t>Số ?</a:t>
            </a:r>
            <a:endParaRPr lang="vi-VN" sz="2400" b="1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933438"/>
              </p:ext>
            </p:extLst>
          </p:nvPr>
        </p:nvGraphicFramePr>
        <p:xfrm>
          <a:off x="251949" y="1620024"/>
          <a:ext cx="8712968" cy="1880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242"/>
                <a:gridCol w="2178242"/>
                <a:gridCol w="2178242"/>
                <a:gridCol w="2178242"/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Số</a:t>
                      </a:r>
                      <a:r>
                        <a:rPr lang="en-US" sz="2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bị</a:t>
                      </a:r>
                      <a:r>
                        <a:rPr lang="en-US" sz="28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chia</a:t>
                      </a:r>
                      <a:endParaRPr lang="vi-VN" sz="2800" b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Số chia</a:t>
                      </a:r>
                      <a:endParaRPr lang="vi-VN" sz="2800" b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Thương</a:t>
                      </a:r>
                      <a:endParaRPr lang="vi-VN" sz="2800" b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Số dư</a:t>
                      </a:r>
                      <a:endParaRPr lang="vi-VN" sz="2800" b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0982">
                <a:tc>
                  <a:txBody>
                    <a:bodyPr/>
                    <a:lstStyle/>
                    <a:p>
                      <a:pPr algn="ctr"/>
                      <a:endParaRPr lang="en-US" sz="2800" b="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vi-VN" sz="2800" b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vi-VN" sz="2800" b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17969" y="277215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5241</a:t>
            </a:r>
            <a:endParaRPr lang="vi-VN" sz="28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82265" y="2844160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2</a:t>
            </a:r>
            <a:endParaRPr lang="vi-VN" sz="2800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7564" y="2772152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15 725</a:t>
            </a:r>
            <a:endParaRPr lang="vi-VN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90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676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233&quot;&gt;&lt;property id=&quot;20148&quot; value=&quot;5&quot;/&gt;&lt;property id=&quot;20300&quot; value=&quot;Slide 3&quot;/&gt;&lt;property id=&quot;20307&quot; value=&quot;261&quot;/&gt;&lt;/object&gt;&lt;object type=&quot;3&quot; unique_id=&quot;10234&quot;&gt;&lt;property id=&quot;20148&quot; value=&quot;5&quot;/&gt;&lt;property id=&quot;20300&quot; value=&quot;Slide 4&quot;/&gt;&lt;property id=&quot;20307&quot; value=&quot;259&quot;/&gt;&lt;/object&gt;&lt;object type=&quot;3&quot; unique_id=&quot;10235&quot;&gt;&lt;property id=&quot;20148&quot; value=&quot;5&quot;/&gt;&lt;property id=&quot;20300&quot; value=&quot;Slide 5&quot;/&gt;&lt;property id=&quot;20307&quot; value=&quot;260&quot;/&gt;&lt;/object&gt;&lt;object type=&quot;3&quot; unique_id=&quot;10286&quot;&gt;&lt;property id=&quot;20148&quot; value=&quot;5&quot;/&gt;&lt;property id=&quot;20300&quot; value=&quot;Slide 2&quot;/&gt;&lt;property id=&quot;20307&quot; value=&quot;262&quot;/&gt;&lt;/object&gt;&lt;object type=&quot;3&quot; unique_id=&quot;10323&quot;&gt;&lt;property id=&quot;20148&quot; value=&quot;5&quot;/&gt;&lt;property id=&quot;20300&quot; value=&quot;Slide 1&quot;/&gt;&lt;property id=&quot;20307&quot; value=&quot;263&quot;/&gt;&lt;/object&gt;&lt;object type=&quot;3&quot; unique_id=&quot;10366&quot;&gt;&lt;property id=&quot;20148&quot; value=&quot;5&quot;/&gt;&lt;property id=&quot;20300&quot; value=&quot;Slide 6&quot;/&gt;&lt;property id=&quot;20307&quot; value=&quot;265&quot;/&gt;&lt;/object&gt;&lt;object type=&quot;3&quot; unique_id=&quot;10367&quot;&gt;&lt;property id=&quot;20148&quot; value=&quot;5&quot;/&gt;&lt;property id=&quot;20300&quot; value=&quot;Slide 7&quot;/&gt;&lt;property id=&quot;20307&quot; value=&quot;26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</TotalTime>
  <Words>280</Words>
  <Application>Microsoft Office PowerPoint</Application>
  <PresentationFormat>On-screen Show (4:3)</PresentationFormat>
  <Paragraphs>85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THAMB</cp:lastModifiedBy>
  <cp:revision>11</cp:revision>
  <dcterms:created xsi:type="dcterms:W3CDTF">2017-04-09T16:29:29Z</dcterms:created>
  <dcterms:modified xsi:type="dcterms:W3CDTF">2019-04-10T11:10:52Z</dcterms:modified>
</cp:coreProperties>
</file>