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83" r:id="rId2"/>
    <p:sldId id="265" r:id="rId3"/>
    <p:sldId id="266" r:id="rId4"/>
    <p:sldId id="267" r:id="rId5"/>
    <p:sldId id="284" r:id="rId6"/>
    <p:sldId id="268" r:id="rId7"/>
    <p:sldId id="280" r:id="rId8"/>
    <p:sldId id="256" r:id="rId9"/>
    <p:sldId id="257" r:id="rId10"/>
    <p:sldId id="258" r:id="rId11"/>
    <p:sldId id="259" r:id="rId12"/>
    <p:sldId id="262" r:id="rId13"/>
    <p:sldId id="274" r:id="rId14"/>
    <p:sldId id="260" r:id="rId15"/>
    <p:sldId id="276" r:id="rId16"/>
    <p:sldId id="277" r:id="rId17"/>
    <p:sldId id="278" r:id="rId18"/>
    <p:sldId id="279" r:id="rId19"/>
    <p:sldId id="286" r:id="rId20"/>
    <p:sldId id="285" r:id="rId21"/>
    <p:sldId id="282" r:id="rId22"/>
  </p:sldIdLst>
  <p:sldSz cx="12192000" cy="6858000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Aparajita" pitchFamily="34" charset="0"/>
      <p:regular r:id="rId28"/>
      <p:bold r:id="rId29"/>
      <p:italic r:id="rId30"/>
      <p:boldItalic r:id="rId31"/>
    </p:embeddedFont>
    <p:embeddedFont>
      <p:font typeface="Calibri Light" charset="0"/>
      <p:regular r:id="rId32"/>
      <p:italic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CCFF"/>
    <a:srgbClr val="FF99FF"/>
    <a:srgbClr val="DEEBF7"/>
    <a:srgbClr val="FECC0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32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D3B5F-1D1F-4810-B620-61620F7D0F08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296C3-4614-4D52-995F-25D140729B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38633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Chạy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hiệu ứng để đ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ọc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lần lượt các từ.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9A24-4025-4595-97D4-9A459EDCEAD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6850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D9A24-4025-4595-97D4-9A459EDCEAD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0465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70857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6741822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8793785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5707474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759685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07108819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51755888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3244095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54143009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34218627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98940460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38496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335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1.mp3"/><Relationship Id="rId6" Type="http://schemas.openxmlformats.org/officeDocument/2006/relationships/image" Target="../media/image5.wmf"/><Relationship Id="rId11" Type="http://schemas.openxmlformats.org/officeDocument/2006/relationships/image" Target="../media/image9.jpeg"/><Relationship Id="rId5" Type="http://schemas.openxmlformats.org/officeDocument/2006/relationships/image" Target="../media/image4.wmf"/><Relationship Id="rId10" Type="http://schemas.openxmlformats.org/officeDocument/2006/relationships/image" Target="../media/image8.png"/><Relationship Id="rId4" Type="http://schemas.openxmlformats.org/officeDocument/2006/relationships/image" Target="../media/image3.wmf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openxmlformats.org/officeDocument/2006/relationships/video" Target="file:///C:\Users\VT-P\Downloads\S&#225;ch%20&#273;&#225;m%20m&#226;y%20(1).mp4" TargetMode="External"/><Relationship Id="rId6" Type="http://schemas.openxmlformats.org/officeDocument/2006/relationships/image" Target="../media/image28.png"/><Relationship Id="rId5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9191625" y="47982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77400" y="4318000"/>
            <a:ext cx="762000" cy="16510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1524000" y="540774"/>
            <a:ext cx="9144000" cy="919726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285" y="49236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985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933" y="7328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0105"/>
            <a:ext cx="9144000" cy="54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2211445" y="2400300"/>
            <a:ext cx="7945438" cy="112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môn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vần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16: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gh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191002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12722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4343404" y="825501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2319566" y="663616"/>
            <a:ext cx="7358683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971800" y="2013825"/>
            <a:ext cx="6073484" cy="58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TIẾNG VIỆT –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4478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1524000" y="1524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1524000" y="18288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1524000" y="18764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1524000" y="16017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1524000" y="18557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1524000" y="18954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406425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572160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463575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629310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520725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692175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749325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806475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4292853" y="60821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4864353" y="60821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5378703" y="60821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5950203" y="60821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6521703" y="60821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7150353" y="60821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7721853" y="60821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65941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61369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4419323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48415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52225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56797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75085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79657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4677148" y="3657553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5070198" y="3657553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5527398" y="3657553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5984598" y="3657553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6441798" y="3657553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6898998" y="3657553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7356198" y="3657553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7813398" y="3657553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70513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37338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32766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1524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1905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2286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27432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64008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59436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4191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4572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4953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54102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90678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86106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6858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7239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7620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80772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9525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9906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10287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1524000" y="18368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1524000" y="18844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2178050" y="13866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2590800" y="13866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3048000" y="13866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3581400" y="13866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4038600" y="13866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4419600" y="13866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4816475" y="13866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5257800" y="13866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5715000" y="13866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6248400" y="13866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6705600" y="13866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7131050" y="13866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7499350" y="13866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7924800" y="13866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8382000" y="13866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8915400" y="13866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9372600" y="13866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9798050" y="13866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10179050" y="13866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10515600" y="13866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1784350" y="13866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473518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914" y="3926898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68117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6246055" y="267286"/>
            <a:ext cx="3088446" cy="263065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  <a:endParaRPr lang="vi-VN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65687" y="5583386"/>
            <a:ext cx="2774179" cy="97215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endParaRPr lang="en-US" sz="3200" dirty="0">
              <a:solidFill>
                <a:srgbClr val="00206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236535" y="5653724"/>
            <a:ext cx="2774179" cy="84555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B. 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 l="42752" t="20833" r="40849" b="52084"/>
          <a:stretch>
            <a:fillRect/>
          </a:stretch>
        </p:blipFill>
        <p:spPr bwMode="auto">
          <a:xfrm>
            <a:off x="1266092" y="365758"/>
            <a:ext cx="3404382" cy="177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475925" y="2391507"/>
            <a:ext cx="226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itchFamily="18" charset="0"/>
              </a:rPr>
              <a:t>ghi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58459" y="5570830"/>
            <a:ext cx="2785406" cy="956579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UTM Avo" pitchFamily="18" charset="0"/>
              </a:rPr>
              <a:t>B. </a:t>
            </a:r>
            <a:r>
              <a:rPr lang="en-US" sz="4000" dirty="0" err="1">
                <a:latin typeface="UTM Avo" pitchFamily="18" charset="0"/>
              </a:rPr>
              <a:t>gh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75900" y="2377437"/>
            <a:ext cx="844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UTM Avo" pitchFamily="18" charset="0"/>
              </a:rPr>
              <a:t>gh</a:t>
            </a:r>
            <a:endParaRPr lang="en-US" sz="32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24216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6161649" y="484144"/>
            <a:ext cx="3172851" cy="244193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  <a:endParaRPr lang="vi-VN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928327" y="5625589"/>
            <a:ext cx="2774179" cy="88775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320941" y="5611521"/>
            <a:ext cx="2774179" cy="90182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B. 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/>
          <a:srcRect l="67936" t="19010" r="15666" b="54167"/>
          <a:stretch>
            <a:fillRect/>
          </a:stretch>
        </p:blipFill>
        <p:spPr bwMode="auto">
          <a:xfrm>
            <a:off x="1139483" y="182879"/>
            <a:ext cx="3390313" cy="225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475925" y="2391507"/>
            <a:ext cx="226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itchFamily="18" charset="0"/>
              </a:rPr>
              <a:t>gõ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329265" y="5613032"/>
            <a:ext cx="2785406" cy="87217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UTM Avo" pitchFamily="18" charset="0"/>
              </a:rPr>
              <a:t>B. 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75906" y="2391507"/>
            <a:ext cx="460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UTM Avo" pitchFamily="18" charset="0"/>
              </a:rPr>
              <a:t>g</a:t>
            </a:r>
          </a:p>
        </p:txBody>
      </p:sp>
    </p:spTree>
    <p:extLst>
      <p:ext uri="{BB962C8B-B14F-4D97-AF65-F5344CB8AC3E}">
        <p14:creationId xmlns="" xmlns:p14="http://schemas.microsoft.com/office/powerpoint/2010/main" val="37952251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6457071" y="484145"/>
            <a:ext cx="2877429" cy="247007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  <a:endParaRPr lang="vi-VN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934500" y="5583386"/>
            <a:ext cx="2774179" cy="91588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endParaRPr lang="en-US" sz="3200" dirty="0">
              <a:solidFill>
                <a:srgbClr val="00206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447551" y="5639657"/>
            <a:ext cx="2774179" cy="92995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B. 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16398" t="51822" r="67790" b="21094"/>
          <a:stretch>
            <a:fillRect/>
          </a:stretch>
        </p:blipFill>
        <p:spPr bwMode="auto">
          <a:xfrm>
            <a:off x="1330177" y="70340"/>
            <a:ext cx="3748259" cy="231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546265" y="2391507"/>
            <a:ext cx="226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itchFamily="18" charset="0"/>
              </a:rPr>
              <a:t>gỗ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441805" y="5641167"/>
            <a:ext cx="2785406" cy="91437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UTM Avo" pitchFamily="18" charset="0"/>
              </a:rPr>
              <a:t>B. 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46241" y="2377437"/>
            <a:ext cx="460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UTM Avo" pitchFamily="18" charset="0"/>
              </a:rPr>
              <a:t>g</a:t>
            </a:r>
          </a:p>
        </p:txBody>
      </p:sp>
    </p:spTree>
    <p:extLst>
      <p:ext uri="{BB962C8B-B14F-4D97-AF65-F5344CB8AC3E}">
        <p14:creationId xmlns="" xmlns:p14="http://schemas.microsoft.com/office/powerpoint/2010/main" val="152685564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6625883" y="454586"/>
            <a:ext cx="2918665" cy="255589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8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8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r>
              <a:rPr lang="en-US" altLang="en-US" sz="28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  <a:endParaRPr lang="vi-V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34" y="173708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886124" y="5625590"/>
            <a:ext cx="2774179" cy="97215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531956" y="5639657"/>
            <a:ext cx="2774179" cy="9018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cs typeface="Times New Roman" panose="02020603050405020304" pitchFamily="18" charset="0"/>
              </a:rPr>
              <a:t>B. 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77453" y="2391507"/>
            <a:ext cx="226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itchFamily="18" charset="0"/>
              </a:rPr>
              <a:t>ghẹ</a:t>
            </a:r>
            <a:endParaRPr lang="en-US" sz="3200" dirty="0">
              <a:latin typeface="UTM Avo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 l="43338" t="51042" r="41435" b="22916"/>
          <a:stretch>
            <a:fillRect/>
          </a:stretch>
        </p:blipFill>
        <p:spPr bwMode="auto">
          <a:xfrm>
            <a:off x="1480230" y="464238"/>
            <a:ext cx="3148037" cy="202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ounded Rectangle 15"/>
          <p:cNvSpPr/>
          <p:nvPr/>
        </p:nvSpPr>
        <p:spPr>
          <a:xfrm>
            <a:off x="1885068" y="5613031"/>
            <a:ext cx="2785406" cy="95658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UTM Avo" pitchFamily="18" charset="0"/>
              </a:rPr>
              <a:t>B. </a:t>
            </a:r>
            <a:r>
              <a:rPr lang="en-US" sz="4000" dirty="0" err="1">
                <a:latin typeface="UTM Avo" pitchFamily="18" charset="0"/>
              </a:rPr>
              <a:t>gh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77425" y="2391505"/>
            <a:ext cx="1477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UTM Avo" pitchFamily="18" charset="0"/>
              </a:rPr>
              <a:t>gh</a:t>
            </a:r>
            <a:endParaRPr lang="en-US" sz="32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93595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6625883" y="454586"/>
            <a:ext cx="2918665" cy="255589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8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8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r>
              <a:rPr lang="en-US" altLang="en-US" sz="28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  <a:endParaRPr lang="vi-V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34" y="173708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914259" y="559745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cs typeface="Times New Roman" panose="02020603050405020304" pitchFamily="18" charset="0"/>
              </a:rPr>
              <a:t>gh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363147" y="559745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cs typeface="Times New Roman" panose="02020603050405020304" pitchFamily="18" charset="0"/>
              </a:rPr>
              <a:t>B. 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 l="67936" t="51823" r="16252" b="24218"/>
          <a:stretch>
            <a:fillRect/>
          </a:stretch>
        </p:blipFill>
        <p:spPr bwMode="auto">
          <a:xfrm>
            <a:off x="1448973" y="168816"/>
            <a:ext cx="334811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293045" y="2391507"/>
            <a:ext cx="226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itchFamily="18" charset="0"/>
              </a:rPr>
              <a:t>gỡ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cá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371469" y="5598965"/>
            <a:ext cx="2785406" cy="95658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UTM Avo" pitchFamily="18" charset="0"/>
              </a:rPr>
              <a:t>B. 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07096" y="2365379"/>
            <a:ext cx="460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UTM Avo" pitchFamily="18" charset="0"/>
              </a:rPr>
              <a:t>g</a:t>
            </a:r>
          </a:p>
        </p:txBody>
      </p:sp>
    </p:spTree>
    <p:extLst>
      <p:ext uri="{BB962C8B-B14F-4D97-AF65-F5344CB8AC3E}">
        <p14:creationId xmlns="" xmlns:p14="http://schemas.microsoft.com/office/powerpoint/2010/main" val="30393595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8741" t="31250" r="51976" b="31250"/>
          <a:stretch>
            <a:fillRect/>
          </a:stretch>
        </p:blipFill>
        <p:spPr bwMode="auto">
          <a:xfrm>
            <a:off x="498621" y="3078874"/>
            <a:ext cx="5080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52123" t="28125" r="17423" b="26042"/>
          <a:stretch>
            <a:fillRect/>
          </a:stretch>
        </p:blipFill>
        <p:spPr bwMode="auto">
          <a:xfrm>
            <a:off x="6364848" y="2219181"/>
            <a:ext cx="52832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91173" y="1322363"/>
            <a:ext cx="31341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UTM Avo" pitchFamily="18" charset="0"/>
              </a:rPr>
              <a:t>Ghi</a:t>
            </a:r>
            <a:r>
              <a:rPr lang="en-US" sz="60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itchFamily="18" charset="0"/>
              </a:rPr>
              <a:t>nhớ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3704" t="19236" r="25333" b="20686"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64368" y="42204"/>
            <a:ext cx="1661032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UTM Avo" pitchFamily="18" charset="0"/>
              </a:rPr>
              <a:t>Ghế</a:t>
            </a:r>
            <a:endParaRPr lang="en-US" sz="5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42200" y="140676"/>
            <a:ext cx="3010486" cy="1772529"/>
          </a:xfrm>
          <a:prstGeom prst="cloud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itchFamily="18" charset="0"/>
              </a:rPr>
              <a:t>1. </a:t>
            </a:r>
            <a:r>
              <a:rPr lang="en-US" sz="3200" dirty="0" err="1">
                <a:solidFill>
                  <a:schemeClr val="tx1"/>
                </a:solidFill>
                <a:latin typeface="UTM Avo" pitchFamily="18" charset="0"/>
              </a:rPr>
              <a:t>Hà</a:t>
            </a:r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itchFamily="18" charset="0"/>
              </a:rPr>
              <a:t>ghế</a:t>
            </a:r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itchFamily="18" charset="0"/>
              </a:rPr>
              <a:t>gỗ</a:t>
            </a:r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.</a:t>
            </a:r>
          </a:p>
        </p:txBody>
      </p:sp>
      <p:sp>
        <p:nvSpPr>
          <p:cNvPr id="6" name="Cloud 5"/>
          <p:cNvSpPr/>
          <p:nvPr/>
        </p:nvSpPr>
        <p:spPr>
          <a:xfrm>
            <a:off x="7889625" y="4555586"/>
            <a:ext cx="3266052" cy="2042162"/>
          </a:xfrm>
          <a:prstGeom prst="cloud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itchFamily="18" charset="0"/>
              </a:rPr>
              <a:t>4. </a:t>
            </a:r>
            <a:r>
              <a:rPr lang="en-US" sz="3200" dirty="0" err="1">
                <a:solidFill>
                  <a:schemeClr val="tx1"/>
                </a:solidFill>
                <a:latin typeface="UTM Avo" pitchFamily="18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itchFamily="18" charset="0"/>
              </a:rPr>
              <a:t>bế</a:t>
            </a:r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itchFamily="18" charset="0"/>
              </a:rPr>
              <a:t>bé</a:t>
            </a:r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itchFamily="18" charset="0"/>
              </a:rPr>
              <a:t>Lê</a:t>
            </a:r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UTM Avo" pitchFamily="18" charset="0"/>
              </a:rPr>
              <a:t>ghế</a:t>
            </a:r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itchFamily="18" charset="0"/>
              </a:rPr>
              <a:t>đá</a:t>
            </a:r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.</a:t>
            </a:r>
          </a:p>
        </p:txBody>
      </p:sp>
      <p:sp>
        <p:nvSpPr>
          <p:cNvPr id="7" name="Cloud 6"/>
          <p:cNvSpPr/>
          <p:nvPr/>
        </p:nvSpPr>
        <p:spPr>
          <a:xfrm>
            <a:off x="14063" y="4389120"/>
            <a:ext cx="2968287" cy="1927273"/>
          </a:xfrm>
          <a:prstGeom prst="cloud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itchFamily="18" charset="0"/>
              </a:rPr>
              <a:t>3. </a:t>
            </a:r>
            <a:r>
              <a:rPr lang="en-US" sz="3200" dirty="0" err="1">
                <a:solidFill>
                  <a:schemeClr val="tx1"/>
                </a:solidFill>
                <a:latin typeface="UTM Avo" pitchFamily="18" charset="0"/>
              </a:rPr>
              <a:t>Bờ</a:t>
            </a:r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itchFamily="18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itchFamily="18" charset="0"/>
              </a:rPr>
              <a:t>ghế</a:t>
            </a:r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itchFamily="18" charset="0"/>
              </a:rPr>
              <a:t>đá</a:t>
            </a:r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.</a:t>
            </a:r>
          </a:p>
        </p:txBody>
      </p:sp>
      <p:sp>
        <p:nvSpPr>
          <p:cNvPr id="8" name="Cloud 7"/>
          <p:cNvSpPr/>
          <p:nvPr/>
        </p:nvSpPr>
        <p:spPr>
          <a:xfrm>
            <a:off x="8405442" y="161776"/>
            <a:ext cx="3144131" cy="1934310"/>
          </a:xfrm>
          <a:prstGeom prst="cloud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itchFamily="18" charset="0"/>
              </a:rPr>
              <a:t>2. </a:t>
            </a:r>
            <a:r>
              <a:rPr lang="en-US" sz="3200" dirty="0" err="1">
                <a:solidFill>
                  <a:schemeClr val="tx1"/>
                </a:solidFill>
                <a:latin typeface="UTM Avo" pitchFamily="18" charset="0"/>
              </a:rPr>
              <a:t>Ba</a:t>
            </a:r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itchFamily="18" charset="0"/>
              </a:rPr>
              <a:t>Hà</a:t>
            </a:r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itchFamily="18" charset="0"/>
              </a:rPr>
              <a:t>ghế</a:t>
            </a:r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itchFamily="18" charset="0"/>
              </a:rPr>
              <a:t>da</a:t>
            </a:r>
            <a:r>
              <a:rPr lang="en-US" sz="3200" dirty="0">
                <a:solidFill>
                  <a:schemeClr val="tx1"/>
                </a:solidFill>
                <a:latin typeface="UTM Avo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6097" y="942532"/>
            <a:ext cx="1167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UTM Avo" pitchFamily="18" charset="0"/>
              </a:rPr>
              <a:t>ghế</a:t>
            </a:r>
            <a:endParaRPr lang="en-US" sz="32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3507" y="815183"/>
            <a:ext cx="1167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UTM Avo" pitchFamily="18" charset="0"/>
              </a:rPr>
              <a:t>ghế</a:t>
            </a:r>
            <a:endParaRPr lang="en-US" sz="32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7907" y="5026967"/>
            <a:ext cx="1167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UTM Avo" pitchFamily="18" charset="0"/>
              </a:rPr>
              <a:t>ghế</a:t>
            </a:r>
            <a:endParaRPr lang="en-US" sz="32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49117" y="5719300"/>
            <a:ext cx="1167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UTM Avo" pitchFamily="18" charset="0"/>
              </a:rPr>
              <a:t>ghế</a:t>
            </a:r>
            <a:endParaRPr lang="en-US" sz="32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4598" t="20833" r="23280" b="60417"/>
          <a:stretch>
            <a:fillRect/>
          </a:stretch>
        </p:blipFill>
        <p:spPr bwMode="auto">
          <a:xfrm>
            <a:off x="534572" y="3302747"/>
            <a:ext cx="11104160" cy="224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42536" y="1280159"/>
            <a:ext cx="39317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UTM Avo" pitchFamily="18" charset="0"/>
              </a:rPr>
              <a:t>Luyện</a:t>
            </a:r>
            <a:r>
              <a:rPr lang="en-US" sz="60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itchFamily="18" charset="0"/>
              </a:rPr>
              <a:t>viết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ách đám mây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02640" y="478043"/>
            <a:ext cx="10649243" cy="5642033"/>
          </a:xfrm>
          <a:prstGeom prst="rect">
            <a:avLst/>
          </a:prstGeom>
        </p:spPr>
      </p:pic>
      <p:pic>
        <p:nvPicPr>
          <p:cNvPr id="2" name="chữ GH">
            <a:hlinkClick r:id="" action="ppaction://media"/>
            <a:extLst>
              <a:ext uri="{FF2B5EF4-FFF2-40B4-BE49-F238E27FC236}">
                <a16:creationId xmlns="" xmlns:a16="http://schemas.microsoft.com/office/drawing/2014/main" id="{DA2A0731-3DC4-4D62-8EF6-5BF913943F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17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675FA1-E3F8-403B-A73D-6DD1379B5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ố 6">
            <a:hlinkClick r:id="" action="ppaction://media"/>
            <a:extLst>
              <a:ext uri="{FF2B5EF4-FFF2-40B4-BE49-F238E27FC236}">
                <a16:creationId xmlns="" xmlns:a16="http://schemas.microsoft.com/office/drawing/2014/main" id="{2B34E138-3D59-49C7-B459-88B32860C36E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="" xmlns:p14="http://schemas.microsoft.com/office/powerpoint/2010/main" val="60259804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431" y="-1227806"/>
            <a:ext cx="10839451" cy="9313612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=""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812157" y="2246042"/>
            <a:ext cx="3636643" cy="974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9" tIns="25399" rIns="25399" bIns="25399" anchor="ctr">
            <a:spAutoFit/>
          </a:bodyPr>
          <a:lstStyle/>
          <a:p>
            <a:pPr algn="ctr" defTabSz="41274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Bi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dỗ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bé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.</a:t>
            </a:r>
            <a:endParaRPr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parajita" pitchFamily="34" charset="0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18575" y="2841719"/>
            <a:ext cx="4387936" cy="3634336"/>
          </a:xfrm>
          <a:prstGeom prst="rect">
            <a:avLst/>
          </a:prstGeom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5374583" y="1232363"/>
            <a:ext cx="4744085" cy="64633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KHỞI ĐỘNG</a:t>
            </a:r>
          </a:p>
        </p:txBody>
      </p:sp>
      <p:sp>
        <p:nvSpPr>
          <p:cNvPr id="13" name="Shape 233">
            <a:extLst>
              <a:ext uri="{FF2B5EF4-FFF2-40B4-BE49-F238E27FC236}">
                <a16:creationId xmlns=""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384800" y="3129335"/>
            <a:ext cx="3636643" cy="974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9" tIns="25399" rIns="25399" bIns="25399" anchor="ctr">
            <a:spAutoFit/>
          </a:bodyPr>
          <a:lstStyle/>
          <a:p>
            <a:pPr algn="ctr" defTabSz="41274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bí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đỏ</a:t>
            </a:r>
            <a:endParaRPr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parajita" pitchFamily="34" charset="0"/>
              <a:sym typeface="Lato Regular"/>
            </a:endParaRPr>
          </a:p>
        </p:txBody>
      </p:sp>
      <p:sp>
        <p:nvSpPr>
          <p:cNvPr id="14" name="Shape 233">
            <a:extLst>
              <a:ext uri="{FF2B5EF4-FFF2-40B4-BE49-F238E27FC236}">
                <a16:creationId xmlns=""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486400" y="4043735"/>
            <a:ext cx="3636643" cy="974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9" tIns="25399" rIns="25399" bIns="25399" anchor="ctr">
            <a:spAutoFit/>
          </a:bodyPr>
          <a:lstStyle/>
          <a:p>
            <a:pPr algn="ctr" defTabSz="41274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quả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lê</a:t>
            </a:r>
            <a:endParaRPr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parajita" pitchFamily="34" charset="0"/>
              <a:sym typeface="Lato Regular"/>
            </a:endParaRPr>
          </a:p>
        </p:txBody>
      </p:sp>
      <p:sp>
        <p:nvSpPr>
          <p:cNvPr id="15" name="Shape 233">
            <a:extLst>
              <a:ext uri="{FF2B5EF4-FFF2-40B4-BE49-F238E27FC236}">
                <a16:creationId xmlns=""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507357" y="5090842"/>
            <a:ext cx="3636643" cy="974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9" tIns="25399" rIns="25399" bIns="25399" anchor="ctr">
            <a:spAutoFit/>
          </a:bodyPr>
          <a:lstStyle/>
          <a:p>
            <a:pPr algn="ctr" defTabSz="41274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bể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parajita" pitchFamily="34" charset="0"/>
                <a:sym typeface="Lato Regular"/>
              </a:rPr>
              <a:t>cá</a:t>
            </a:r>
            <a:endParaRPr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parajita" pitchFamily="34" charset="0"/>
              <a:sym typeface="Lato Regular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35407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6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8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741206-F69D-428E-9E56-58E24A7C4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ố 7">
            <a:hlinkClick r:id="" action="ppaction://media"/>
            <a:extLst>
              <a:ext uri="{FF2B5EF4-FFF2-40B4-BE49-F238E27FC236}">
                <a16:creationId xmlns="" xmlns:a16="http://schemas.microsoft.com/office/drawing/2014/main" id="{71965380-827A-4402-9E6C-309D1FCB90F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84014"/>
          </a:xfrm>
        </p:spPr>
      </p:pic>
    </p:spTree>
    <p:extLst>
      <p:ext uri="{BB962C8B-B14F-4D97-AF65-F5344CB8AC3E}">
        <p14:creationId xmlns="" xmlns:p14="http://schemas.microsoft.com/office/powerpoint/2010/main" val="35134253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095263" y="180926"/>
            <a:ext cx="3251200" cy="697627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 </a:t>
            </a:r>
            <a:r>
              <a:rPr lang="en-US" sz="3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Làm</a:t>
            </a:r>
            <a:r>
              <a:rPr lang="en-U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 </a:t>
            </a:r>
            <a:r>
              <a:rPr lang="en-US" sz="3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quen</a:t>
            </a:r>
            <a:endParaRPr lang="en-US" sz="3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48023" t="17708" r="35709" b="44792"/>
          <a:stretch>
            <a:fillRect/>
          </a:stretch>
        </p:blipFill>
        <p:spPr bwMode="auto">
          <a:xfrm>
            <a:off x="7721600" y="889000"/>
            <a:ext cx="3860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54400" y="1474787"/>
            <a:ext cx="2946400" cy="1231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7200" b="1" dirty="0" err="1">
                <a:latin typeface="UTM Avo" pitchFamily="18" charset="0"/>
              </a:rPr>
              <a:t>ghế</a:t>
            </a:r>
            <a:endParaRPr lang="en-US" sz="7200" b="1" dirty="0"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2705893"/>
            <a:ext cx="2133600" cy="1231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7200" b="1" dirty="0" err="1">
                <a:latin typeface="UTM Avo" pitchFamily="18" charset="0"/>
              </a:rPr>
              <a:t>gh</a:t>
            </a:r>
            <a:endParaRPr lang="en-US" sz="7200" b="1" dirty="0">
              <a:latin typeface="UTM Av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2705893"/>
            <a:ext cx="2032000" cy="1231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7200" b="1" dirty="0">
                <a:latin typeface="UTM Avo" pitchFamily="18" charset="0"/>
              </a:rPr>
              <a:t>ế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32001" y="4038600"/>
            <a:ext cx="5754133" cy="6924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3700" dirty="0" err="1">
                <a:latin typeface="UTM Avo" pitchFamily="18" charset="0"/>
              </a:rPr>
              <a:t>gờ</a:t>
            </a:r>
            <a:r>
              <a:rPr lang="en-US" sz="3700" dirty="0">
                <a:latin typeface="UTM Avo" pitchFamily="18" charset="0"/>
              </a:rPr>
              <a:t> - ê – </a:t>
            </a:r>
            <a:r>
              <a:rPr lang="en-US" sz="3700" dirty="0" err="1">
                <a:latin typeface="UTM Avo" pitchFamily="18" charset="0"/>
              </a:rPr>
              <a:t>ghê</a:t>
            </a:r>
            <a:r>
              <a:rPr lang="en-US" sz="3700" dirty="0">
                <a:latin typeface="UTM Avo" pitchFamily="18" charset="0"/>
              </a:rPr>
              <a:t> – </a:t>
            </a:r>
            <a:r>
              <a:rPr lang="en-US" sz="3700" dirty="0" err="1">
                <a:latin typeface="UTM Avo" pitchFamily="18" charset="0"/>
              </a:rPr>
              <a:t>sắc</a:t>
            </a:r>
            <a:r>
              <a:rPr lang="en-US" sz="3700" dirty="0">
                <a:latin typeface="UTM Avo" pitchFamily="18" charset="0"/>
              </a:rPr>
              <a:t> – </a:t>
            </a:r>
            <a:r>
              <a:rPr lang="en-US" sz="3700" dirty="0" err="1">
                <a:latin typeface="UTM Avo" pitchFamily="18" charset="0"/>
              </a:rPr>
              <a:t>ghế</a:t>
            </a:r>
            <a:endParaRPr lang="en-US" sz="3700" dirty="0"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4800" y="4953000"/>
            <a:ext cx="4267200" cy="1231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UTM Avo" pitchFamily="18" charset="0"/>
              </a:rPr>
              <a:t>gh</a:t>
            </a:r>
            <a:r>
              <a:rPr lang="en-US" sz="7200" b="1" dirty="0" err="1">
                <a:latin typeface="UTM Avo" pitchFamily="18" charset="0"/>
              </a:rPr>
              <a:t>ế</a:t>
            </a:r>
            <a:r>
              <a:rPr lang="en-US" sz="7200" b="1" dirty="0">
                <a:latin typeface="UTM Avo" pitchFamily="18" charset="0"/>
              </a:rPr>
              <a:t> </a:t>
            </a:r>
            <a:r>
              <a:rPr lang="en-US" sz="7200" b="1" dirty="0" err="1">
                <a:latin typeface="UTM Avo" pitchFamily="18" charset="0"/>
              </a:rPr>
              <a:t>gỗ</a:t>
            </a:r>
            <a:endParaRPr lang="en-US" sz="7200" b="1" dirty="0">
              <a:latin typeface="UTM Avo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48023" t="17708" r="35709" b="44792"/>
          <a:stretch>
            <a:fillRect/>
          </a:stretch>
        </p:blipFill>
        <p:spPr bwMode="auto">
          <a:xfrm>
            <a:off x="4267200" y="1071885"/>
            <a:ext cx="4673600" cy="380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939323" y="152789"/>
            <a:ext cx="3251200" cy="697627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 </a:t>
            </a:r>
            <a:r>
              <a:rPr lang="en-US" sz="3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Làm</a:t>
            </a:r>
            <a:r>
              <a:rPr lang="en-U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 </a:t>
            </a:r>
            <a:r>
              <a:rPr lang="en-US" sz="3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quen</a:t>
            </a:r>
            <a:endParaRPr lang="en-US" sz="3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5156200"/>
            <a:ext cx="4267200" cy="1231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UTM Avo" pitchFamily="18" charset="0"/>
              </a:rPr>
              <a:t>gh</a:t>
            </a:r>
            <a:r>
              <a:rPr lang="en-US" sz="7200" b="1" dirty="0" err="1">
                <a:latin typeface="UTM Avo" pitchFamily="18" charset="0"/>
              </a:rPr>
              <a:t>ế</a:t>
            </a:r>
            <a:r>
              <a:rPr lang="en-US" sz="7200" b="1" dirty="0">
                <a:latin typeface="UTM Avo" pitchFamily="18" charset="0"/>
              </a:rPr>
              <a:t> </a:t>
            </a:r>
            <a:r>
              <a:rPr lang="en-US" sz="7200" b="1" dirty="0" err="1">
                <a:latin typeface="UTM Avo" pitchFamily="18" charset="0"/>
              </a:rPr>
              <a:t>gỗ</a:t>
            </a:r>
            <a:endParaRPr lang="en-US" sz="7200" b="1" dirty="0">
              <a:latin typeface="UTM Avo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2DE2B1C-B880-4D1E-A92D-C56E346B7D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08169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787400"/>
            <a:ext cx="8940800" cy="54864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=""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6599" y="1294227"/>
            <a:ext cx="40927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UTM Avo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="" xmlns:p14="http://schemas.microsoft.com/office/powerpoint/2010/main" val="26388105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7200" dirty="0"/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52641" y="198117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7200" dirty="0"/>
          </a:p>
        </p:txBody>
      </p: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7200" dirty="0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18737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5809957" y="337625"/>
            <a:ext cx="3711709" cy="25884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r>
              <a:rPr lang="en-US" altLang="en-US" sz="3200" b="1" dirty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  <a:endParaRPr lang="vi-VN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956464" y="563965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gh</a:t>
            </a:r>
            <a:endParaRPr lang="en-US" sz="4000" dirty="0">
              <a:solidFill>
                <a:srgbClr val="00206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503822" y="563965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 l="16325" t="22916" r="67277" b="52083"/>
          <a:stretch>
            <a:fillRect/>
          </a:stretch>
        </p:blipFill>
        <p:spPr bwMode="auto">
          <a:xfrm>
            <a:off x="1447410" y="689316"/>
            <a:ext cx="2844800" cy="181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152361" y="2447779"/>
            <a:ext cx="226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itchFamily="18" charset="0"/>
              </a:rPr>
              <a:t>Gà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gô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12145" y="5655236"/>
            <a:ext cx="2785406" cy="801859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UTM Avo" pitchFamily="18" charset="0"/>
              </a:rPr>
              <a:t>B. 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96796" y="2455073"/>
            <a:ext cx="460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UTM Avo" pitchFamily="18" charset="0"/>
              </a:rPr>
              <a:t>g</a:t>
            </a:r>
          </a:p>
        </p:txBody>
      </p:sp>
    </p:spTree>
    <p:extLst>
      <p:ext uri="{BB962C8B-B14F-4D97-AF65-F5344CB8AC3E}">
        <p14:creationId xmlns="" xmlns:p14="http://schemas.microsoft.com/office/powerpoint/2010/main" val="300591677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83&quot;/&gt;&lt;/object&gt;&lt;object type=&quot;3&quot; unique_id=&quot;10005&quot;&gt;&lt;property id=&quot;20148&quot; value=&quot;5&quot;/&gt;&lt;property id=&quot;20300&quot; value=&quot;Slide 2&quot;/&gt;&lt;property id=&quot;20307&quot; value=&quot;265&quot;/&gt;&lt;/object&gt;&lt;object type=&quot;3&quot; unique_id=&quot;10006&quot;&gt;&lt;property id=&quot;20148&quot; value=&quot;5&quot;/&gt;&lt;property id=&quot;20300&quot; value=&quot;Slide 3&quot;/&gt;&lt;property id=&quot;20307&quot; value=&quot;266&quot;/&gt;&lt;/object&gt;&lt;object type=&quot;3&quot; unique_id=&quot;10007&quot;&gt;&lt;property id=&quot;20148&quot; value=&quot;5&quot;/&gt;&lt;property id=&quot;20300&quot; value=&quot;Slide 4&quot;/&gt;&lt;property id=&quot;20307&quot; value=&quot;267&quot;/&gt;&lt;/object&gt;&lt;object type=&quot;3&quot; unique_id=&quot;10008&quot;&gt;&lt;property id=&quot;20148&quot; value=&quot;5&quot;/&gt;&lt;property id=&quot;20300&quot; value=&quot;Slide 5&quot;/&gt;&lt;property id=&quot;20307&quot; value=&quot;284&quot;/&gt;&lt;/object&gt;&lt;object type=&quot;3&quot; unique_id=&quot;10009&quot;&gt;&lt;property id=&quot;20148&quot; value=&quot;5&quot;/&gt;&lt;property id=&quot;20300&quot; value=&quot;Slide 6&quot;/&gt;&lt;property id=&quot;20307&quot; value=&quot;268&quot;/&gt;&lt;/object&gt;&lt;object type=&quot;3&quot; unique_id=&quot;10010&quot;&gt;&lt;property id=&quot;20148&quot; value=&quot;5&quot;/&gt;&lt;property id=&quot;20300&quot; value=&quot;Slide 7&quot;/&gt;&lt;property id=&quot;20307&quot; value=&quot;280&quot;/&gt;&lt;/object&gt;&lt;object type=&quot;3&quot; unique_id=&quot;10012&quot;&gt;&lt;property id=&quot;20148&quot; value=&quot;5&quot;/&gt;&lt;property id=&quot;20300&quot; value=&quot;Slide 8&quot;/&gt;&lt;property id=&quot;20307&quot; value=&quot;256&quot;/&gt;&lt;/object&gt;&lt;object type=&quot;3&quot; unique_id=&quot;10013&quot;&gt;&lt;property id=&quot;20148&quot; value=&quot;5&quot;/&gt;&lt;property id=&quot;20300&quot; value=&quot;Slide 9&quot;/&gt;&lt;property id=&quot;20307&quot; value=&quot;257&quot;/&gt;&lt;/object&gt;&lt;object type=&quot;3&quot; unique_id=&quot;10014&quot;&gt;&lt;property id=&quot;20148&quot; value=&quot;5&quot;/&gt;&lt;property id=&quot;20300&quot; value=&quot;Slide 10&quot;/&gt;&lt;property id=&quot;20307&quot; value=&quot;258&quot;/&gt;&lt;/object&gt;&lt;object type=&quot;3&quot; unique_id=&quot;10015&quot;&gt;&lt;property id=&quot;20148&quot; value=&quot;5&quot;/&gt;&lt;property id=&quot;20300&quot; value=&quot;Slide 11&quot;/&gt;&lt;property id=&quot;20307&quot; value=&quot;259&quot;/&gt;&lt;/object&gt;&lt;object type=&quot;3&quot; unique_id=&quot;10016&quot;&gt;&lt;property id=&quot;20148&quot; value=&quot;5&quot;/&gt;&lt;property id=&quot;20300&quot; value=&quot;Slide 12&quot;/&gt;&lt;property id=&quot;20307&quot; value=&quot;262&quot;/&gt;&lt;/object&gt;&lt;object type=&quot;3&quot; unique_id=&quot;10017&quot;&gt;&lt;property id=&quot;20148&quot; value=&quot;5&quot;/&gt;&lt;property id=&quot;20300&quot; value=&quot;Slide 13&quot;/&gt;&lt;property id=&quot;20307&quot; value=&quot;274&quot;/&gt;&lt;/object&gt;&lt;object type=&quot;3&quot; unique_id=&quot;10018&quot;&gt;&lt;property id=&quot;20148&quot; value=&quot;5&quot;/&gt;&lt;property id=&quot;20300&quot; value=&quot;Slide 14&quot;/&gt;&lt;property id=&quot;20307&quot; value=&quot;260&quot;/&gt;&lt;/object&gt;&lt;object type=&quot;3&quot; unique_id=&quot;10019&quot;&gt;&lt;property id=&quot;20148&quot; value=&quot;5&quot;/&gt;&lt;property id=&quot;20300&quot; value=&quot;Slide 15&quot;/&gt;&lt;property id=&quot;20307&quot; value=&quot;276&quot;/&gt;&lt;/object&gt;&lt;object type=&quot;3&quot; unique_id=&quot;10020&quot;&gt;&lt;property id=&quot;20148&quot; value=&quot;5&quot;/&gt;&lt;property id=&quot;20300&quot; value=&quot;Slide 16&quot;/&gt;&lt;property id=&quot;20307&quot; value=&quot;277&quot;/&gt;&lt;/object&gt;&lt;object type=&quot;3&quot; unique_id=&quot;10021&quot;&gt;&lt;property id=&quot;20148&quot; value=&quot;5&quot;/&gt;&lt;property id=&quot;20300&quot; value=&quot;Slide 17&quot;/&gt;&lt;property id=&quot;20307&quot; value=&quot;278&quot;/&gt;&lt;/object&gt;&lt;object type=&quot;3&quot; unique_id=&quot;10022&quot;&gt;&lt;property id=&quot;20148&quot; value=&quot;5&quot;/&gt;&lt;property id=&quot;20300&quot; value=&quot;Slide 18&quot;/&gt;&lt;property id=&quot;20307&quot; value=&quot;279&quot;/&gt;&lt;/object&gt;&lt;object type=&quot;3&quot; unique_id=&quot;10023&quot;&gt;&lt;property id=&quot;20148&quot; value=&quot;5&quot;/&gt;&lt;property id=&quot;20300&quot; value=&quot;Slide 19&quot;/&gt;&lt;property id=&quot;20307&quot; value=&quot;286&quot;/&gt;&lt;/object&gt;&lt;object type=&quot;3&quot; unique_id=&quot;10024&quot;&gt;&lt;property id=&quot;20148&quot; value=&quot;5&quot;/&gt;&lt;property id=&quot;20300&quot; value=&quot;Slide 20&quot;/&gt;&lt;property id=&quot;20307&quot; value=&quot;285&quot;/&gt;&lt;/object&gt;&lt;object type=&quot;3&quot; unique_id=&quot;10025&quot;&gt;&lt;property id=&quot;20148&quot; value=&quot;5&quot;/&gt;&lt;property id=&quot;20300&quot; value=&quot;Slide 21&quot;/&gt;&lt;property id=&quot;20307&quot; value=&quot;282&quot;/&gt;&lt;/object&gt;&lt;/object&gt;&lt;/object&gt;&lt;/database&gt;"/>
  <p:tag name="SECTOMILLISECCONVERTED" val="1"/>
  <p:tag name="ISPRING_RESOURCE_PATHS_HASH_PRESENTER" val="881b1624fa62d2612cd3d1dc5ff4f46b3749c11d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265</Words>
  <Application>Microsoft Office PowerPoint</Application>
  <PresentationFormat>Custom</PresentationFormat>
  <Paragraphs>73</Paragraphs>
  <Slides>21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Times New Roman</vt:lpstr>
      <vt:lpstr>UTM Avo</vt:lpstr>
      <vt:lpstr>Lato Regular</vt:lpstr>
      <vt:lpstr>Aparajita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Administrator</cp:lastModifiedBy>
  <cp:revision>38</cp:revision>
  <dcterms:created xsi:type="dcterms:W3CDTF">2018-05-01T14:03:50Z</dcterms:created>
  <dcterms:modified xsi:type="dcterms:W3CDTF">2020-09-28T05:03:35Z</dcterms:modified>
</cp:coreProperties>
</file>