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6"/>
  </p:notesMasterIdLst>
  <p:sldIdLst>
    <p:sldId id="280" r:id="rId2"/>
    <p:sldId id="256" r:id="rId3"/>
    <p:sldId id="356" r:id="rId4"/>
    <p:sldId id="257" r:id="rId5"/>
    <p:sldId id="351" r:id="rId6"/>
    <p:sldId id="282" r:id="rId7"/>
    <p:sldId id="357" r:id="rId8"/>
    <p:sldId id="337" r:id="rId9"/>
    <p:sldId id="355" r:id="rId10"/>
    <p:sldId id="358" r:id="rId11"/>
    <p:sldId id="345" r:id="rId12"/>
    <p:sldId id="353" r:id="rId13"/>
    <p:sldId id="323" r:id="rId14"/>
    <p:sldId id="308" r:id="rId15"/>
  </p:sldIdLst>
  <p:sldSz cx="9144000" cy="5715000" type="screen16x10"/>
  <p:notesSz cx="6858000" cy="9144000"/>
  <p:embeddedFontLst>
    <p:embeddedFont>
      <p:font typeface="VNI-Thufap2" pitchFamily="2" charset="0"/>
      <p:regular r:id="rId17"/>
    </p:embeddedFont>
    <p:embeddedFont>
      <p:font typeface="Tahoma" pitchFamily="34" charset="0"/>
      <p:regular r:id="rId18"/>
      <p:bold r:id="rId19"/>
    </p:embeddedFont>
    <p:embeddedFont>
      <p:font typeface=".VnTifani Heavy" pitchFamily="34" charset="0"/>
      <p:regular r:id="rId20"/>
    </p:embeddedFont>
    <p:embeddedFont>
      <p:font typeface="Calibri" pitchFamily="34" charset="0"/>
      <p:regular r:id="rId21"/>
      <p:bold r:id="rId22"/>
      <p:italic r:id="rId23"/>
      <p:boldItalic r:id="rId24"/>
    </p:embeddedFont>
    <p:embeddedFont>
      <p:font typeface="宋体" pitchFamily="2" charset="-122"/>
      <p:regular r:id="rId25"/>
    </p:embeddedFont>
    <p:embeddedFont>
      <p:font typeface=".VnAvant" pitchFamily="34" charset="0"/>
      <p:regular r:id="rId26"/>
      <p:bold r:id="rId27"/>
      <p:italic r:id="rId28"/>
      <p:boldItalic r:id="rId29"/>
    </p:embeddedFont>
  </p:embeddedFont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006600"/>
    <a:srgbClr val="0000CC"/>
    <a:srgbClr val="99FFCC"/>
    <a:srgbClr val="CCFFFF"/>
    <a:srgbClr val="3333FF"/>
    <a:srgbClr val="FFCCFF"/>
    <a:srgbClr val="FF99CC"/>
    <a:srgbClr val="FFFF99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71" autoAdjust="0"/>
    <p:restoredTop sz="88434" autoAdjust="0"/>
  </p:normalViewPr>
  <p:slideViewPr>
    <p:cSldViewPr snapToGrid="0">
      <p:cViewPr>
        <p:scale>
          <a:sx n="66" d="100"/>
          <a:sy n="66" d="100"/>
        </p:scale>
        <p:origin x="-1086" y="-312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t>11/1/2020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3825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Sau</a:t>
            </a:r>
            <a:r>
              <a:rPr lang="en-US" dirty="0" smtClean="0"/>
              <a:t> </a:t>
            </a:r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chú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thích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tranh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viên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nhấn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từng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đọc</a:t>
            </a:r>
            <a:r>
              <a:rPr lang="en-US" baseline="0" dirty="0" smtClean="0"/>
              <a:t> to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vần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ôm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vần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ôp</a:t>
            </a:r>
            <a:r>
              <a:rPr lang="en-US" baseline="0" dirty="0" smtClean="0"/>
              <a:t>­. </a:t>
            </a:r>
            <a:r>
              <a:rPr lang="en-US" baseline="0" dirty="0" err="1" smtClean="0"/>
              <a:t>Muốn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nhấn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đó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Sau</a:t>
            </a:r>
            <a:r>
              <a:rPr lang="en-US" dirty="0" smtClean="0"/>
              <a:t> </a:t>
            </a:r>
            <a:r>
              <a:rPr lang="en-US" dirty="0" err="1" smtClean="0"/>
              <a:t>khi</a:t>
            </a:r>
            <a:r>
              <a:rPr lang="en-US" dirty="0" smtClean="0"/>
              <a:t> </a:t>
            </a:r>
            <a:r>
              <a:rPr lang="en-US" dirty="0" err="1" smtClean="0"/>
              <a:t>xuất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hiệu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chú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thích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tranh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giáo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viên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nhấn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từng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đọc</a:t>
            </a:r>
            <a:r>
              <a:rPr lang="en-US" baseline="0" dirty="0" smtClean="0"/>
              <a:t> to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vần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ôm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vần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ôp</a:t>
            </a:r>
            <a:r>
              <a:rPr lang="en-US" baseline="0" dirty="0" smtClean="0"/>
              <a:t>­. </a:t>
            </a:r>
            <a:r>
              <a:rPr lang="en-US" baseline="0" dirty="0" err="1" smtClean="0"/>
              <a:t>Muốn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đọc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nhấn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tiếng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đó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165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58"/>
            <a:ext cx="4038600" cy="18229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178736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2020/11/1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2020/11/1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wm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wmf"/><Relationship Id="rId11" Type="http://schemas.openxmlformats.org/officeDocument/2006/relationships/image" Target="../media/image8.jpg"/><Relationship Id="rId5" Type="http://schemas.openxmlformats.org/officeDocument/2006/relationships/image" Target="../media/image2.wmf"/><Relationship Id="rId10" Type="http://schemas.openxmlformats.org/officeDocument/2006/relationships/image" Target="../media/image7.png"/><Relationship Id="rId4" Type="http://schemas.openxmlformats.org/officeDocument/2006/relationships/image" Target="../media/image1.wmf"/><Relationship Id="rId9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13.jpg"/><Relationship Id="rId7" Type="http://schemas.openxmlformats.org/officeDocument/2006/relationships/image" Target="../media/image1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19.gif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13.jpg"/><Relationship Id="rId7" Type="http://schemas.openxmlformats.org/officeDocument/2006/relationships/image" Target="../media/image1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4226719"/>
            <a:ext cx="990600" cy="8890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3746500"/>
            <a:ext cx="762000" cy="165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solidFill>
            <a:srgbClr val="00CCFF"/>
          </a:solidFill>
          <a:ln>
            <a:noFill/>
          </a:ln>
          <a:effectLst/>
          <a:extLst/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3" y="4352144"/>
            <a:ext cx="1622717" cy="12385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0"/>
            <a:ext cx="1524000" cy="9525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49" name="Picture 41" descr="Book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933" y="161396"/>
            <a:ext cx="1295400" cy="66410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FF99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150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55" name="Text Box 47"/>
          <p:cNvSpPr txBox="1">
            <a:spLocks noChangeArrowheads="1"/>
          </p:cNvSpPr>
          <p:nvPr/>
        </p:nvSpPr>
        <p:spPr bwMode="auto">
          <a:xfrm>
            <a:off x="685800" y="2726875"/>
            <a:ext cx="7945438" cy="561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 algn="ctr">
                <a:solidFill>
                  <a:srgbClr val="FF33CC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1)</a:t>
            </a:r>
            <a:endParaRPr lang="en-US" sz="28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1950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122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2" y="254001"/>
            <a:ext cx="3368675" cy="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854558" y="273316"/>
            <a:ext cx="7358683" cy="400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000" b="1" dirty="0" smtClean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GIẢNG SOẠN THẢO THEO BỘ SÁCH: CÁNH DIỀU</a:t>
            </a:r>
            <a:endParaRPr lang="en-US" sz="2000" b="1" dirty="0">
              <a:ln>
                <a:solidFill>
                  <a:srgbClr val="33CC33"/>
                </a:solidFill>
              </a:ln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1981200" y="1816396"/>
            <a:ext cx="4962066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TIẾNG VIỆT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9144000" cy="7620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9525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25730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304925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030240"/>
            <a:ext cx="171450" cy="1905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284240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323928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50701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6129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895323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317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698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4155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984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441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3165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546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4003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4605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9177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3749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832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289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5273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265322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312947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350" name="5c3f20462760d">
            <a:hlinkClick r:id="" action="ppaction://media"/>
            <a:extLst>
              <a:ext uri="{FF2B5EF4-FFF2-40B4-BE49-F238E27FC236}">
                <a16:creationId xmlns:a16="http://schemas.microsoft.com/office/drawing/2014/main" xmlns="" id="{4949D90D-B89B-483E-9291-B49F2E0EF5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-50482" y="-871893"/>
            <a:ext cx="365522" cy="40613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164" y="3449045"/>
            <a:ext cx="2656386" cy="201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0768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" y="0"/>
            <a:ext cx="2757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3.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TËp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®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äc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7" name="Line 45"/>
          <p:cNvSpPr>
            <a:spLocks noChangeShapeType="1"/>
          </p:cNvSpPr>
          <p:nvPr/>
        </p:nvSpPr>
        <p:spPr bwMode="auto">
          <a:xfrm>
            <a:off x="14516" y="585910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910115" y="55433"/>
            <a:ext cx="3621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ChËm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…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như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­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thá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8516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293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756227" y="213715"/>
            <a:ext cx="65250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Em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h·y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nãi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l¹i 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cho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®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óng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thùc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tÕ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375344" y="1277244"/>
            <a:ext cx="3197186" cy="1008750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 smtClean="0">
                <a:solidFill>
                  <a:srgbClr val="0000CC"/>
                </a:solidFill>
                <a:latin typeface=".VnAvant" pitchFamily="34" charset="0"/>
              </a:rPr>
              <a:t>Chã</a:t>
            </a:r>
            <a:r>
              <a:rPr lang="en-US" sz="32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.VnAvant" pitchFamily="34" charset="0"/>
              </a:rPr>
              <a:t>th</a:t>
            </a:r>
            <a:r>
              <a:rPr lang="en-US" sz="3200" dirty="0" smtClean="0">
                <a:solidFill>
                  <a:srgbClr val="0000CC"/>
                </a:solidFill>
                <a:latin typeface=".VnAvant" pitchFamily="34" charset="0"/>
              </a:rPr>
              <a:t>× </a:t>
            </a:r>
            <a:r>
              <a:rPr lang="en-US" sz="3200" dirty="0" err="1" smtClean="0">
                <a:solidFill>
                  <a:srgbClr val="FF0000"/>
                </a:solidFill>
                <a:latin typeface=".VnAvant" pitchFamily="34" charset="0"/>
              </a:rPr>
              <a:t>liÕm</a:t>
            </a:r>
            <a:r>
              <a:rPr lang="en-US" sz="3200" dirty="0" smtClean="0">
                <a:solidFill>
                  <a:srgbClr val="FF0000"/>
                </a:solidFill>
                <a:latin typeface=".VnAvant" pitchFamily="34" charset="0"/>
              </a:rPr>
              <a:t> la</a:t>
            </a:r>
          </a:p>
          <a:p>
            <a:r>
              <a:rPr lang="en-US" sz="3200" dirty="0" smtClean="0">
                <a:solidFill>
                  <a:srgbClr val="0000CC"/>
                </a:solidFill>
                <a:latin typeface=".VnAvant" pitchFamily="34" charset="0"/>
              </a:rPr>
              <a:t>Gµ </a:t>
            </a:r>
            <a:r>
              <a:rPr lang="en-US" sz="3200" dirty="0" err="1" smtClean="0">
                <a:solidFill>
                  <a:srgbClr val="0000CC"/>
                </a:solidFill>
                <a:latin typeface=".VnAvant" pitchFamily="34" charset="0"/>
              </a:rPr>
              <a:t>th</a:t>
            </a:r>
            <a:r>
              <a:rPr lang="en-US" sz="3200" dirty="0" smtClean="0">
                <a:solidFill>
                  <a:srgbClr val="0000CC"/>
                </a:solidFill>
                <a:latin typeface=".VnAvant" pitchFamily="34" charset="0"/>
              </a:rPr>
              <a:t>× </a:t>
            </a:r>
            <a:r>
              <a:rPr lang="en-US" sz="3200" dirty="0" err="1" smtClean="0">
                <a:solidFill>
                  <a:srgbClr val="FF0000"/>
                </a:solidFill>
                <a:latin typeface=".VnAvant" pitchFamily="34" charset="0"/>
              </a:rPr>
              <a:t>mæ</a:t>
            </a:r>
            <a:r>
              <a:rPr lang="en-US" sz="3200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.VnAvant" pitchFamily="34" charset="0"/>
              </a:rPr>
              <a:t>mæ</a:t>
            </a:r>
            <a:endParaRPr lang="en-US" sz="32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918849" y="1277244"/>
            <a:ext cx="2336799" cy="1008750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rgbClr val="0000CC"/>
                </a:solidFill>
                <a:latin typeface=".VnAvant" pitchFamily="34" charset="0"/>
              </a:rPr>
              <a:t>D÷ </a:t>
            </a:r>
            <a:r>
              <a:rPr lang="en-US" sz="3200" dirty="0" err="1" smtClean="0">
                <a:solidFill>
                  <a:srgbClr val="0000CC"/>
                </a:solidFill>
                <a:latin typeface=".VnAvant" pitchFamily="34" charset="0"/>
              </a:rPr>
              <a:t>nh­ư</a:t>
            </a:r>
            <a:r>
              <a:rPr lang="en-US" sz="3200" dirty="0" smtClean="0">
                <a:solidFill>
                  <a:srgbClr val="0000CC"/>
                </a:solidFill>
                <a:latin typeface=".VnAvant" pitchFamily="34" charset="0"/>
              </a:rPr>
              <a:t>….</a:t>
            </a:r>
          </a:p>
          <a:p>
            <a:r>
              <a:rPr lang="en-US" sz="3200" dirty="0" err="1" smtClean="0">
                <a:solidFill>
                  <a:srgbClr val="0000CC"/>
                </a:solidFill>
                <a:latin typeface=".VnAvant" pitchFamily="34" charset="0"/>
              </a:rPr>
              <a:t>Nhu</a:t>
            </a:r>
            <a:r>
              <a:rPr lang="en-US" sz="3200" dirty="0" smtClean="0">
                <a:solidFill>
                  <a:srgbClr val="0000CC"/>
                </a:solidFill>
                <a:latin typeface=".VnAvant" pitchFamily="34" charset="0"/>
              </a:rPr>
              <a:t> m×….</a:t>
            </a:r>
            <a:endParaRPr lang="en-US" sz="3200" dirty="0">
              <a:solidFill>
                <a:srgbClr val="0000CC"/>
              </a:solidFill>
              <a:latin typeface=".VnAvant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5342"/>
            <a:ext cx="1596570" cy="1022686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6553193" y="1277244"/>
            <a:ext cx="2336799" cy="1008750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 smtClean="0">
                <a:solidFill>
                  <a:srgbClr val="0000CC"/>
                </a:solidFill>
                <a:latin typeface=".VnAvant" pitchFamily="34" charset="0"/>
              </a:rPr>
              <a:t>Cß</a:t>
            </a:r>
            <a:r>
              <a:rPr lang="en-US" sz="32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.VnAvant" pitchFamily="34" charset="0"/>
              </a:rPr>
              <a:t>th</a:t>
            </a:r>
            <a:r>
              <a:rPr lang="en-US" sz="3200" dirty="0" smtClean="0">
                <a:solidFill>
                  <a:srgbClr val="0000CC"/>
                </a:solidFill>
                <a:latin typeface=".VnAvant" pitchFamily="34" charset="0"/>
              </a:rPr>
              <a:t>×….</a:t>
            </a:r>
          </a:p>
          <a:p>
            <a:r>
              <a:rPr lang="en-US" sz="3200" dirty="0" err="1" smtClean="0">
                <a:solidFill>
                  <a:srgbClr val="0000CC"/>
                </a:solidFill>
                <a:latin typeface=".VnAvant" pitchFamily="34" charset="0"/>
              </a:rPr>
              <a:t>Bß</a:t>
            </a:r>
            <a:r>
              <a:rPr lang="en-US" sz="32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.VnAvant" pitchFamily="34" charset="0"/>
              </a:rPr>
              <a:t>th</a:t>
            </a:r>
            <a:r>
              <a:rPr lang="en-US" sz="3200" dirty="0" smtClean="0">
                <a:solidFill>
                  <a:srgbClr val="0000CC"/>
                </a:solidFill>
                <a:latin typeface=".VnAvant" pitchFamily="34" charset="0"/>
              </a:rPr>
              <a:t>×….</a:t>
            </a:r>
            <a:endParaRPr lang="en-US" sz="3200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157924" y="2837529"/>
            <a:ext cx="3135092" cy="1008750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rgbClr val="0000CC"/>
                </a:solidFill>
                <a:latin typeface=".VnAvant" pitchFamily="34" charset="0"/>
              </a:rPr>
              <a:t>C¸ </a:t>
            </a:r>
            <a:r>
              <a:rPr lang="en-US" sz="3200" dirty="0" err="1" smtClean="0">
                <a:solidFill>
                  <a:srgbClr val="0000CC"/>
                </a:solidFill>
                <a:latin typeface=".VnAvant" pitchFamily="34" charset="0"/>
              </a:rPr>
              <a:t>th</a:t>
            </a:r>
            <a:r>
              <a:rPr lang="en-US" sz="3200" dirty="0" smtClean="0">
                <a:solidFill>
                  <a:srgbClr val="0000CC"/>
                </a:solidFill>
                <a:latin typeface=".VnAvant" pitchFamily="34" charset="0"/>
              </a:rPr>
              <a:t>×….</a:t>
            </a:r>
          </a:p>
          <a:p>
            <a:r>
              <a:rPr lang="en-US" sz="3200" dirty="0" err="1" smtClean="0">
                <a:solidFill>
                  <a:srgbClr val="0000CC"/>
                </a:solidFill>
                <a:latin typeface=".VnAvant" pitchFamily="34" charset="0"/>
              </a:rPr>
              <a:t>trÎ</a:t>
            </a:r>
            <a:r>
              <a:rPr lang="en-US" sz="32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.VnAvant" pitchFamily="34" charset="0"/>
              </a:rPr>
              <a:t>nhá</a:t>
            </a:r>
            <a:r>
              <a:rPr lang="en-US" sz="32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.VnAvant" pitchFamily="34" charset="0"/>
              </a:rPr>
              <a:t>th</a:t>
            </a:r>
            <a:r>
              <a:rPr lang="en-US" sz="3200" dirty="0" smtClean="0">
                <a:solidFill>
                  <a:srgbClr val="0000CC"/>
                </a:solidFill>
                <a:latin typeface=".VnAvant" pitchFamily="34" charset="0"/>
              </a:rPr>
              <a:t>×….</a:t>
            </a:r>
            <a:endParaRPr lang="en-US" sz="3200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146141" y="2844779"/>
            <a:ext cx="3135092" cy="1008750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 smtClean="0">
                <a:solidFill>
                  <a:srgbClr val="0000CC"/>
                </a:solidFill>
                <a:latin typeface=".VnAvant" pitchFamily="34" charset="0"/>
              </a:rPr>
              <a:t>ChËm</a:t>
            </a:r>
            <a:r>
              <a:rPr lang="en-US" sz="32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.VnAvant" pitchFamily="34" charset="0"/>
              </a:rPr>
              <a:t>nh­ư</a:t>
            </a:r>
            <a:r>
              <a:rPr lang="en-US" sz="3200" dirty="0" smtClean="0">
                <a:solidFill>
                  <a:srgbClr val="0000CC"/>
                </a:solidFill>
                <a:latin typeface=".VnAvant" pitchFamily="34" charset="0"/>
              </a:rPr>
              <a:t>….</a:t>
            </a:r>
          </a:p>
          <a:p>
            <a:r>
              <a:rPr lang="en-US" sz="3200" dirty="0" err="1" smtClean="0">
                <a:solidFill>
                  <a:srgbClr val="0000CC"/>
                </a:solidFill>
                <a:latin typeface=".VnAvant" pitchFamily="34" charset="0"/>
              </a:rPr>
              <a:t>Lẹ</a:t>
            </a:r>
            <a:r>
              <a:rPr lang="en-US" sz="32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.VnAvant" pitchFamily="34" charset="0"/>
              </a:rPr>
              <a:t>nh­ư</a:t>
            </a:r>
            <a:r>
              <a:rPr lang="en-US" sz="3200" dirty="0" smtClean="0">
                <a:solidFill>
                  <a:srgbClr val="0000CC"/>
                </a:solidFill>
                <a:latin typeface=".VnAvant" pitchFamily="34" charset="0"/>
              </a:rPr>
              <a:t> ….</a:t>
            </a:r>
            <a:endParaRPr lang="en-US" sz="3200" dirty="0">
              <a:solidFill>
                <a:srgbClr val="0000CC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296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756227" y="213715"/>
            <a:ext cx="65250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Em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h·y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nãi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l¹i 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cho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®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óng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thùc</a:t>
            </a:r>
            <a:r>
              <a:rPr lang="en-US" sz="3200" b="1" dirty="0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.VnAvant" pitchFamily="34" charset="0"/>
                <a:cs typeface="Arial" pitchFamily="34" charset="0"/>
              </a:rPr>
              <a:t>tÕ</a:t>
            </a:r>
            <a:endParaRPr lang="en-US" sz="3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375343" y="1277244"/>
            <a:ext cx="3776923" cy="1008750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 smtClean="0">
                <a:solidFill>
                  <a:srgbClr val="0000CC"/>
                </a:solidFill>
                <a:latin typeface=".VnAvant" pitchFamily="34" charset="0"/>
              </a:rPr>
              <a:t>Chã</a:t>
            </a:r>
            <a:r>
              <a:rPr lang="en-US" sz="32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.VnAvant" pitchFamily="34" charset="0"/>
              </a:rPr>
              <a:t>th</a:t>
            </a:r>
            <a:r>
              <a:rPr lang="en-US" sz="3200" dirty="0" smtClean="0">
                <a:solidFill>
                  <a:srgbClr val="0000CC"/>
                </a:solidFill>
                <a:latin typeface=".VnAvant" pitchFamily="34" charset="0"/>
              </a:rPr>
              <a:t>× </a:t>
            </a:r>
            <a:r>
              <a:rPr lang="en-US" sz="3200" dirty="0" err="1" smtClean="0">
                <a:solidFill>
                  <a:srgbClr val="FF0000"/>
                </a:solidFill>
                <a:latin typeface=".VnAvant" pitchFamily="34" charset="0"/>
              </a:rPr>
              <a:t>liÕm</a:t>
            </a:r>
            <a:r>
              <a:rPr lang="en-US" sz="3200" dirty="0" smtClean="0">
                <a:solidFill>
                  <a:srgbClr val="FF0000"/>
                </a:solidFill>
                <a:latin typeface=".VnAvant" pitchFamily="34" charset="0"/>
              </a:rPr>
              <a:t> la</a:t>
            </a:r>
          </a:p>
          <a:p>
            <a:r>
              <a:rPr lang="en-US" sz="3200" dirty="0" smtClean="0">
                <a:solidFill>
                  <a:srgbClr val="0000CC"/>
                </a:solidFill>
                <a:latin typeface=".VnAvant" pitchFamily="34" charset="0"/>
              </a:rPr>
              <a:t>Gµ </a:t>
            </a:r>
            <a:r>
              <a:rPr lang="en-US" sz="3200" dirty="0" err="1" smtClean="0">
                <a:solidFill>
                  <a:srgbClr val="0000CC"/>
                </a:solidFill>
                <a:latin typeface=".VnAvant" pitchFamily="34" charset="0"/>
              </a:rPr>
              <a:t>th</a:t>
            </a:r>
            <a:r>
              <a:rPr lang="en-US" sz="3200" dirty="0" smtClean="0">
                <a:solidFill>
                  <a:srgbClr val="0000CC"/>
                </a:solidFill>
                <a:latin typeface=".VnAvant" pitchFamily="34" charset="0"/>
              </a:rPr>
              <a:t>× </a:t>
            </a:r>
            <a:r>
              <a:rPr lang="en-US" sz="3200" dirty="0" err="1" smtClean="0">
                <a:solidFill>
                  <a:srgbClr val="FF0000"/>
                </a:solidFill>
                <a:latin typeface=".VnAvant" pitchFamily="34" charset="0"/>
              </a:rPr>
              <a:t>mæ</a:t>
            </a:r>
            <a:r>
              <a:rPr lang="en-US" sz="3200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.VnAvant" pitchFamily="34" charset="0"/>
              </a:rPr>
              <a:t>mæ</a:t>
            </a:r>
            <a:endParaRPr lang="en-US" sz="32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528449" y="1277244"/>
            <a:ext cx="4362384" cy="1008750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rgbClr val="0000CC"/>
                </a:solidFill>
                <a:latin typeface=".VnAvant" pitchFamily="34" charset="0"/>
              </a:rPr>
              <a:t>D÷ </a:t>
            </a:r>
            <a:r>
              <a:rPr lang="en-US" sz="3200" dirty="0" err="1" smtClean="0">
                <a:solidFill>
                  <a:srgbClr val="0000CC"/>
                </a:solidFill>
                <a:latin typeface=".VnAvant" pitchFamily="34" charset="0"/>
              </a:rPr>
              <a:t>nh­ư</a:t>
            </a:r>
            <a:r>
              <a:rPr lang="en-US" sz="32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.VnAvant" pitchFamily="34" charset="0"/>
              </a:rPr>
              <a:t>g· </a:t>
            </a:r>
            <a:r>
              <a:rPr lang="en-US" sz="3200" dirty="0" err="1" smtClean="0">
                <a:solidFill>
                  <a:srgbClr val="FF0000"/>
                </a:solidFill>
                <a:latin typeface=".VnAvant" pitchFamily="34" charset="0"/>
              </a:rPr>
              <a:t>cäp</a:t>
            </a:r>
            <a:endParaRPr lang="en-US" sz="3200" dirty="0" smtClean="0">
              <a:solidFill>
                <a:srgbClr val="FF0000"/>
              </a:solidFill>
              <a:latin typeface=".VnAvant" pitchFamily="34" charset="0"/>
            </a:endParaRPr>
          </a:p>
          <a:p>
            <a:r>
              <a:rPr lang="en-US" sz="3200" dirty="0" err="1" smtClean="0">
                <a:solidFill>
                  <a:srgbClr val="0000CC"/>
                </a:solidFill>
                <a:latin typeface=".VnAvant" pitchFamily="34" charset="0"/>
              </a:rPr>
              <a:t>Nhu</a:t>
            </a:r>
            <a:r>
              <a:rPr lang="en-US" sz="3200" dirty="0" smtClean="0">
                <a:solidFill>
                  <a:srgbClr val="0000CC"/>
                </a:solidFill>
                <a:latin typeface=".VnAvant" pitchFamily="34" charset="0"/>
              </a:rPr>
              <a:t> m× </a:t>
            </a:r>
            <a:r>
              <a:rPr lang="en-US" sz="3200" dirty="0" err="1" smtClean="0">
                <a:solidFill>
                  <a:srgbClr val="FF0000"/>
                </a:solidFill>
                <a:latin typeface=".VnAvant" pitchFamily="34" charset="0"/>
              </a:rPr>
              <a:t>nh­ư</a:t>
            </a:r>
            <a:r>
              <a:rPr lang="en-US" sz="3200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.VnAvant" pitchFamily="34" charset="0"/>
              </a:rPr>
              <a:t>qu</a:t>
            </a:r>
            <a:r>
              <a:rPr lang="en-US" sz="3200" dirty="0" smtClean="0">
                <a:solidFill>
                  <a:srgbClr val="FF0000"/>
                </a:solidFill>
                <a:latin typeface=".VnAvant" pitchFamily="34" charset="0"/>
              </a:rPr>
              <a:t>¶ </a:t>
            </a:r>
            <a:r>
              <a:rPr lang="en-US" sz="3200" dirty="0" err="1" smtClean="0">
                <a:solidFill>
                  <a:srgbClr val="FF0000"/>
                </a:solidFill>
                <a:latin typeface=".VnAvant" pitchFamily="34" charset="0"/>
              </a:rPr>
              <a:t>na</a:t>
            </a:r>
            <a:endParaRPr lang="en-US" sz="3200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5342"/>
            <a:ext cx="1596570" cy="1022686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404367" y="2714158"/>
            <a:ext cx="3747900" cy="1008750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 smtClean="0">
                <a:solidFill>
                  <a:srgbClr val="0000CC"/>
                </a:solidFill>
                <a:latin typeface=".VnAvant" pitchFamily="34" charset="0"/>
              </a:rPr>
              <a:t>Cß</a:t>
            </a:r>
            <a:r>
              <a:rPr lang="en-US" sz="32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.VnAvant" pitchFamily="34" charset="0"/>
              </a:rPr>
              <a:t>th</a:t>
            </a:r>
            <a:r>
              <a:rPr lang="en-US" sz="3200" dirty="0" smtClean="0">
                <a:solidFill>
                  <a:srgbClr val="0000CC"/>
                </a:solidFill>
                <a:latin typeface=".VnAvant" pitchFamily="34" charset="0"/>
              </a:rPr>
              <a:t>× </a:t>
            </a:r>
            <a:r>
              <a:rPr lang="en-US" sz="3200" dirty="0" err="1" smtClean="0">
                <a:solidFill>
                  <a:srgbClr val="FF0000"/>
                </a:solidFill>
                <a:latin typeface=".VnAvant" pitchFamily="34" charset="0"/>
              </a:rPr>
              <a:t>èm</a:t>
            </a:r>
            <a:r>
              <a:rPr lang="en-US" sz="3200" dirty="0" smtClean="0">
                <a:solidFill>
                  <a:srgbClr val="FF0000"/>
                </a:solidFill>
                <a:latin typeface=".VnAvant" pitchFamily="34" charset="0"/>
              </a:rPr>
              <a:t> o</a:t>
            </a:r>
          </a:p>
          <a:p>
            <a:r>
              <a:rPr lang="en-US" sz="3200" dirty="0" err="1" smtClean="0">
                <a:solidFill>
                  <a:srgbClr val="0000CC"/>
                </a:solidFill>
                <a:latin typeface=".VnAvant" pitchFamily="34" charset="0"/>
              </a:rPr>
              <a:t>Bß</a:t>
            </a:r>
            <a:r>
              <a:rPr lang="en-US" sz="32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.VnAvant" pitchFamily="34" charset="0"/>
              </a:rPr>
              <a:t>th</a:t>
            </a:r>
            <a:r>
              <a:rPr lang="en-US" sz="3200" dirty="0" smtClean="0">
                <a:solidFill>
                  <a:srgbClr val="0000CC"/>
                </a:solidFill>
                <a:latin typeface=".VnAvant" pitchFamily="34" charset="0"/>
              </a:rPr>
              <a:t>× </a:t>
            </a:r>
            <a:r>
              <a:rPr lang="en-US" sz="3200" dirty="0" err="1" smtClean="0">
                <a:solidFill>
                  <a:srgbClr val="FF0000"/>
                </a:solidFill>
                <a:latin typeface=".VnAvant" pitchFamily="34" charset="0"/>
              </a:rPr>
              <a:t>phèp</a:t>
            </a:r>
            <a:r>
              <a:rPr lang="en-US" sz="3200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.VnAvant" pitchFamily="34" charset="0"/>
              </a:rPr>
              <a:t>ph¸p</a:t>
            </a:r>
            <a:endParaRPr lang="en-US" sz="32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528449" y="2706887"/>
            <a:ext cx="4362384" cy="1008750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rgbClr val="0000CC"/>
                </a:solidFill>
                <a:latin typeface=".VnAvant" pitchFamily="34" charset="0"/>
              </a:rPr>
              <a:t>C¸ </a:t>
            </a:r>
            <a:r>
              <a:rPr lang="en-US" sz="3200" dirty="0" err="1" smtClean="0">
                <a:solidFill>
                  <a:srgbClr val="0000CC"/>
                </a:solidFill>
                <a:latin typeface=".VnAvant" pitchFamily="34" charset="0"/>
              </a:rPr>
              <a:t>th</a:t>
            </a:r>
            <a:r>
              <a:rPr lang="en-US" sz="3200" dirty="0" smtClean="0">
                <a:solidFill>
                  <a:srgbClr val="0000CC"/>
                </a:solidFill>
                <a:latin typeface=".VnAvant" pitchFamily="34" charset="0"/>
              </a:rPr>
              <a:t>× </a:t>
            </a:r>
            <a:r>
              <a:rPr lang="en-US" sz="3200" dirty="0" err="1" smtClean="0">
                <a:solidFill>
                  <a:srgbClr val="FF0000"/>
                </a:solidFill>
                <a:latin typeface=".VnAvant" pitchFamily="34" charset="0"/>
              </a:rPr>
              <a:t>im</a:t>
            </a:r>
            <a:endParaRPr lang="en-US" sz="3200" dirty="0" smtClean="0">
              <a:solidFill>
                <a:srgbClr val="0000CC"/>
              </a:solidFill>
              <a:latin typeface=".VnAvant" pitchFamily="34" charset="0"/>
            </a:endParaRPr>
          </a:p>
          <a:p>
            <a:r>
              <a:rPr lang="en-US" sz="3200" dirty="0" err="1" smtClean="0">
                <a:solidFill>
                  <a:srgbClr val="0000CC"/>
                </a:solidFill>
                <a:latin typeface=".VnAvant" pitchFamily="34" charset="0"/>
              </a:rPr>
              <a:t>trÎ</a:t>
            </a:r>
            <a:r>
              <a:rPr lang="en-US" sz="32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.VnAvant" pitchFamily="34" charset="0"/>
              </a:rPr>
              <a:t>nhá</a:t>
            </a:r>
            <a:r>
              <a:rPr lang="en-US" sz="32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.VnAvant" pitchFamily="34" charset="0"/>
              </a:rPr>
              <a:t>th</a:t>
            </a:r>
            <a:r>
              <a:rPr lang="en-US" sz="3200" dirty="0" smtClean="0">
                <a:solidFill>
                  <a:srgbClr val="0000CC"/>
                </a:solidFill>
                <a:latin typeface=".VnAvant" pitchFamily="34" charset="0"/>
              </a:rPr>
              <a:t>× </a:t>
            </a:r>
            <a:r>
              <a:rPr lang="en-US" sz="3200" dirty="0" smtClean="0">
                <a:solidFill>
                  <a:srgbClr val="FF0000"/>
                </a:solidFill>
                <a:latin typeface=".VnAvant" pitchFamily="34" charset="0"/>
              </a:rPr>
              <a:t>la to</a:t>
            </a:r>
            <a:endParaRPr lang="en-US" sz="3200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496443" y="4143793"/>
            <a:ext cx="4064011" cy="1008750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 smtClean="0">
                <a:solidFill>
                  <a:srgbClr val="0000CC"/>
                </a:solidFill>
                <a:latin typeface=".VnAvant" pitchFamily="34" charset="0"/>
              </a:rPr>
              <a:t>ChËm</a:t>
            </a:r>
            <a:r>
              <a:rPr lang="en-US" sz="32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.VnAvant" pitchFamily="34" charset="0"/>
              </a:rPr>
              <a:t>nh­ư</a:t>
            </a:r>
            <a:r>
              <a:rPr lang="en-US" sz="32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.VnAvant" pitchFamily="34" charset="0"/>
              </a:rPr>
              <a:t>cô</a:t>
            </a:r>
            <a:r>
              <a:rPr lang="en-US" sz="3200" dirty="0" smtClean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.VnAvant" pitchFamily="34" charset="0"/>
              </a:rPr>
              <a:t>rïa</a:t>
            </a:r>
            <a:endParaRPr lang="en-US" sz="3200" dirty="0" smtClean="0">
              <a:solidFill>
                <a:srgbClr val="FF0000"/>
              </a:solidFill>
              <a:latin typeface=".VnAvant" pitchFamily="34" charset="0"/>
            </a:endParaRPr>
          </a:p>
          <a:p>
            <a:r>
              <a:rPr lang="en-US" sz="3200" dirty="0" err="1" smtClean="0">
                <a:solidFill>
                  <a:srgbClr val="0000CC"/>
                </a:solidFill>
                <a:latin typeface=".VnAvant" pitchFamily="34" charset="0"/>
              </a:rPr>
              <a:t>Lẹ</a:t>
            </a:r>
            <a:r>
              <a:rPr lang="en-US" sz="32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dirty="0" err="1" smtClean="0">
                <a:solidFill>
                  <a:srgbClr val="0000CC"/>
                </a:solidFill>
                <a:latin typeface=".VnAvant" pitchFamily="34" charset="0"/>
              </a:rPr>
              <a:t>nh­ư</a:t>
            </a:r>
            <a:r>
              <a:rPr lang="en-US" sz="3200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.VnAvant" pitchFamily="34" charset="0"/>
              </a:rPr>
              <a:t>c« </a:t>
            </a:r>
            <a:r>
              <a:rPr lang="en-US" sz="3200" dirty="0" err="1" smtClean="0">
                <a:solidFill>
                  <a:srgbClr val="FF0000"/>
                </a:solidFill>
                <a:latin typeface=".VnAvant" pitchFamily="34" charset="0"/>
              </a:rPr>
              <a:t>thá</a:t>
            </a:r>
            <a:endParaRPr lang="en-US" sz="3200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9824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7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622304"/>
            <a:ext cx="9144000" cy="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128599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4.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TËp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viÕt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95828" y="666333"/>
            <a:ext cx="69523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Gi¸o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viªn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®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äc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cho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häc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sinh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viÕt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.VnAvant" pitchFamily="34" charset="0"/>
              </a:rPr>
              <a:t>b¶ng</a:t>
            </a:r>
            <a:r>
              <a:rPr lang="en-US" sz="2400" b="1" dirty="0" smtClean="0">
                <a:solidFill>
                  <a:srgbClr val="006600"/>
                </a:solidFill>
                <a:latin typeface=".VnAvant" pitchFamily="34" charset="0"/>
              </a:rPr>
              <a:t> con</a:t>
            </a:r>
            <a:endParaRPr lang="en-US" sz="24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25" y="1216444"/>
            <a:ext cx="836295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93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Mobile_SCRS (71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5" name="Picture 3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6" y="4778376"/>
            <a:ext cx="898525" cy="93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6" name="Picture 4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666" y="4681803"/>
            <a:ext cx="992187" cy="1033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7" name="Picture 5" descr="Mobile_SCRS (6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1328" y="4745303"/>
            <a:ext cx="930275" cy="96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8" name="Picture 6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9" name="Picture 7" descr="Mobile_SCRS (141)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413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00" name="WordArt 8"/>
          <p:cNvSpPr>
            <a:spLocks noChangeArrowheads="1" noChangeShapeType="1" noTextEdit="1"/>
          </p:cNvSpPr>
          <p:nvPr/>
        </p:nvSpPr>
        <p:spPr bwMode="auto">
          <a:xfrm>
            <a:off x="1614489" y="2313782"/>
            <a:ext cx="6681787" cy="7937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96731"/>
              </a:avLst>
            </a:prstTxWarp>
            <a:scene3d>
              <a:camera prst="legacyObliqueTopRight">
                <a:rot lat="21299999" lon="21299999" rev="0"/>
              </a:camera>
              <a:lightRig rig="legacyFlat3" dir="b"/>
            </a:scene3d>
            <a:sp3d extrusionH="430200" prstMaterial="legacyMatte">
              <a:extrusionClr>
                <a:srgbClr val="FDE9E3"/>
              </a:extrusionClr>
            </a:sp3d>
          </a:bodyPr>
          <a:lstStyle/>
          <a:p>
            <a:pPr algn="ctr"/>
            <a:r>
              <a:rPr lang="en-US" sz="3600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Xin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Chaân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</a:t>
            </a:r>
            <a:r>
              <a:rPr lang="en-US" sz="3600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Thaønh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Caùm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 </a:t>
            </a:r>
            <a:r>
              <a:rPr lang="en-US" sz="3600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VNI-Thufap2"/>
              </a:rPr>
              <a:t>Ôn</a:t>
            </a:r>
            <a:endParaRPr lang="en-US" sz="3600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VNI-Thufap2"/>
            </a:endParaRPr>
          </a:p>
        </p:txBody>
      </p:sp>
    </p:spTree>
    <p:extLst>
      <p:ext uri="{BB962C8B-B14F-4D97-AF65-F5344CB8AC3E}">
        <p14:creationId xmlns:p14="http://schemas.microsoft.com/office/powerpoint/2010/main" val="260932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950"/>
                            </p:stCondLst>
                            <p:childTnLst>
                              <p:par>
                                <p:cTn id="12" presetID="27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450"/>
                            </p:stCondLst>
                            <p:childTnLst>
                              <p:par>
                                <p:cTn id="18" presetID="22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0" grpId="0" animBg="1"/>
      <p:bldP spid="33800" grpId="1" animBg="1"/>
      <p:bldP spid="33800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5714999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291773" y="478974"/>
            <a:ext cx="7082971" cy="1407886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 smtClean="0">
              <a:solidFill>
                <a:srgbClr val="0000CC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en-US" sz="2800" b="1" dirty="0">
              <a:solidFill>
                <a:srgbClr val="0000CC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  <a:p>
            <a:pPr algn="ctr"/>
            <a:endParaRPr lang="en-US" sz="2800" b="1" dirty="0">
              <a:solidFill>
                <a:srgbClr val="0000CC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48</a:t>
            </a:r>
          </a:p>
          <a:p>
            <a:pPr algn="ctr"/>
            <a:r>
              <a:rPr lang="en-US" sz="6600" b="1" dirty="0">
                <a:solidFill>
                  <a:srgbClr val="0000CC"/>
                </a:solidFill>
                <a:latin typeface=".VnAvant" pitchFamily="34" charset="0"/>
              </a:rPr>
              <a:t>«</a:t>
            </a:r>
            <a:r>
              <a:rPr lang="en-US" sz="6600" b="1" dirty="0" smtClean="0">
                <a:solidFill>
                  <a:srgbClr val="0000CC"/>
                </a:solidFill>
                <a:latin typeface=".VnAvant" pitchFamily="34" charset="0"/>
              </a:rPr>
              <a:t>m - «p</a:t>
            </a:r>
            <a:r>
              <a:rPr lang="en-US" sz="6600" b="1" dirty="0" smtClean="0">
                <a:solidFill>
                  <a:srgbClr val="FF0000"/>
                </a:solidFill>
                <a:latin typeface=".VnAvant" pitchFamily="34" charset="0"/>
              </a:rPr>
              <a:t>­</a:t>
            </a:r>
            <a:endParaRPr lang="en-US" sz="6600" b="1" dirty="0">
              <a:solidFill>
                <a:srgbClr val="FF0000"/>
              </a:solidFill>
              <a:latin typeface=".VnAvant" pitchFamily="34" charset="0"/>
            </a:endParaRPr>
          </a:p>
          <a:p>
            <a:pPr algn="ctr"/>
            <a:r>
              <a:rPr lang="en-US" sz="6600" b="1" dirty="0" smtClean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en-US" sz="6600" b="1" dirty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­</a:t>
            </a:r>
            <a:endParaRPr lang="en-US" sz="6600" b="1" dirty="0" smtClean="0">
              <a:solidFill>
                <a:srgbClr val="0000CC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5408" y="2141084"/>
            <a:ext cx="4387890" cy="2532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3513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1014184"/>
            <a:ext cx="8868228" cy="455930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88164" y="1940548"/>
            <a:ext cx="2416180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  <a:latin typeface=".VnAvant" pitchFamily="34" charset="0"/>
              </a:rPr>
              <a:t>«m</a:t>
            </a:r>
            <a:endParaRPr lang="en-US" sz="5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413827" y="1945112"/>
            <a:ext cx="2385565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  <a:latin typeface=".VnAvant" pitchFamily="34" charset="0"/>
              </a:rPr>
              <a:t>«p</a:t>
            </a:r>
            <a:endParaRPr lang="en-US" sz="5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515377" y="2863879"/>
            <a:ext cx="1285879" cy="929784"/>
            <a:chOff x="1515377" y="2863879"/>
            <a:chExt cx="1285879" cy="929784"/>
          </a:xfrm>
        </p:grpSpPr>
        <p:sp>
          <p:nvSpPr>
            <p:cNvPr id="2" name="Flowchart: Manual Input 1"/>
            <p:cNvSpPr/>
            <p:nvPr/>
          </p:nvSpPr>
          <p:spPr>
            <a:xfrm rot="5400000">
              <a:off x="1701117" y="2678139"/>
              <a:ext cx="914400" cy="1285879"/>
            </a:xfrm>
            <a:prstGeom prst="flowChartManualInpu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515377" y="2870333"/>
              <a:ext cx="107405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dirty="0" smtClean="0">
                  <a:solidFill>
                    <a:srgbClr val="FF0000"/>
                  </a:solidFill>
                  <a:latin typeface=".VnAvant" pitchFamily="34" charset="0"/>
                </a:rPr>
                <a:t>«</a:t>
              </a:r>
              <a:endParaRPr lang="en-US" sz="5400" b="1" dirty="0">
                <a:solidFill>
                  <a:srgbClr val="FF0000"/>
                </a:solidFill>
                <a:latin typeface=".VnAvant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576284" y="2893343"/>
            <a:ext cx="1328061" cy="948428"/>
            <a:chOff x="2576284" y="2893343"/>
            <a:chExt cx="1328061" cy="948428"/>
          </a:xfrm>
        </p:grpSpPr>
        <p:sp>
          <p:nvSpPr>
            <p:cNvPr id="14" name="Flowchart: Manual Input 13"/>
            <p:cNvSpPr/>
            <p:nvPr/>
          </p:nvSpPr>
          <p:spPr>
            <a:xfrm rot="5400000" flipH="1" flipV="1">
              <a:off x="2797847" y="2671780"/>
              <a:ext cx="884935" cy="1328061"/>
            </a:xfrm>
            <a:prstGeom prst="flowChartManualInpu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830288" y="2918441"/>
              <a:ext cx="107405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dirty="0" smtClean="0">
                  <a:solidFill>
                    <a:srgbClr val="FF0000"/>
                  </a:solidFill>
                  <a:latin typeface=".VnAvant" pitchFamily="34" charset="0"/>
                </a:rPr>
                <a:t>m</a:t>
              </a:r>
              <a:endParaRPr lang="en-US" sz="5400" b="1" dirty="0">
                <a:solidFill>
                  <a:srgbClr val="FF0000"/>
                </a:solidFill>
                <a:latin typeface=".VnAvant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410425" y="2856186"/>
            <a:ext cx="1285879" cy="929784"/>
            <a:chOff x="1515377" y="2863879"/>
            <a:chExt cx="1285879" cy="929784"/>
          </a:xfrm>
        </p:grpSpPr>
        <p:sp>
          <p:nvSpPr>
            <p:cNvPr id="19" name="Flowchart: Manual Input 18"/>
            <p:cNvSpPr/>
            <p:nvPr/>
          </p:nvSpPr>
          <p:spPr>
            <a:xfrm rot="5400000">
              <a:off x="1701117" y="2678139"/>
              <a:ext cx="914400" cy="1285879"/>
            </a:xfrm>
            <a:prstGeom prst="flowChartManualInpu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515377" y="2870333"/>
              <a:ext cx="107405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dirty="0" smtClean="0">
                  <a:solidFill>
                    <a:srgbClr val="FF0000"/>
                  </a:solidFill>
                  <a:latin typeface=".VnAvant" pitchFamily="34" charset="0"/>
                </a:rPr>
                <a:t>«</a:t>
              </a:r>
              <a:endParaRPr lang="en-US" sz="5400" b="1" dirty="0">
                <a:solidFill>
                  <a:srgbClr val="FF0000"/>
                </a:solidFill>
                <a:latin typeface=".VnAvant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471332" y="2885650"/>
            <a:ext cx="1328061" cy="948428"/>
            <a:chOff x="2576284" y="2893343"/>
            <a:chExt cx="1328061" cy="948428"/>
          </a:xfrm>
        </p:grpSpPr>
        <p:sp>
          <p:nvSpPr>
            <p:cNvPr id="22" name="Flowchart: Manual Input 21"/>
            <p:cNvSpPr/>
            <p:nvPr/>
          </p:nvSpPr>
          <p:spPr>
            <a:xfrm rot="5400000" flipH="1" flipV="1">
              <a:off x="2797847" y="2671780"/>
              <a:ext cx="884935" cy="1328061"/>
            </a:xfrm>
            <a:prstGeom prst="flowChartManualInpu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830288" y="2918441"/>
              <a:ext cx="107405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dirty="0" smtClean="0">
                  <a:solidFill>
                    <a:srgbClr val="FF0000"/>
                  </a:solidFill>
                  <a:latin typeface=".VnAvant" pitchFamily="34" charset="0"/>
                </a:rPr>
                <a:t>p</a:t>
              </a:r>
              <a:endParaRPr lang="en-US" sz="5400" b="1" dirty="0">
                <a:solidFill>
                  <a:srgbClr val="FF0000"/>
                </a:solidFill>
                <a:latin typeface=".VnAvant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95761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ountr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" y="825500"/>
            <a:ext cx="9141569" cy="488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0" y="8255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10" name="Rectangle 6"/>
          <p:cNvSpPr txBox="1">
            <a:spLocks noChangeArrowheads="1"/>
          </p:cNvSpPr>
          <p:nvPr/>
        </p:nvSpPr>
        <p:spPr>
          <a:xfrm>
            <a:off x="130629" y="1014184"/>
            <a:ext cx="8868228" cy="4559302"/>
          </a:xfrm>
          <a:prstGeom prst="rect">
            <a:avLst/>
          </a:prstGeom>
          <a:solidFill>
            <a:schemeClr val="bg1"/>
          </a:solidFill>
          <a:effectLst>
            <a:outerShdw dist="107763" dir="18900000" algn="ctr" rotWithShape="0">
              <a:srgbClr val="FF3300">
                <a:alpha val="50000"/>
              </a:srgbClr>
            </a:outerShdw>
          </a:effectLst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en-US" altLang="en-US" b="1" kern="0" dirty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9" y="128599"/>
            <a:ext cx="2917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1.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Lµm</a:t>
            </a:r>
            <a:r>
              <a:rPr lang="en-US" sz="3200" b="1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.VnAvant" pitchFamily="34" charset="0"/>
              </a:rPr>
              <a:t>quen</a:t>
            </a:r>
            <a:endParaRPr lang="en-US" sz="32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12787" y="3597237"/>
            <a:ext cx="25254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atin typeface=".VnAvant" pitchFamily="34" charset="0"/>
              </a:rPr>
              <a:t>t«m</a:t>
            </a:r>
            <a:endParaRPr lang="en-US" sz="5400" b="1" dirty="0">
              <a:latin typeface=".VnAvant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74" y="1338488"/>
            <a:ext cx="3969209" cy="229087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305053" y="3676995"/>
            <a:ext cx="31931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atin typeface=".VnAvant" pitchFamily="34" charset="0"/>
              </a:rPr>
              <a:t>hép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s÷a</a:t>
            </a:r>
            <a:endParaRPr lang="en-US" sz="5400" b="1" dirty="0">
              <a:latin typeface=".VnAvant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1901" y="1047748"/>
            <a:ext cx="2239446" cy="2629247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812786" y="3589911"/>
            <a:ext cx="25254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atin typeface=".VnAvant" pitchFamily="34" charset="0"/>
              </a:rPr>
              <a:t>t</a:t>
            </a:r>
            <a:r>
              <a:rPr lang="en-US" sz="5400" b="1" dirty="0" err="1" smtClean="0">
                <a:solidFill>
                  <a:srgbClr val="FF0000"/>
                </a:solidFill>
                <a:latin typeface=".VnAvant" pitchFamily="34" charset="0"/>
              </a:rPr>
              <a:t>«m</a:t>
            </a:r>
            <a:endParaRPr lang="en-US" sz="5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305052" y="3669669"/>
            <a:ext cx="31931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atin typeface=".VnAvant" pitchFamily="34" charset="0"/>
              </a:rPr>
              <a:t>h</a:t>
            </a:r>
            <a:r>
              <a:rPr lang="en-US" sz="5400" b="1" dirty="0" err="1" smtClean="0">
                <a:solidFill>
                  <a:srgbClr val="FF0000"/>
                </a:solidFill>
                <a:latin typeface=".VnAvant" pitchFamily="34" charset="0"/>
              </a:rPr>
              <a:t>«</a:t>
            </a:r>
            <a:r>
              <a:rPr lang="en-US" sz="5400" b="1" dirty="0" err="1" smtClean="0">
                <a:solidFill>
                  <a:srgbClr val="FF0000"/>
                </a:solidFill>
                <a:latin typeface=".VnAvant" pitchFamily="34" charset="0"/>
              </a:rPr>
              <a:t>p</a:t>
            </a:r>
            <a:r>
              <a:rPr lang="en-US" sz="5400" b="1" dirty="0" smtClean="0">
                <a:latin typeface=".VnAvant" pitchFamily="34" charset="0"/>
              </a:rPr>
              <a:t> </a:t>
            </a:r>
            <a:r>
              <a:rPr lang="en-US" sz="5400" b="1" dirty="0" err="1" smtClean="0">
                <a:latin typeface=".VnAvant" pitchFamily="34" charset="0"/>
              </a:rPr>
              <a:t>s÷a</a:t>
            </a:r>
            <a:endParaRPr lang="en-US" sz="54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730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30628" y="56029"/>
            <a:ext cx="85489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2.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TiÕng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nµo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cã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vÇn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«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m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?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tiÕng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nµo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cã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vÇn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«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p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?</a:t>
            </a:r>
            <a:endParaRPr lang="en-US" sz="28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5" name="Line 45"/>
          <p:cNvSpPr>
            <a:spLocks noChangeShapeType="1"/>
          </p:cNvSpPr>
          <p:nvPr/>
        </p:nvSpPr>
        <p:spPr bwMode="auto">
          <a:xfrm>
            <a:off x="14516" y="585910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889" y="710366"/>
            <a:ext cx="1108737" cy="1572859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316" y="715587"/>
            <a:ext cx="2069827" cy="1567639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181" y="710366"/>
            <a:ext cx="1940642" cy="1572859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10" name="Rectangle 9"/>
          <p:cNvSpPr/>
          <p:nvPr/>
        </p:nvSpPr>
        <p:spPr>
          <a:xfrm>
            <a:off x="175119" y="2296951"/>
            <a:ext cx="225745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 smtClean="0">
                <a:latin typeface=".VnAvant" pitchFamily="34" charset="0"/>
                <a:ea typeface="Tahoma" pitchFamily="34" charset="0"/>
                <a:cs typeface="Tahoma" pitchFamily="34" charset="0"/>
              </a:rPr>
              <a:t>lèp</a:t>
            </a:r>
            <a:r>
              <a:rPr lang="en-US" sz="4400" b="1" dirty="0" smtClean="0">
                <a:latin typeface=".VnAvant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latin typeface=".VnAvant" pitchFamily="34" charset="0"/>
                <a:ea typeface="Tahoma" pitchFamily="34" charset="0"/>
                <a:cs typeface="Tahoma" pitchFamily="34" charset="0"/>
              </a:rPr>
              <a:t>xe</a:t>
            </a:r>
            <a:endParaRPr lang="en-US" sz="4400" b="1" dirty="0">
              <a:latin typeface=".VnAvant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819944" y="2283226"/>
            <a:ext cx="278673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 smtClean="0">
                <a:latin typeface=".VnAvant" pitchFamily="34" charset="0"/>
                <a:ea typeface="Tahoma" pitchFamily="34" charset="0"/>
                <a:cs typeface="Tahoma" pitchFamily="34" charset="0"/>
              </a:rPr>
              <a:t>cèm</a:t>
            </a:r>
            <a:endParaRPr lang="en-US" sz="4400" b="1" dirty="0">
              <a:latin typeface=".VnAvant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155192" y="2283225"/>
            <a:ext cx="268514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latin typeface=".VnAvant" pitchFamily="34" charset="0"/>
                <a:ea typeface="Tahoma" pitchFamily="34" charset="0"/>
                <a:cs typeface="Tahoma" pitchFamily="34" charset="0"/>
              </a:rPr>
              <a:t>®</a:t>
            </a:r>
            <a:r>
              <a:rPr lang="en-US" sz="4400" b="1" dirty="0" err="1" smtClean="0">
                <a:latin typeface=".VnAvant" pitchFamily="34" charset="0"/>
                <a:ea typeface="Tahoma" pitchFamily="34" charset="0"/>
                <a:cs typeface="Tahoma" pitchFamily="34" charset="0"/>
              </a:rPr>
              <a:t>èm</a:t>
            </a:r>
            <a:r>
              <a:rPr lang="en-US" sz="4400" b="1" dirty="0" smtClean="0">
                <a:latin typeface=".VnAvant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latin typeface=".VnAvant" pitchFamily="34" charset="0"/>
                <a:ea typeface="Tahoma" pitchFamily="34" charset="0"/>
                <a:cs typeface="Tahoma" pitchFamily="34" charset="0"/>
              </a:rPr>
              <a:t>löa</a:t>
            </a:r>
            <a:endParaRPr lang="en-US" sz="4400" b="1" dirty="0">
              <a:latin typeface=".VnAvant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71" y="3392597"/>
            <a:ext cx="1669544" cy="1489495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882" y="3400803"/>
            <a:ext cx="2095383" cy="1460750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5444" y="3402873"/>
            <a:ext cx="1875067" cy="1479219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21" name="Rectangle 20"/>
          <p:cNvSpPr/>
          <p:nvPr/>
        </p:nvSpPr>
        <p:spPr>
          <a:xfrm>
            <a:off x="130628" y="4933675"/>
            <a:ext cx="33687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latin typeface=".VnAvant" pitchFamily="34" charset="0"/>
                <a:ea typeface="Tahoma" pitchFamily="34" charset="0"/>
                <a:cs typeface="Tahoma" pitchFamily="34" charset="0"/>
              </a:rPr>
              <a:t>ch«m</a:t>
            </a:r>
            <a:r>
              <a:rPr lang="en-US" sz="3600" b="1" dirty="0" smtClean="0">
                <a:latin typeface=".VnAvant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b="1" dirty="0" err="1" smtClean="0">
                <a:latin typeface=".VnAvant" pitchFamily="34" charset="0"/>
                <a:ea typeface="Tahoma" pitchFamily="34" charset="0"/>
                <a:cs typeface="Tahoma" pitchFamily="34" charset="0"/>
              </a:rPr>
              <a:t>ch«m</a:t>
            </a:r>
            <a:endParaRPr lang="en-US" sz="3600" b="1" dirty="0">
              <a:latin typeface=".VnAvant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463796" y="4882092"/>
            <a:ext cx="27867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latin typeface=".VnAvant" pitchFamily="34" charset="0"/>
                <a:ea typeface="Tahoma" pitchFamily="34" charset="0"/>
                <a:cs typeface="Tahoma" pitchFamily="34" charset="0"/>
              </a:rPr>
              <a:t>t</a:t>
            </a:r>
            <a:r>
              <a:rPr lang="en-US" sz="4000" b="1" dirty="0" err="1" smtClean="0">
                <a:latin typeface=".VnAvant" pitchFamily="34" charset="0"/>
                <a:ea typeface="Tahoma" pitchFamily="34" charset="0"/>
                <a:cs typeface="Tahoma" pitchFamily="34" charset="0"/>
              </a:rPr>
              <a:t>èp</a:t>
            </a:r>
            <a:r>
              <a:rPr lang="en-US" sz="4000" b="1" dirty="0" smtClean="0">
                <a:latin typeface=".VnAvant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b="1" dirty="0" err="1" smtClean="0">
                <a:latin typeface=".VnAvant" pitchFamily="34" charset="0"/>
                <a:ea typeface="Tahoma" pitchFamily="34" charset="0"/>
                <a:cs typeface="Tahoma" pitchFamily="34" charset="0"/>
              </a:rPr>
              <a:t>ca</a:t>
            </a:r>
            <a:endParaRPr lang="en-US" sz="4000" b="1" dirty="0">
              <a:latin typeface=".VnAvant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634464" y="4911379"/>
            <a:ext cx="222068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atin typeface=".VnAvant" pitchFamily="34" charset="0"/>
                <a:ea typeface="Tahoma" pitchFamily="34" charset="0"/>
                <a:cs typeface="Tahoma" pitchFamily="34" charset="0"/>
              </a:rPr>
              <a:t>®å </a:t>
            </a:r>
            <a:r>
              <a:rPr lang="en-US" sz="4000" b="1" dirty="0" err="1" smtClean="0">
                <a:latin typeface=".VnAvant" pitchFamily="34" charset="0"/>
                <a:ea typeface="Tahoma" pitchFamily="34" charset="0"/>
                <a:cs typeface="Tahoma" pitchFamily="34" charset="0"/>
              </a:rPr>
              <a:t>gèm</a:t>
            </a:r>
            <a:endParaRPr lang="en-US" sz="4000" b="1" dirty="0"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5152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0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304800" y="1031532"/>
            <a:ext cx="83820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2">
                  <a:lumMod val="50000"/>
                </a:schemeClr>
              </a:gs>
              <a:gs pos="100000">
                <a:srgbClr val="FF0000"/>
              </a:gs>
            </a:gsLst>
            <a:lin ang="0" scaled="1"/>
          </a:gradFill>
          <a:ln w="12700" algn="ctr">
            <a:solidFill>
              <a:schemeClr val="accent1">
                <a:lumMod val="20000"/>
                <a:lumOff val="80000"/>
              </a:schemeClr>
            </a:solidFill>
            <a:round/>
            <a:headEnd/>
            <a:tailEnd/>
          </a:ln>
          <a:effectLst>
            <a:glow rad="139700">
              <a:schemeClr val="accent1">
                <a:lumMod val="20000"/>
                <a:lumOff val="80000"/>
                <a:alpha val="40000"/>
              </a:schemeClr>
            </a:glow>
            <a:outerShdw dist="99190" dir="2388334" algn="ctr" rotWithShape="0">
              <a:srgbClr val="333333">
                <a:alpha val="50000"/>
              </a:srgb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149" name="Text Box 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44576" y="1028109"/>
            <a:ext cx="71532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smtClean="0">
                <a:solidFill>
                  <a:schemeClr val="bg1"/>
                </a:solidFill>
                <a:latin typeface="Arial" charset="0"/>
                <a:cs typeface="Arial" charset="0"/>
              </a:rPr>
              <a:t>THẢO LUẬN NHÓM</a:t>
            </a:r>
            <a:endParaRPr lang="en-US" altLang="en-US" sz="2400" b="1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Rounded Rectangle 9"/>
          <p:cNvSpPr/>
          <p:nvPr>
            <p:custDataLst>
              <p:tags r:id="rId3"/>
            </p:custDataLst>
          </p:nvPr>
        </p:nvSpPr>
        <p:spPr>
          <a:xfrm>
            <a:off x="1519972" y="1620401"/>
            <a:ext cx="6677877" cy="2298455"/>
          </a:xfrm>
          <a:prstGeom prst="roundRect">
            <a:avLst/>
          </a:prstGeom>
          <a:solidFill>
            <a:srgbClr val="002060"/>
          </a:solidFill>
          <a:ln>
            <a:solidFill>
              <a:srgbClr val="FFFF99"/>
            </a:solidFill>
            <a:prstDash val="sysDash"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</a:pP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T×m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nh÷ng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.VnAvant" pitchFamily="34" charset="0"/>
              </a:rPr>
              <a:t>tiÕng</a:t>
            </a:r>
            <a:r>
              <a:rPr lang="en-US" sz="40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.VnAvant" pitchFamily="34" charset="0"/>
              </a:rPr>
              <a:t>cã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.VnAvant" pitchFamily="34" charset="0"/>
              </a:rPr>
              <a:t>vÇn</a:t>
            </a:r>
            <a:r>
              <a:rPr lang="en-US" sz="40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.VnAvant" pitchFamily="34" charset="0"/>
              </a:rPr>
              <a:t>«</a:t>
            </a:r>
            <a:r>
              <a:rPr lang="en-US" sz="4000" b="1" dirty="0" smtClean="0">
                <a:solidFill>
                  <a:srgbClr val="FF0000"/>
                </a:solidFill>
                <a:latin typeface=".VnAvant" pitchFamily="34" charset="0"/>
              </a:rPr>
              <a:t>m</a:t>
            </a:r>
            <a:r>
              <a:rPr lang="en-US" sz="40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vµ </a:t>
            </a:r>
            <a:r>
              <a:rPr lang="en-US" sz="4000" b="1" dirty="0" err="1" smtClean="0">
                <a:solidFill>
                  <a:srgbClr val="FFFF00"/>
                </a:solidFill>
                <a:latin typeface=".VnAvant" pitchFamily="34" charset="0"/>
              </a:rPr>
              <a:t>tiÕng</a:t>
            </a:r>
            <a:r>
              <a:rPr lang="en-US" sz="40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.VnAvant" pitchFamily="34" charset="0"/>
              </a:rPr>
              <a:t>cã</a:t>
            </a:r>
            <a:r>
              <a:rPr lang="en-US" sz="4000" b="1" dirty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FFFF00"/>
                </a:solidFill>
                <a:latin typeface=".VnAvant" pitchFamily="34" charset="0"/>
              </a:rPr>
              <a:t>vÇn</a:t>
            </a:r>
            <a:r>
              <a:rPr lang="en-US" sz="40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.VnAvant" pitchFamily="34" charset="0"/>
              </a:rPr>
              <a:t>«</a:t>
            </a:r>
            <a:r>
              <a:rPr lang="en-US" sz="4000" b="1" dirty="0" smtClean="0">
                <a:solidFill>
                  <a:srgbClr val="FF0000"/>
                </a:solidFill>
                <a:latin typeface=".VnAvant" pitchFamily="34" charset="0"/>
              </a:rPr>
              <a:t>p</a:t>
            </a:r>
            <a:r>
              <a:rPr lang="en-US" sz="4000" b="1" dirty="0" smtClean="0">
                <a:solidFill>
                  <a:srgbClr val="FFFF00"/>
                </a:solidFill>
                <a:latin typeface=".VnAvant" pitchFamily="34" charset="0"/>
              </a:rPr>
              <a:t>.</a:t>
            </a:r>
            <a:endParaRPr lang="vi-VN" sz="4000" b="1" dirty="0">
              <a:solidFill>
                <a:srgbClr val="FF0000"/>
              </a:solidFill>
            </a:endParaRPr>
          </a:p>
        </p:txBody>
      </p:sp>
      <p:sp>
        <p:nvSpPr>
          <p:cNvPr id="6155" name="Line 12"/>
          <p:cNvSpPr>
            <a:spLocks noChangeShapeType="1"/>
          </p:cNvSpPr>
          <p:nvPr/>
        </p:nvSpPr>
        <p:spPr bwMode="auto">
          <a:xfrm>
            <a:off x="0" y="999668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3781425" y="6706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0</a:t>
            </a: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</a:t>
            </a: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</a:t>
            </a: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</a:t>
            </a: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</a:t>
            </a: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</a:t>
            </a: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3781425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</a:t>
            </a: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3733800" y="45071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</a:t>
            </a:r>
          </a:p>
        </p:txBody>
      </p:sp>
      <p:sp>
        <p:nvSpPr>
          <p:cNvPr id="22" name="Text Box 16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</a:t>
            </a:r>
          </a:p>
        </p:txBody>
      </p: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20</a:t>
            </a:r>
          </a:p>
        </p:txBody>
      </p:sp>
      <p:sp>
        <p:nvSpPr>
          <p:cNvPr id="24" name="Text Box 18"/>
          <p:cNvSpPr txBox="1">
            <a:spLocks noChangeArrowheads="1"/>
          </p:cNvSpPr>
          <p:nvPr/>
        </p:nvSpPr>
        <p:spPr bwMode="auto">
          <a:xfrm>
            <a:off x="3748089" y="91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30</a:t>
            </a:r>
          </a:p>
        </p:txBody>
      </p:sp>
      <p:sp>
        <p:nvSpPr>
          <p:cNvPr id="25" name="Text Box 19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40</a:t>
            </a:r>
          </a:p>
        </p:txBody>
      </p:sp>
      <p:sp>
        <p:nvSpPr>
          <p:cNvPr id="26" name="Text Box 20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50</a:t>
            </a:r>
          </a:p>
        </p:txBody>
      </p:sp>
      <p:sp>
        <p:nvSpPr>
          <p:cNvPr id="27" name="Text Box 21"/>
          <p:cNvSpPr txBox="1">
            <a:spLocks noChangeArrowheads="1"/>
          </p:cNvSpPr>
          <p:nvPr/>
        </p:nvSpPr>
        <p:spPr bwMode="auto">
          <a:xfrm>
            <a:off x="3748089" y="13320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60</a:t>
            </a:r>
          </a:p>
        </p:txBody>
      </p:sp>
      <p:sp>
        <p:nvSpPr>
          <p:cNvPr id="28" name="Text Box 22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70</a:t>
            </a:r>
          </a:p>
        </p:txBody>
      </p:sp>
      <p:sp>
        <p:nvSpPr>
          <p:cNvPr id="29" name="Text Box 23"/>
          <p:cNvSpPr txBox="1">
            <a:spLocks noChangeArrowheads="1"/>
          </p:cNvSpPr>
          <p:nvPr/>
        </p:nvSpPr>
        <p:spPr bwMode="auto">
          <a:xfrm>
            <a:off x="3748089" y="1464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80</a:t>
            </a:r>
          </a:p>
        </p:txBody>
      </p:sp>
      <p:sp>
        <p:nvSpPr>
          <p:cNvPr id="30" name="Text Box 24"/>
          <p:cNvSpPr txBox="1">
            <a:spLocks noChangeArrowheads="1"/>
          </p:cNvSpPr>
          <p:nvPr/>
        </p:nvSpPr>
        <p:spPr bwMode="auto">
          <a:xfrm>
            <a:off x="3748089" y="27873"/>
            <a:ext cx="1728787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90</a:t>
            </a:r>
          </a:p>
        </p:txBody>
      </p:sp>
      <p:sp>
        <p:nvSpPr>
          <p:cNvPr id="31" name="Text Box 25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100</a:t>
            </a:r>
          </a:p>
        </p:txBody>
      </p:sp>
      <p:sp>
        <p:nvSpPr>
          <p:cNvPr id="32" name="Text Box 26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110</a:t>
            </a:r>
          </a:p>
        </p:txBody>
      </p:sp>
      <p:sp>
        <p:nvSpPr>
          <p:cNvPr id="33" name="Text Box 27"/>
          <p:cNvSpPr txBox="1">
            <a:spLocks noChangeArrowheads="1"/>
          </p:cNvSpPr>
          <p:nvPr/>
        </p:nvSpPr>
        <p:spPr bwMode="auto">
          <a:xfrm>
            <a:off x="38100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66"/>
                </a:solidFill>
                <a:latin typeface=".VnTifani Heavy" pitchFamily="34" charset="0"/>
              </a:rPr>
              <a:t>120</a:t>
            </a:r>
          </a:p>
        </p:txBody>
      </p:sp>
      <p:sp>
        <p:nvSpPr>
          <p:cNvPr id="36" name="Text Box 27"/>
          <p:cNvSpPr txBox="1">
            <a:spLocks noChangeArrowheads="1"/>
          </p:cNvSpPr>
          <p:nvPr/>
        </p:nvSpPr>
        <p:spPr bwMode="auto">
          <a:xfrm>
            <a:off x="3781425" y="10264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130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37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140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38" name="Text Box 27"/>
          <p:cNvSpPr txBox="1">
            <a:spLocks noChangeArrowheads="1"/>
          </p:cNvSpPr>
          <p:nvPr/>
        </p:nvSpPr>
        <p:spPr bwMode="auto">
          <a:xfrm>
            <a:off x="3733800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150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39" name="Text Box 27"/>
          <p:cNvSpPr txBox="1">
            <a:spLocks noChangeArrowheads="1"/>
          </p:cNvSpPr>
          <p:nvPr/>
        </p:nvSpPr>
        <p:spPr bwMode="auto">
          <a:xfrm>
            <a:off x="3757612" y="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160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40" name="Text Box 27"/>
          <p:cNvSpPr txBox="1">
            <a:spLocks noChangeArrowheads="1"/>
          </p:cNvSpPr>
          <p:nvPr/>
        </p:nvSpPr>
        <p:spPr bwMode="auto">
          <a:xfrm>
            <a:off x="3757612" y="20300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170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sp>
        <p:nvSpPr>
          <p:cNvPr id="41" name="Text Box 27"/>
          <p:cNvSpPr txBox="1">
            <a:spLocks noChangeArrowheads="1"/>
          </p:cNvSpPr>
          <p:nvPr/>
        </p:nvSpPr>
        <p:spPr bwMode="auto">
          <a:xfrm>
            <a:off x="3757612" y="27873"/>
            <a:ext cx="1728788" cy="92333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91FF9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 smtClean="0">
                <a:solidFill>
                  <a:srgbClr val="FF0066"/>
                </a:solidFill>
                <a:latin typeface=".VnTifani Heavy" pitchFamily="34" charset="0"/>
              </a:rPr>
              <a:t>180</a:t>
            </a:r>
            <a:endParaRPr lang="en-US" altLang="vi-VN" sz="5400">
              <a:solidFill>
                <a:srgbClr val="FF0066"/>
              </a:solidFill>
              <a:latin typeface=".VnTifani Heavy" pitchFamily="34" charset="0"/>
            </a:endParaRPr>
          </a:p>
        </p:txBody>
      </p:sp>
      <p:pic>
        <p:nvPicPr>
          <p:cNvPr id="35" name="Picture 34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925" y="-27873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3" descr="BELLS2~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350" y="-1597"/>
            <a:ext cx="216693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1743569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0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000"/>
                            </p:stCondLst>
                            <p:childTnLst>
                              <p:par>
                                <p:cTn id="14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1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2000"/>
                            </p:stCondLst>
                            <p:childTnLst>
                              <p:par>
                                <p:cTn id="15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10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22000"/>
                            </p:stCondLst>
                            <p:childTnLst>
                              <p:par>
                                <p:cTn id="15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9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1" dur="1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32000"/>
                            </p:stCondLst>
                            <p:childTnLst>
                              <p:par>
                                <p:cTn id="16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1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42000"/>
                            </p:stCondLst>
                            <p:childTnLst>
                              <p:par>
                                <p:cTn id="17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1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2000"/>
                            </p:stCondLst>
                            <p:childTnLst>
                              <p:par>
                                <p:cTn id="17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10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62000"/>
                            </p:stCondLst>
                            <p:childTnLst>
                              <p:par>
                                <p:cTn id="18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1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72000"/>
                            </p:stCondLst>
                            <p:childTnLst>
                              <p:par>
                                <p:cTn id="18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9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1" dur="1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82000"/>
                            </p:stCondLst>
                            <p:childTnLst>
                              <p:par>
                                <p:cTn id="19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7" dur="1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92000"/>
                            </p:stCondLst>
                            <p:childTnLst>
                              <p:par>
                                <p:cTn id="20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1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3" dur="1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102000"/>
                            </p:stCondLst>
                            <p:childTnLst>
                              <p:par>
                                <p:cTn id="20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9" dur="1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112000"/>
                            </p:stCondLst>
                            <p:childTnLst>
                              <p:par>
                                <p:cTn id="21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5" dur="1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122000"/>
                            </p:stCondLst>
                            <p:childTnLst>
                              <p:par>
                                <p:cTn id="21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9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1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1" dur="1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132000"/>
                            </p:stCondLst>
                            <p:childTnLst>
                              <p:par>
                                <p:cTn id="22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5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7" dur="1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>
                            <p:stCondLst>
                              <p:cond delay="142000"/>
                            </p:stCondLst>
                            <p:childTnLst>
                              <p:par>
                                <p:cTn id="23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1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3" dur="1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152000"/>
                            </p:stCondLst>
                            <p:childTnLst>
                              <p:par>
                                <p:cTn id="23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7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9" dur="1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162000"/>
                            </p:stCondLst>
                            <p:childTnLst>
                              <p:par>
                                <p:cTn id="24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3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5" dur="1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172000"/>
                            </p:stCondLst>
                            <p:childTnLst>
                              <p:par>
                                <p:cTn id="24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9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1" dur="1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9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182000"/>
                            </p:stCondLst>
                            <p:childTnLst>
                              <p:par>
                                <p:cTn id="25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>
                            <p:stCondLst>
                              <p:cond delay="183000"/>
                            </p:stCondLst>
                            <p:childTnLst>
                              <p:par>
                                <p:cTn id="26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184000"/>
                            </p:stCondLst>
                            <p:childTnLst>
                              <p:par>
                                <p:cTn id="26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185000"/>
                            </p:stCondLst>
                            <p:childTnLst>
                              <p:par>
                                <p:cTn id="27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186000"/>
                            </p:stCondLst>
                            <p:childTnLst>
                              <p:par>
                                <p:cTn id="27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187000"/>
                            </p:stCondLst>
                            <p:childTnLst>
                              <p:par>
                                <p:cTn id="284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9" fill="hold">
                            <p:stCondLst>
                              <p:cond delay="188000"/>
                            </p:stCondLst>
                            <p:childTnLst>
                              <p:par>
                                <p:cTn id="290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189000"/>
                            </p:stCondLst>
                            <p:childTnLst>
                              <p:par>
                                <p:cTn id="296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190000"/>
                            </p:stCondLst>
                            <p:childTnLst>
                              <p:par>
                                <p:cTn id="302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191000"/>
                            </p:stCondLst>
                            <p:childTnLst>
                              <p:par>
                                <p:cTn id="308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3" fill="hold">
                            <p:stCondLst>
                              <p:cond delay="192000"/>
                            </p:stCondLst>
                            <p:childTnLst>
                              <p:par>
                                <p:cTn id="314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193000"/>
                            </p:stCondLst>
                            <p:childTnLst>
                              <p:par>
                                <p:cTn id="320" presetID="50" presetClass="entr" presetSubtype="0" repeatCount="200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30628" y="56029"/>
            <a:ext cx="85489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2.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TiÕng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nµo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cã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vÇn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«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m</a:t>
            </a:r>
            <a:r>
              <a:rPr lang="en-US" sz="2800" b="1" dirty="0">
                <a:solidFill>
                  <a:srgbClr val="006600"/>
                </a:solidFill>
                <a:latin typeface=".VnAvant" pitchFamily="34" charset="0"/>
              </a:rPr>
              <a:t>?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tiÕng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nµo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cã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vÇn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«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p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?</a:t>
            </a:r>
            <a:endParaRPr lang="en-US" sz="28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5" name="Line 45"/>
          <p:cNvSpPr>
            <a:spLocks noChangeShapeType="1"/>
          </p:cNvSpPr>
          <p:nvPr/>
        </p:nvSpPr>
        <p:spPr bwMode="auto">
          <a:xfrm>
            <a:off x="14516" y="585910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889" y="710366"/>
            <a:ext cx="1108737" cy="1572859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316" y="715587"/>
            <a:ext cx="2069827" cy="1567639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0181" y="710366"/>
            <a:ext cx="1940642" cy="1572859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10" name="Rectangle 9"/>
          <p:cNvSpPr/>
          <p:nvPr/>
        </p:nvSpPr>
        <p:spPr>
          <a:xfrm>
            <a:off x="175119" y="2296951"/>
            <a:ext cx="225745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 smtClean="0">
                <a:latin typeface=".VnAvant" pitchFamily="34" charset="0"/>
                <a:ea typeface="Tahoma" pitchFamily="34" charset="0"/>
                <a:cs typeface="Tahoma" pitchFamily="34" charset="0"/>
              </a:rPr>
              <a:t>l</a:t>
            </a:r>
            <a:r>
              <a:rPr lang="en-US" sz="4400" b="1" dirty="0" err="1" smtClean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èp</a:t>
            </a:r>
            <a:r>
              <a:rPr lang="en-US" sz="4400" b="1" dirty="0" smtClean="0">
                <a:latin typeface=".VnAvant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latin typeface=".VnAvant" pitchFamily="34" charset="0"/>
                <a:ea typeface="Tahoma" pitchFamily="34" charset="0"/>
                <a:cs typeface="Tahoma" pitchFamily="34" charset="0"/>
              </a:rPr>
              <a:t>xe</a:t>
            </a:r>
            <a:endParaRPr lang="en-US" sz="4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819944" y="2283226"/>
            <a:ext cx="278673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 smtClean="0">
                <a:latin typeface=".VnAvant" pitchFamily="34" charset="0"/>
                <a:ea typeface="Tahoma" pitchFamily="34" charset="0"/>
                <a:cs typeface="Tahoma" pitchFamily="34" charset="0"/>
              </a:rPr>
              <a:t>c</a:t>
            </a:r>
            <a:r>
              <a:rPr lang="en-US" sz="4400" b="1" dirty="0" err="1" smtClean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èm</a:t>
            </a:r>
            <a:endParaRPr lang="en-US" sz="4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155192" y="2283225"/>
            <a:ext cx="268514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latin typeface=".VnAvant" pitchFamily="34" charset="0"/>
                <a:ea typeface="Tahoma" pitchFamily="34" charset="0"/>
                <a:cs typeface="Tahoma" pitchFamily="34" charset="0"/>
              </a:rPr>
              <a:t>®</a:t>
            </a:r>
            <a:r>
              <a:rPr lang="en-US" sz="4400" b="1" dirty="0" err="1" smtClean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èm</a:t>
            </a:r>
            <a:r>
              <a:rPr lang="en-US" sz="4400" b="1" dirty="0" smtClean="0">
                <a:latin typeface=".VnAvant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 smtClean="0">
                <a:latin typeface=".VnAvant" pitchFamily="34" charset="0"/>
                <a:ea typeface="Tahoma" pitchFamily="34" charset="0"/>
                <a:cs typeface="Tahoma" pitchFamily="34" charset="0"/>
              </a:rPr>
              <a:t>löa</a:t>
            </a:r>
            <a:endParaRPr lang="en-US" sz="44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71" y="3392597"/>
            <a:ext cx="1669544" cy="1489495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882" y="3400803"/>
            <a:ext cx="2095383" cy="1460750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5444" y="3402873"/>
            <a:ext cx="1875067" cy="1479219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21" name="Rectangle 20"/>
          <p:cNvSpPr/>
          <p:nvPr/>
        </p:nvSpPr>
        <p:spPr>
          <a:xfrm>
            <a:off x="130628" y="4933675"/>
            <a:ext cx="336874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latin typeface=".VnAvant" pitchFamily="34" charset="0"/>
                <a:ea typeface="Tahoma" pitchFamily="34" charset="0"/>
                <a:cs typeface="Tahoma" pitchFamily="34" charset="0"/>
              </a:rPr>
              <a:t>ch</a:t>
            </a:r>
            <a:r>
              <a:rPr lang="en-US" sz="3600" b="1" dirty="0" err="1" smtClean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«m</a:t>
            </a:r>
            <a:r>
              <a:rPr lang="en-US" sz="3600" b="1" dirty="0" smtClean="0">
                <a:latin typeface=".VnAvant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b="1" dirty="0" err="1" smtClean="0">
                <a:latin typeface=".VnAvant" pitchFamily="34" charset="0"/>
                <a:ea typeface="Tahoma" pitchFamily="34" charset="0"/>
                <a:cs typeface="Tahoma" pitchFamily="34" charset="0"/>
              </a:rPr>
              <a:t>ch</a:t>
            </a:r>
            <a:r>
              <a:rPr lang="en-US" sz="3600" b="1" dirty="0" err="1" smtClean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«m</a:t>
            </a:r>
            <a:endParaRPr lang="en-US" sz="36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463796" y="4882092"/>
            <a:ext cx="278673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latin typeface=".VnAvant" pitchFamily="34" charset="0"/>
                <a:ea typeface="Tahoma" pitchFamily="34" charset="0"/>
                <a:cs typeface="Tahoma" pitchFamily="34" charset="0"/>
              </a:rPr>
              <a:t>t</a:t>
            </a:r>
            <a:r>
              <a:rPr lang="en-US" sz="4000" b="1" dirty="0" err="1" smtClean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èp</a:t>
            </a:r>
            <a:r>
              <a:rPr lang="en-US" sz="4000" b="1" dirty="0" smtClean="0">
                <a:latin typeface=".VnAvant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b="1" dirty="0" err="1" smtClean="0">
                <a:latin typeface=".VnAvant" pitchFamily="34" charset="0"/>
                <a:ea typeface="Tahoma" pitchFamily="34" charset="0"/>
                <a:cs typeface="Tahoma" pitchFamily="34" charset="0"/>
              </a:rPr>
              <a:t>ca</a:t>
            </a:r>
            <a:endParaRPr lang="en-US" sz="40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823146" y="4911379"/>
            <a:ext cx="222068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atin typeface=".VnAvant" pitchFamily="34" charset="0"/>
                <a:ea typeface="Tahoma" pitchFamily="34" charset="0"/>
                <a:cs typeface="Tahoma" pitchFamily="34" charset="0"/>
              </a:rPr>
              <a:t>®å </a:t>
            </a:r>
            <a:r>
              <a:rPr lang="en-US" sz="4000" b="1" dirty="0" err="1" smtClean="0">
                <a:latin typeface=".VnAvant" pitchFamily="34" charset="0"/>
                <a:ea typeface="Tahoma" pitchFamily="34" charset="0"/>
                <a:cs typeface="Tahoma" pitchFamily="34" charset="0"/>
              </a:rPr>
              <a:t>g</a:t>
            </a:r>
            <a:r>
              <a:rPr lang="en-US" sz="4000" b="1" dirty="0" err="1" smtClean="0">
                <a:solidFill>
                  <a:srgbClr val="FF0000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èm</a:t>
            </a:r>
            <a:endParaRPr lang="en-US" sz="40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8080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" y="0"/>
            <a:ext cx="2757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3. 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TËp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 ®</a:t>
            </a:r>
            <a:r>
              <a:rPr lang="en-US" sz="2800" b="1" dirty="0" err="1" smtClean="0">
                <a:solidFill>
                  <a:srgbClr val="0000CC"/>
                </a:solidFill>
                <a:latin typeface=".VnAvant" pitchFamily="34" charset="0"/>
              </a:rPr>
              <a:t>äc</a:t>
            </a:r>
            <a:r>
              <a:rPr lang="en-US" sz="2800" b="1" dirty="0" smtClean="0">
                <a:solidFill>
                  <a:srgbClr val="0000CC"/>
                </a:solidFill>
                <a:latin typeface=".VnAvant" pitchFamily="34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7" name="Line 45"/>
          <p:cNvSpPr>
            <a:spLocks noChangeShapeType="1"/>
          </p:cNvSpPr>
          <p:nvPr/>
        </p:nvSpPr>
        <p:spPr bwMode="auto">
          <a:xfrm>
            <a:off x="14516" y="585910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910115" y="55433"/>
            <a:ext cx="3621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ChËm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 …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như</a:t>
            </a:r>
            <a:r>
              <a:rPr lang="en-US" sz="2800" b="1" dirty="0" smtClean="0">
                <a:solidFill>
                  <a:srgbClr val="FF0000"/>
                </a:solidFill>
                <a:latin typeface=".VnAvant" pitchFamily="34" charset="0"/>
              </a:rPr>
              <a:t>­ </a:t>
            </a:r>
            <a:r>
              <a:rPr lang="en-US" sz="2800" b="1" dirty="0" err="1" smtClean="0">
                <a:solidFill>
                  <a:srgbClr val="FF0000"/>
                </a:solidFill>
                <a:latin typeface=".VnAvant" pitchFamily="34" charset="0"/>
              </a:rPr>
              <a:t>thá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8516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05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58516" cy="5715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ine 45"/>
          <p:cNvSpPr>
            <a:spLocks noChangeShapeType="1"/>
          </p:cNvSpPr>
          <p:nvPr/>
        </p:nvSpPr>
        <p:spPr bwMode="auto">
          <a:xfrm>
            <a:off x="14516" y="585910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910115" y="55433"/>
            <a:ext cx="3621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FF00"/>
                </a:solidFill>
                <a:latin typeface=".VnAvant" pitchFamily="34" charset="0"/>
              </a:rPr>
              <a:t>LuyÖn</a:t>
            </a:r>
            <a:r>
              <a:rPr lang="en-US" sz="2800" b="1" dirty="0" smtClean="0">
                <a:solidFill>
                  <a:srgbClr val="FFFF00"/>
                </a:solidFill>
                <a:latin typeface=".VnAvant" pitchFamily="34" charset="0"/>
              </a:rPr>
              <a:t> ®</a:t>
            </a:r>
            <a:r>
              <a:rPr lang="en-US" sz="2800" b="1" dirty="0" err="1" smtClean="0">
                <a:solidFill>
                  <a:srgbClr val="FFFF00"/>
                </a:solidFill>
                <a:latin typeface=".VnAvant" pitchFamily="34" charset="0"/>
              </a:rPr>
              <a:t>äc</a:t>
            </a:r>
            <a:r>
              <a:rPr lang="en-US" sz="28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.VnAvant" pitchFamily="34" charset="0"/>
              </a:rPr>
              <a:t>tõ</a:t>
            </a:r>
            <a:r>
              <a:rPr lang="en-US" sz="2800" b="1" dirty="0" smtClean="0">
                <a:solidFill>
                  <a:srgbClr val="FFFF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FFFF00"/>
                </a:solidFill>
                <a:latin typeface=".VnAvant" pitchFamily="34" charset="0"/>
              </a:rPr>
              <a:t>ng</a:t>
            </a:r>
            <a:r>
              <a:rPr lang="en-US" sz="2800" b="1" dirty="0" smtClean="0">
                <a:solidFill>
                  <a:srgbClr val="FFFF00"/>
                </a:solidFill>
                <a:latin typeface=".VnAvant" pitchFamily="34" charset="0"/>
              </a:rPr>
              <a:t>÷</a:t>
            </a:r>
            <a:endParaRPr lang="en-US" sz="2800" b="1" dirty="0">
              <a:solidFill>
                <a:srgbClr val="FFFF00"/>
              </a:solidFill>
              <a:latin typeface=".VnAvant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391886" y="827314"/>
            <a:ext cx="2278743" cy="740230"/>
          </a:xfrm>
          <a:prstGeom prst="ellipse">
            <a:avLst/>
          </a:prstGeom>
          <a:solidFill>
            <a:srgbClr val="FFFFC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mæ</a:t>
            </a:r>
            <a:r>
              <a:rPr lang="en-US" sz="2400" dirty="0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.VnAvant" pitchFamily="34" charset="0"/>
                <a:cs typeface="Arial" pitchFamily="34" charset="0"/>
              </a:rPr>
              <a:t>mæ</a:t>
            </a:r>
            <a:endParaRPr lang="en-US" sz="2400" dirty="0">
              <a:solidFill>
                <a:srgbClr val="0000CC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3501575" y="914397"/>
            <a:ext cx="2324085" cy="812801"/>
          </a:xfrm>
          <a:prstGeom prst="ellipse">
            <a:avLst/>
          </a:prstGeom>
          <a:solidFill>
            <a:srgbClr val="FFFFC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0000CC"/>
                </a:solidFill>
                <a:latin typeface=".VnAvant" pitchFamily="34" charset="0"/>
              </a:rPr>
              <a:t>liÕm</a:t>
            </a:r>
            <a:r>
              <a:rPr lang="en-US" sz="2400" dirty="0" smtClean="0">
                <a:solidFill>
                  <a:srgbClr val="0000CC"/>
                </a:solidFill>
                <a:latin typeface=".VnAvant" pitchFamily="34" charset="0"/>
              </a:rPr>
              <a:t> la</a:t>
            </a:r>
            <a:endParaRPr lang="en-US" sz="2400" dirty="0">
              <a:solidFill>
                <a:srgbClr val="0000CC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6669315" y="885368"/>
            <a:ext cx="2126341" cy="812801"/>
          </a:xfrm>
          <a:prstGeom prst="ellipse">
            <a:avLst/>
          </a:prstGeom>
          <a:solidFill>
            <a:srgbClr val="FFFFC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0000CC"/>
                </a:solidFill>
                <a:latin typeface=".VnAvant" pitchFamily="34" charset="0"/>
              </a:rPr>
              <a:t>nhu</a:t>
            </a:r>
            <a:r>
              <a:rPr lang="en-US" sz="2400" dirty="0" smtClean="0">
                <a:solidFill>
                  <a:srgbClr val="0000CC"/>
                </a:solidFill>
                <a:latin typeface=".VnAvant" pitchFamily="34" charset="0"/>
              </a:rPr>
              <a:t> m×</a:t>
            </a:r>
            <a:endParaRPr lang="en-US" sz="2400" dirty="0">
              <a:solidFill>
                <a:srgbClr val="0000CC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391885" y="2587162"/>
            <a:ext cx="2278744" cy="867238"/>
          </a:xfrm>
          <a:prstGeom prst="ellipse">
            <a:avLst/>
          </a:prstGeom>
          <a:solidFill>
            <a:srgbClr val="FFFFC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CC"/>
                </a:solidFill>
                <a:latin typeface=".VnAvant" pitchFamily="34" charset="0"/>
              </a:rPr>
              <a:t>g· </a:t>
            </a:r>
            <a:r>
              <a:rPr lang="en-US" sz="2400" dirty="0" err="1" smtClean="0">
                <a:solidFill>
                  <a:srgbClr val="0000CC"/>
                </a:solidFill>
                <a:latin typeface=".VnAvant" pitchFamily="34" charset="0"/>
              </a:rPr>
              <a:t>cäp</a:t>
            </a:r>
            <a:endParaRPr lang="en-US" sz="2400" dirty="0">
              <a:solidFill>
                <a:srgbClr val="0000CC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3381829" y="2643408"/>
            <a:ext cx="2772228" cy="812801"/>
          </a:xfrm>
          <a:prstGeom prst="ellipse">
            <a:avLst/>
          </a:prstGeom>
          <a:solidFill>
            <a:srgbClr val="FFFFC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0000CC"/>
                </a:solidFill>
                <a:latin typeface=".VnAvant" pitchFamily="34" charset="0"/>
              </a:rPr>
              <a:t>phèp</a:t>
            </a:r>
            <a:r>
              <a:rPr lang="en-US" sz="2400" dirty="0" smtClean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dirty="0" err="1" smtClean="0">
                <a:solidFill>
                  <a:srgbClr val="0000CC"/>
                </a:solidFill>
                <a:latin typeface=".VnAvant" pitchFamily="34" charset="0"/>
              </a:rPr>
              <a:t>ph¸p</a:t>
            </a:r>
            <a:endParaRPr lang="en-US" sz="2400" dirty="0">
              <a:solidFill>
                <a:srgbClr val="0000CC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6669315" y="2634333"/>
            <a:ext cx="2329541" cy="812801"/>
          </a:xfrm>
          <a:prstGeom prst="ellipse">
            <a:avLst/>
          </a:prstGeom>
          <a:solidFill>
            <a:srgbClr val="FFFFC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0000CC"/>
                </a:solidFill>
                <a:latin typeface=".VnAvant" pitchFamily="34" charset="0"/>
              </a:rPr>
              <a:t>Èm</a:t>
            </a:r>
            <a:r>
              <a:rPr lang="en-US" sz="2400" dirty="0" smtClean="0">
                <a:solidFill>
                  <a:srgbClr val="0000CC"/>
                </a:solidFill>
                <a:latin typeface=".VnAvant" pitchFamily="34" charset="0"/>
              </a:rPr>
              <a:t> o</a:t>
            </a:r>
            <a:endParaRPr lang="en-US" sz="2400" dirty="0">
              <a:solidFill>
                <a:srgbClr val="0000CC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341088" y="4368766"/>
            <a:ext cx="2329541" cy="812801"/>
          </a:xfrm>
          <a:prstGeom prst="ellipse">
            <a:avLst/>
          </a:prstGeom>
          <a:solidFill>
            <a:srgbClr val="FFFFC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00CC"/>
                </a:solidFill>
                <a:latin typeface=".VnAvant" pitchFamily="34" charset="0"/>
              </a:rPr>
              <a:t>la to</a:t>
            </a:r>
            <a:endParaRPr lang="en-US" sz="2400" dirty="0">
              <a:solidFill>
                <a:srgbClr val="0000CC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3501575" y="4405053"/>
            <a:ext cx="2329541" cy="812801"/>
          </a:xfrm>
          <a:prstGeom prst="ellipse">
            <a:avLst/>
          </a:prstGeom>
          <a:solidFill>
            <a:srgbClr val="FFFFC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0000CC"/>
                </a:solidFill>
                <a:latin typeface=".VnAvant" pitchFamily="34" charset="0"/>
              </a:rPr>
              <a:t>chËm</a:t>
            </a:r>
            <a:endParaRPr lang="en-US" sz="2400" dirty="0">
              <a:solidFill>
                <a:srgbClr val="0000CC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6567714" y="4376024"/>
            <a:ext cx="2329541" cy="812801"/>
          </a:xfrm>
          <a:prstGeom prst="ellipse">
            <a:avLst/>
          </a:prstGeom>
          <a:solidFill>
            <a:srgbClr val="FFFFCC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0000CC"/>
                </a:solidFill>
                <a:latin typeface=".VnAvant" pitchFamily="34" charset="0"/>
              </a:rPr>
              <a:t>lÑ</a:t>
            </a:r>
            <a:endParaRPr lang="en-US" sz="24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038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12" grpId="0" animBg="1"/>
      <p:bldP spid="1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  <p:tag name="PRESENTER_SHAPEINFO" val="&lt;ThreeDShapeInfo&gt;&lt;uuid val=&quot;{4352737B-28A6-40B5-81BC-86F945700313}&quot;/&gt;&lt;isInvalidForFieldText val=&quot;0&quot;/&gt;&lt;Image&gt;&lt;filename val=&quot;C:\Users\BachKim101\Documents\My Adobe Presentations\BINH NGO DAI CAO\data\asimages\{4352737B-28A6-40B5-81BC-86F945700313}_3.png&quot;/&gt;&lt;left val=&quot;39&quot;/&gt;&lt;top val=&quot;45&quot;/&gt;&lt;width val=&quot;690&quot;/&gt;&lt;height val=&quot;65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&quot;/&gt;&lt;isInvalidForFieldText val=&quot;0&quot;/&gt;&lt;Image&gt;&lt;filename val=&quot;C:\Users\BachKim101\Documents\My Adobe Presentations\BINH NGO DAI CAO\data\asimages\{6AB696AA-FAE5-4AA9-B8AF-FF5CEFCFBEF3}_3.png&quot;/&gt;&lt;left val=&quot;69&quot;/&gt;&lt;top val=&quot;58&quot;/&gt;&lt;width val=&quot;576&quot;/&gt;&lt;height val=&quot;39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9&quot;/&gt;&lt;lineCharCount val=&quot;8&quot;/&gt;&lt;/TableIndex&gt;&lt;/ShapeTextInfo&gt;"/>
  <p:tag name="PRESENTER_SHAPEINFO" val="&lt;ThreeDShapeInfo&gt;&lt;uuid val=&quot;{DD717422-DD77-45E8-B608-306E7B72B0A7}&quot;/&gt;&lt;isInvalidForFieldText val=&quot;0&quot;/&gt;&lt;Image&gt;&lt;filename val=&quot;C:\Users\BachKim101\Documents\My Adobe Presentations\BINH NGO DAI CAO\data\asimages\{DD717422-DD77-45E8-B608-306E7B72B0A7}_5.png&quot;/&gt;&lt;left val=&quot;114&quot;/&gt;&lt;top val=&quot;124&quot;/&gt;&lt;width val=&quot;151&quot;/&gt;&lt;height val=&quot;82&quot;/&gt;&lt;hasText val=&quot;1&quot;/&gt;&lt;/Image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1857</TotalTime>
  <Words>407</Words>
  <Application>Microsoft Office PowerPoint</Application>
  <PresentationFormat>On-screen Show (16:10)</PresentationFormat>
  <Paragraphs>111</Paragraphs>
  <Slides>14</Slides>
  <Notes>6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VNI-Thufap2</vt:lpstr>
      <vt:lpstr>Times New Roman</vt:lpstr>
      <vt:lpstr>Tahoma</vt:lpstr>
      <vt:lpstr>.VnTifani Heavy</vt:lpstr>
      <vt:lpstr>Calibri</vt:lpstr>
      <vt:lpstr>宋体</vt:lpstr>
      <vt:lpstr>.VnAvant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AutoBVT</cp:lastModifiedBy>
  <cp:revision>263</cp:revision>
  <dcterms:created xsi:type="dcterms:W3CDTF">2020-02-10T09:35:50Z</dcterms:created>
  <dcterms:modified xsi:type="dcterms:W3CDTF">2020-11-01T13:45:25Z</dcterms:modified>
</cp:coreProperties>
</file>