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4"/>
  </p:notesMasterIdLst>
  <p:sldIdLst>
    <p:sldId id="280" r:id="rId2"/>
    <p:sldId id="362" r:id="rId3"/>
    <p:sldId id="333" r:id="rId4"/>
    <p:sldId id="359" r:id="rId5"/>
    <p:sldId id="256" r:id="rId6"/>
    <p:sldId id="257" r:id="rId7"/>
    <p:sldId id="360" r:id="rId8"/>
    <p:sldId id="344" r:id="rId9"/>
    <p:sldId id="346" r:id="rId10"/>
    <p:sldId id="361" r:id="rId11"/>
    <p:sldId id="337" r:id="rId12"/>
    <p:sldId id="351" r:id="rId13"/>
    <p:sldId id="345" r:id="rId14"/>
    <p:sldId id="347" r:id="rId15"/>
    <p:sldId id="353" r:id="rId16"/>
    <p:sldId id="323" r:id="rId17"/>
    <p:sldId id="309" r:id="rId18"/>
    <p:sldId id="355" r:id="rId19"/>
    <p:sldId id="356" r:id="rId20"/>
    <p:sldId id="357" r:id="rId21"/>
    <p:sldId id="358" r:id="rId22"/>
    <p:sldId id="308" r:id="rId23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VNI-Thufap2" pitchFamily="2" charset="0"/>
      <p:regular r:id="rId33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3333FF"/>
    <a:srgbClr val="FFCCFF"/>
    <a:srgbClr val="CCFFFF"/>
    <a:srgbClr val="FFFFCC"/>
    <a:srgbClr val="FF99CC"/>
    <a:srgbClr val="FFFF99"/>
    <a:srgbClr val="99FF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88" d="100"/>
          <a:sy n="88" d="100"/>
        </p:scale>
        <p:origin x="494" y="5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ep­.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/>
              <a:t>ep</a:t>
            </a:r>
            <a:r>
              <a:rPr lang="en-US" baseline="0" dirty="0"/>
              <a:t>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gif"/><Relationship Id="rId12" Type="http://schemas.openxmlformats.org/officeDocument/2006/relationships/image" Target="../media/image31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4.jpeg"/><Relationship Id="rId9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39.gif"/><Relationship Id="rId18" Type="http://schemas.openxmlformats.org/officeDocument/2006/relationships/image" Target="../media/image42.jpe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38.gif"/><Relationship Id="rId17" Type="http://schemas.openxmlformats.org/officeDocument/2006/relationships/image" Target="../media/image41.gif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37.gif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25.gif"/><Relationship Id="rId4" Type="http://schemas.openxmlformats.org/officeDocument/2006/relationships/audio" Target="../media/audio3.wav"/><Relationship Id="rId9" Type="http://schemas.openxmlformats.org/officeDocument/2006/relationships/image" Target="../media/image26.gif"/><Relationship Id="rId1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39.gif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38.gif"/><Relationship Id="rId17" Type="http://schemas.openxmlformats.org/officeDocument/2006/relationships/image" Target="../media/image43.gif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37.gif"/><Relationship Id="rId5" Type="http://schemas.openxmlformats.org/officeDocument/2006/relationships/audio" Target="../media/audio3.wav"/><Relationship Id="rId15" Type="http://schemas.microsoft.com/office/2007/relationships/hdphoto" Target="../media/hdphoto3.wdp"/><Relationship Id="rId10" Type="http://schemas.openxmlformats.org/officeDocument/2006/relationships/image" Target="../media/image25.gif"/><Relationship Id="rId4" Type="http://schemas.openxmlformats.org/officeDocument/2006/relationships/audio" Target="../media/audio2.wav"/><Relationship Id="rId9" Type="http://schemas.openxmlformats.org/officeDocument/2006/relationships/image" Target="../media/image26.gif"/><Relationship Id="rId1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75E35-415A-4700-A1C5-AAB76D158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13425-E2A7-438A-A693-B19722EFA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15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7715" y="34712"/>
            <a:ext cx="352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Thi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vÏ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458" y="658480"/>
            <a:ext cx="869534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.VnAvant" pitchFamily="34" charset="0"/>
              </a:rPr>
              <a:t>     C¸ </a:t>
            </a:r>
            <a:r>
              <a:rPr lang="en-US" sz="2600" dirty="0" err="1">
                <a:latin typeface=".VnAvant" pitchFamily="34" charset="0"/>
              </a:rPr>
              <a:t>chÐp</a:t>
            </a:r>
            <a:r>
              <a:rPr lang="en-US" sz="2600" dirty="0">
                <a:latin typeface=".VnAvant" pitchFamily="34" charset="0"/>
              </a:rPr>
              <a:t> vµ gµ </a:t>
            </a:r>
            <a:r>
              <a:rPr lang="en-US" sz="2600" dirty="0" err="1">
                <a:latin typeface=".VnAvant" pitchFamily="34" charset="0"/>
              </a:rPr>
              <a:t>nhÐp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thi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vÏ</a:t>
            </a:r>
            <a:r>
              <a:rPr lang="en-US" sz="2600" dirty="0">
                <a:latin typeface=".VnAvant" pitchFamily="34" charset="0"/>
              </a:rPr>
              <a:t>.</a:t>
            </a:r>
          </a:p>
          <a:p>
            <a:pPr algn="just"/>
            <a:r>
              <a:rPr lang="en-US" sz="2600" dirty="0">
                <a:latin typeface=".VnAvant" pitchFamily="34" charset="0"/>
              </a:rPr>
              <a:t>     C¸ </a:t>
            </a:r>
            <a:r>
              <a:rPr lang="en-US" sz="2600" dirty="0" err="1">
                <a:latin typeface=".VnAvant" pitchFamily="34" charset="0"/>
              </a:rPr>
              <a:t>chÐp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vÏ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nã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lµm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vua</a:t>
            </a:r>
            <a:r>
              <a:rPr lang="en-US" sz="2600" dirty="0">
                <a:latin typeface=".VnAvant" pitchFamily="34" charset="0"/>
              </a:rPr>
              <a:t>. Gµ </a:t>
            </a:r>
            <a:r>
              <a:rPr lang="en-US" sz="2600" dirty="0" err="1">
                <a:latin typeface=".VnAvant" pitchFamily="34" charset="0"/>
              </a:rPr>
              <a:t>nhÐp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vÏ</a:t>
            </a:r>
            <a:r>
              <a:rPr lang="en-US" sz="2600" dirty="0">
                <a:latin typeface=".VnAvant" pitchFamily="34" charset="0"/>
              </a:rPr>
              <a:t> gµ </a:t>
            </a:r>
            <a:r>
              <a:rPr lang="en-US" sz="2600" dirty="0" err="1">
                <a:latin typeface=".VnAvant" pitchFamily="34" charset="0"/>
              </a:rPr>
              <a:t>mÑ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ch¨m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lò</a:t>
            </a:r>
            <a:r>
              <a:rPr lang="en-US" sz="2600" dirty="0">
                <a:latin typeface=".VnAvant" pitchFamily="34" charset="0"/>
              </a:rPr>
              <a:t> gµ </a:t>
            </a:r>
            <a:r>
              <a:rPr lang="en-US" sz="2600" dirty="0" err="1">
                <a:latin typeface=".VnAvant" pitchFamily="34" charset="0"/>
              </a:rPr>
              <a:t>em</a:t>
            </a:r>
            <a:r>
              <a:rPr lang="en-US" sz="2600" dirty="0">
                <a:latin typeface=".VnAvant" pitchFamily="34" charset="0"/>
              </a:rPr>
              <a:t>.</a:t>
            </a:r>
          </a:p>
          <a:p>
            <a:pPr algn="just"/>
            <a:r>
              <a:rPr lang="en-US" sz="2600" dirty="0">
                <a:latin typeface=".VnAvant" pitchFamily="34" charset="0"/>
              </a:rPr>
              <a:t>     C« </a:t>
            </a:r>
            <a:r>
              <a:rPr lang="en-US" sz="2600" dirty="0" err="1">
                <a:latin typeface=".VnAvant" pitchFamily="34" charset="0"/>
              </a:rPr>
              <a:t>cß</a:t>
            </a:r>
            <a:r>
              <a:rPr lang="en-US" sz="2600" dirty="0">
                <a:latin typeface=".VnAvant" pitchFamily="34" charset="0"/>
              </a:rPr>
              <a:t>, </a:t>
            </a:r>
            <a:r>
              <a:rPr lang="en-US" sz="2600" dirty="0" err="1">
                <a:latin typeface=".VnAvant" pitchFamily="34" charset="0"/>
              </a:rPr>
              <a:t>chó</a:t>
            </a:r>
            <a:r>
              <a:rPr lang="en-US" sz="2600" dirty="0">
                <a:latin typeface=".VnAvant" pitchFamily="34" charset="0"/>
              </a:rPr>
              <a:t> tr¾m </a:t>
            </a:r>
            <a:r>
              <a:rPr lang="en-US" sz="2600" dirty="0" err="1">
                <a:latin typeface=".VnAvant" pitchFamily="34" charset="0"/>
              </a:rPr>
              <a:t>chÊm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thi</a:t>
            </a:r>
            <a:r>
              <a:rPr lang="en-US" sz="2600" dirty="0">
                <a:latin typeface=".VnAvant" pitchFamily="34" charset="0"/>
              </a:rPr>
              <a:t>. </a:t>
            </a:r>
            <a:r>
              <a:rPr lang="en-US" sz="2600" dirty="0" err="1">
                <a:latin typeface=".VnAvant" pitchFamily="34" charset="0"/>
              </a:rPr>
              <a:t>Hä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cho</a:t>
            </a:r>
            <a:r>
              <a:rPr lang="en-US" sz="2600" dirty="0">
                <a:latin typeface=".VnAvant" pitchFamily="34" charset="0"/>
              </a:rPr>
              <a:t> lµ gµ </a:t>
            </a:r>
            <a:r>
              <a:rPr lang="en-US" sz="2600" dirty="0" err="1">
                <a:latin typeface=".VnAvant" pitchFamily="34" charset="0"/>
              </a:rPr>
              <a:t>nhÐp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vÏ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võa</a:t>
            </a:r>
            <a:r>
              <a:rPr lang="en-US" sz="2600" dirty="0">
                <a:latin typeface=".VnAvant" pitchFamily="34" charset="0"/>
              </a:rPr>
              <a:t> ®</a:t>
            </a:r>
            <a:r>
              <a:rPr lang="en-US" sz="2600" dirty="0" err="1">
                <a:latin typeface=".VnAvant" pitchFamily="34" charset="0"/>
              </a:rPr>
              <a:t>Ñp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võa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ý </a:t>
            </a:r>
            <a:r>
              <a:rPr lang="en-US" sz="2600" dirty="0" err="1">
                <a:latin typeface=".VnAvant" pitchFamily="34" charset="0"/>
              </a:rPr>
              <a:t>nghÜa</a:t>
            </a:r>
            <a:r>
              <a:rPr lang="en-US" sz="2600" dirty="0">
                <a:latin typeface=".VnAvant" pitchFamily="34" charset="0"/>
              </a:rPr>
              <a:t>.</a:t>
            </a: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259" y="2815603"/>
            <a:ext cx="5675993" cy="2812313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3359" y="1413223"/>
            <a:ext cx="869534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    C¸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chÐp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vµ gµ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nhÐp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thi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    C¸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chÐp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nã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lµm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vua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Gµ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nhÐp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gµ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mÑ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ch¨m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lò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gµ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em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    C«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cß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Chó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tr¾m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chÊm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thi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Hä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lµ gµ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nhÐp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Ñp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ý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nghÜa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6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57715" y="789455"/>
            <a:ext cx="352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Thi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vÏ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5458" y="1413223"/>
            <a:ext cx="869534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    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C¸ 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chÐp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vµ 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gµ 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nhÐp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thi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    C¸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chÐp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nã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lµm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vua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Gµ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nhÐp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gµ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mÑ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ch¨m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lò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gµ 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    C«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cß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Chó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tr¾m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chÊm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thi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Hä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lµ gµ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nhÐp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Ñp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ý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nghÜa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731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5427" y="62690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o¸n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xem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ai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th¾ng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cuéc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thi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2" y="709877"/>
            <a:ext cx="7699586" cy="30636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83114" y="3773526"/>
            <a:ext cx="3853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Gµ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nhÐp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th¾ng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5973" y="4296746"/>
            <a:ext cx="7961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V×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gi¸m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kh¶o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lµ gµ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nhÐp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vÏ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Ñp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võa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nghÜa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29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2" y="347027"/>
            <a:ext cx="7699586" cy="30636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2058" y="3467410"/>
            <a:ext cx="85489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C¸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chÐp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nghÜ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vÒ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m×nh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m×nh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Bøc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gµ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nhÐp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Ñp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thÓ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hiÖn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t×nh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c¶m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víi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mÑ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vµ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em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nªn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gµ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nhÐp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th¾ng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trong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cuéc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thi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6527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5427" y="62690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KÕt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luËn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7540" y="585910"/>
            <a:ext cx="8548915" cy="1950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C¸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chÐp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nghÜ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vÒ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m×nh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m×nh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Bøc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gµ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nhÐp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Ñp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thÓ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hiÖn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t×nh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c¶m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víi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mÑ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vµ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em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nªn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gµ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nhÐp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th¾ng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trong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cuéc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thi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5426" y="25368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Qua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c©u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chuyÖn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hiÓu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iÒu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g×?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68281" y="3116347"/>
            <a:ext cx="5007432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Gµ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nhÐp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rÊt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t×nh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c¶m</a:t>
            </a:r>
            <a:endParaRPr lang="en-US" sz="28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4172" y="3831568"/>
            <a:ext cx="85489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bøc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tranh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sÏ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®­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ưîc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®¸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gi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¸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cao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nÕu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Ñp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thÓ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hiÖn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®­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ư¬c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suy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nghÜ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t×nh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c¶m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tèt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Ñp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ng­êi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921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3" y="964110"/>
            <a:ext cx="7911296" cy="151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57375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286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3BC57-A27D-40C5-9147-1D0F8968A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6D3B9-531F-446F-866E-39FCED0182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FFD88C-A6CE-40C1-9094-0155F6D6CCEA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B5C7C6-5586-448E-A28B-DAA1B9757669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0646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FF00"/>
                </a:solidFill>
              </a:rPr>
              <a:t>Trong những từ dưới đây từ nào có vần em?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210229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A. </a:t>
            </a:r>
            <a:r>
              <a:rPr lang="en-US" sz="2000" b="1" dirty="0" err="1">
                <a:solidFill>
                  <a:schemeClr val="bg1"/>
                </a:solidFill>
              </a:rPr>
              <a:t>Hoa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sen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187869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B. C</a:t>
            </a:r>
            <a:r>
              <a:rPr lang="vi-VN" sz="2000" b="1" dirty="0">
                <a:solidFill>
                  <a:schemeClr val="bg1"/>
                </a:solidFill>
              </a:rPr>
              <a:t>ây kem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211946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C. </a:t>
            </a:r>
            <a:r>
              <a:rPr lang="en-US" sz="2000" b="1" dirty="0" err="1">
                <a:solidFill>
                  <a:schemeClr val="bg1"/>
                </a:solidFill>
              </a:rPr>
              <a:t>Mềm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dẻo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1868030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D. </a:t>
            </a:r>
            <a:r>
              <a:rPr lang="en-US" sz="2000" b="1" dirty="0" err="1">
                <a:solidFill>
                  <a:schemeClr val="bg1"/>
                </a:solidFill>
              </a:rPr>
              <a:t>Quả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trám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0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Trong các từ sau, từ nào chứa vần ăp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5" name="Bevel 34"/>
          <p:cNvSpPr/>
          <p:nvPr/>
        </p:nvSpPr>
        <p:spPr>
          <a:xfrm>
            <a:off x="2219705" y="1219911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A. </a:t>
            </a:r>
            <a:r>
              <a:rPr lang="en-US" sz="2000" b="1" dirty="0" err="1">
                <a:solidFill>
                  <a:schemeClr val="bg1"/>
                </a:solidFill>
              </a:rPr>
              <a:t>Cá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chép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Bevel 35"/>
          <p:cNvSpPr/>
          <p:nvPr/>
        </p:nvSpPr>
        <p:spPr>
          <a:xfrm>
            <a:off x="5612048" y="1194190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B. </a:t>
            </a:r>
            <a:r>
              <a:rPr lang="en-US" sz="2000" b="1" dirty="0" err="1">
                <a:solidFill>
                  <a:schemeClr val="bg1"/>
                </a:solidFill>
              </a:rPr>
              <a:t>Bánh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xếp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Bevel 36"/>
          <p:cNvSpPr/>
          <p:nvPr/>
        </p:nvSpPr>
        <p:spPr>
          <a:xfrm>
            <a:off x="2206837" y="1947021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C. </a:t>
            </a:r>
            <a:r>
              <a:rPr lang="en-US" sz="2000" b="1" dirty="0" err="1">
                <a:solidFill>
                  <a:schemeClr val="bg1"/>
                </a:solidFill>
              </a:rPr>
              <a:t>Sáp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màu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8" name="Bevel 37"/>
          <p:cNvSpPr/>
          <p:nvPr/>
        </p:nvSpPr>
        <p:spPr>
          <a:xfrm>
            <a:off x="5612048" y="1943805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D. </a:t>
            </a:r>
            <a:r>
              <a:rPr lang="en-US" sz="2000" b="1" dirty="0" err="1">
                <a:solidFill>
                  <a:schemeClr val="bg1"/>
                </a:solidFill>
              </a:rPr>
              <a:t>Tham</a:t>
            </a:r>
            <a:r>
              <a:rPr lang="en-US" sz="2000" b="1" dirty="0">
                <a:solidFill>
                  <a:schemeClr val="bg1"/>
                </a:solidFill>
              </a:rPr>
              <a:t> lam</a:t>
            </a:r>
          </a:p>
        </p:txBody>
      </p:sp>
    </p:spTree>
    <p:extLst>
      <p:ext uri="{BB962C8B-B14F-4D97-AF65-F5344CB8AC3E}">
        <p14:creationId xmlns:p14="http://schemas.microsoft.com/office/powerpoint/2010/main" val="95043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ountry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7132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3994" y="1913421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000CC"/>
                </a:solidFill>
                <a:latin typeface=".VnAvant" pitchFamily="34" charset="0"/>
              </a:rPr>
              <a:t>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1790322" y="2524555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66CC"/>
                </a:solidFill>
                <a:latin typeface=".VnAvant" pitchFamily="34" charset="0"/>
              </a:rPr>
              <a:t>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2766990" y="2476682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77530" y="1884507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000CC"/>
                </a:solidFill>
                <a:latin typeface=".VnAvant" pitchFamily="34" charset="0"/>
              </a:rPr>
              <a:t>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17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643858" y="2495641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66CC"/>
                </a:solidFill>
                <a:latin typeface=".VnAvant" pitchFamily="34" charset="0"/>
              </a:rPr>
              <a:t>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8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20526" y="2447768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4659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1B11E-0FA6-4CDE-A0FD-46F9AC2D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8D1DB-411A-41AB-9273-EDC280E58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70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41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e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–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ep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­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59" y="2407783"/>
            <a:ext cx="3334884" cy="216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38141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680" y="3786054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kem</a:t>
            </a:r>
            <a:endParaRPr lang="en-US" sz="60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9758" y="3841553"/>
            <a:ext cx="3988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dÐp</a:t>
            </a:r>
            <a:endParaRPr lang="en-US" sz="60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41: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e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ep­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782" y="1413339"/>
            <a:ext cx="2400014" cy="2305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68" y="1378509"/>
            <a:ext cx="2400014" cy="23727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FAB776-60A8-45D7-BE9B-382622BEC790}"/>
              </a:ext>
            </a:extLst>
          </p:cNvPr>
          <p:cNvSpPr txBox="1"/>
          <p:nvPr/>
        </p:nvSpPr>
        <p:spPr>
          <a:xfrm>
            <a:off x="632525" y="3786384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k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C7FD9D-CA3B-43BA-A0A7-EFC83648EC78}"/>
              </a:ext>
            </a:extLst>
          </p:cNvPr>
          <p:cNvSpPr txBox="1"/>
          <p:nvPr/>
        </p:nvSpPr>
        <p:spPr>
          <a:xfrm>
            <a:off x="4527641" y="3841552"/>
            <a:ext cx="3988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d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Ðp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E106-3187-4A8E-A8B6-99F6F4E4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CDB89-D8B1-4D9B-81C1-D31A1F94A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58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ep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0" y="3944032"/>
            <a:ext cx="2453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lÔ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ph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Ðp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0547" y="3946561"/>
            <a:ext cx="2453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vant" pitchFamily="34" charset="0"/>
              </a:rPr>
              <a:t>t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th­ư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68059" y="3921735"/>
            <a:ext cx="2453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vant" pitchFamily="34" charset="0"/>
              </a:rPr>
              <a:t>c¸ </a:t>
            </a:r>
            <a:r>
              <a:rPr lang="en-US" sz="4000" b="1" dirty="0" err="1">
                <a:latin typeface=".VnAvant" pitchFamily="34" charset="0"/>
              </a:rPr>
              <a:t>ch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Ðp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5" y="729460"/>
            <a:ext cx="1504950" cy="300974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660" y="762323"/>
            <a:ext cx="3003942" cy="297688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809" y="762324"/>
            <a:ext cx="3531079" cy="297688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7918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ep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8058" y="3732338"/>
            <a:ext cx="2805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x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ti</a:t>
            </a:r>
            <a:r>
              <a:rPr lang="en-US" sz="4000" b="1" dirty="0">
                <a:latin typeface=".VnAvant" pitchFamily="34" charset="0"/>
              </a:rPr>
              <a:t> vi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79117" y="3732434"/>
            <a:ext cx="1915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èm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64967" y="3779559"/>
            <a:ext cx="2575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ngâ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h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Ñp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1" y="987461"/>
            <a:ext cx="2781300" cy="25908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761" y="987460"/>
            <a:ext cx="2505857" cy="259080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67" y="987459"/>
            <a:ext cx="2575833" cy="258643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3474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1435</TotalTime>
  <Words>695</Words>
  <Application>Microsoft Office PowerPoint</Application>
  <PresentationFormat>On-screen Show (16:10)</PresentationFormat>
  <Paragraphs>77</Paragraphs>
  <Slides>22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VNI-Thufap2</vt:lpstr>
      <vt:lpstr>.VnAvant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Nam Aka</cp:lastModifiedBy>
  <cp:revision>242</cp:revision>
  <dcterms:created xsi:type="dcterms:W3CDTF">2020-02-10T09:35:50Z</dcterms:created>
  <dcterms:modified xsi:type="dcterms:W3CDTF">2020-10-25T12:39:48Z</dcterms:modified>
</cp:coreProperties>
</file>