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333" r:id="rId3"/>
    <p:sldId id="256" r:id="rId4"/>
    <p:sldId id="257" r:id="rId5"/>
    <p:sldId id="355" r:id="rId6"/>
    <p:sldId id="344" r:id="rId7"/>
    <p:sldId id="356" r:id="rId8"/>
    <p:sldId id="345" r:id="rId9"/>
    <p:sldId id="337" r:id="rId10"/>
    <p:sldId id="349" r:id="rId11"/>
    <p:sldId id="336" r:id="rId12"/>
    <p:sldId id="323" r:id="rId13"/>
    <p:sldId id="350" r:id="rId14"/>
    <p:sldId id="351" r:id="rId15"/>
    <p:sldId id="352" r:id="rId16"/>
    <p:sldId id="353" r:id="rId17"/>
    <p:sldId id="354" r:id="rId18"/>
    <p:sldId id="308" r:id="rId19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NI-Thufap2" pitchFamily="2" charset="0"/>
      <p:regular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3333FF"/>
    <a:srgbClr val="FFCCFF"/>
    <a:srgbClr val="CCFFFF"/>
    <a:srgbClr val="FFFFCC"/>
    <a:srgbClr val="FF99CC"/>
    <a:srgbClr val="FFFF99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C7AB53-3DFA-466F-8832-707AB88F9F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17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âp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12" Type="http://schemas.openxmlformats.org/officeDocument/2006/relationships/image" Target="../media/image29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2.jpeg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18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6.gif"/><Relationship Id="rId17" Type="http://schemas.openxmlformats.org/officeDocument/2006/relationships/image" Target="../media/image39.gif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5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4.gif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7.gif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36.gif"/><Relationship Id="rId17" Type="http://schemas.openxmlformats.org/officeDocument/2006/relationships/image" Target="../media/image41.gif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35.gif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23.gif"/><Relationship Id="rId4" Type="http://schemas.openxmlformats.org/officeDocument/2006/relationships/audio" Target="../media/audio2.wav"/><Relationship Id="rId9" Type="http://schemas.openxmlformats.org/officeDocument/2006/relationships/image" Target="../media/image24.gif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143" y="145143"/>
            <a:ext cx="431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a)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5262" y="791032"/>
            <a:ext cx="726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S©m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cÇm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c¸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mËp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vç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Êm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257" y="1516743"/>
            <a:ext cx="431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c©u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213" y="2060671"/>
            <a:ext cx="84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 BÐ Lª mª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vi. Ti vi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©m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Çm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BÐ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“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….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…” Ti vi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BÐ la. “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”. M¸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bÕ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vç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“C¸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vi mµ”. M¸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Êm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¸,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n÷a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9314" y="2064009"/>
            <a:ext cx="8448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     BÐ Lª mª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vi. Ti vi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s©m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cÇm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BÐ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“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….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cß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…” Ti vi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mËp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BÐ la. “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”. M¸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bÕ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vç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vÒ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 “C¸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mËp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ë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ti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vi mµ”. M¸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Êm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¸,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sî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n÷a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159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02056" cy="5739568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9884" y="69220"/>
            <a:ext cx="74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Nh÷ng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bg1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2387596" y="1371601"/>
            <a:ext cx="5246918" cy="478972"/>
          </a:xfrm>
          <a:prstGeom prst="snip2Diag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a) BÐ Lª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¶ mª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ti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vi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2387596" y="2431145"/>
            <a:ext cx="5246918" cy="478972"/>
          </a:xfrm>
          <a:prstGeom prst="snip2Diag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b) BÐ Lª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sî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c¸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mËp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Snip Diagonal Corner Rectangle 8"/>
          <p:cNvSpPr/>
          <p:nvPr/>
        </p:nvSpPr>
        <p:spPr>
          <a:xfrm>
            <a:off x="2387598" y="3396346"/>
            <a:ext cx="5246916" cy="478972"/>
          </a:xfrm>
          <a:prstGeom prst="snip2Diag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c)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m¸,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bÐ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Lª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ch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sî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n÷a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" name="Sun 2"/>
          <p:cNvSpPr/>
          <p:nvPr/>
        </p:nvSpPr>
        <p:spPr>
          <a:xfrm>
            <a:off x="2315026" y="2329544"/>
            <a:ext cx="682171" cy="682173"/>
          </a:xfrm>
          <a:prstGeom prst="sun">
            <a:avLst/>
          </a:prstGeom>
          <a:solidFill>
            <a:srgbClr val="3333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n 9"/>
          <p:cNvSpPr/>
          <p:nvPr/>
        </p:nvSpPr>
        <p:spPr>
          <a:xfrm>
            <a:off x="2336800" y="3309242"/>
            <a:ext cx="682171" cy="682173"/>
          </a:xfrm>
          <a:prstGeom prst="sun">
            <a:avLst/>
          </a:prstGeom>
          <a:solidFill>
            <a:srgbClr val="3333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1405844"/>
            <a:ext cx="83058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1190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1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Trong các từ dưới đây, tiếng nào chứa vần âm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cam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vi-VN" sz="2000" b="1" dirty="0">
                <a:solidFill>
                  <a:schemeClr val="bg1"/>
                </a:solidFill>
              </a:rPr>
              <a:t>Củ sâm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Tham</a:t>
            </a:r>
            <a:r>
              <a:rPr lang="en-US" sz="2000" b="1" dirty="0">
                <a:solidFill>
                  <a:schemeClr val="bg1"/>
                </a:solidFill>
              </a:rPr>
              <a:t> lam</a:t>
            </a: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vi-VN" sz="2000" b="1" dirty="0">
                <a:solidFill>
                  <a:schemeClr val="bg1"/>
                </a:solidFill>
              </a:rPr>
              <a:t>Thăm nhà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Trong các từ dưới đây, tiếng nào chứa vần âp?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Dáng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dấp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Tháp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rùa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Thắp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sáng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Sách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vở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untry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"/>
          <a:stretch/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146424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71323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4" y="1913421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0000CC"/>
                </a:solidFill>
                <a:latin typeface=".VnAvant" pitchFamily="34" charset="0"/>
              </a:rPr>
              <a:t>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1790322" y="2524555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0066CC"/>
                </a:solidFill>
                <a:latin typeface=".VnAvant" pitchFamily="34" charset="0"/>
              </a:rPr>
              <a:t>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2766990" y="2476682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77530" y="1884507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0000CC"/>
                </a:solidFill>
                <a:latin typeface=".VnAvant" pitchFamily="34" charset="0"/>
              </a:rPr>
              <a:t>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643858" y="2495641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0066CC"/>
                </a:solidFill>
                <a:latin typeface=".VnAvant" pitchFamily="34" charset="0"/>
              </a:rPr>
              <a:t>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20526" y="2447768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40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©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©p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83" y="2269868"/>
            <a:ext cx="2261960" cy="23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38708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s©m</a:t>
            </a:r>
            <a:endParaRPr lang="en-US" sz="6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4211" y="3312984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mËp</a:t>
            </a:r>
            <a:endParaRPr lang="en-US" sz="60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04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40: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©p­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" y="1039908"/>
            <a:ext cx="2419350" cy="22730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1" y="1030253"/>
            <a:ext cx="2656115" cy="22827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78A225-9CB2-4A41-80E4-B69DC3890C4A}"/>
              </a:ext>
            </a:extLst>
          </p:cNvPr>
          <p:cNvSpPr txBox="1"/>
          <p:nvPr/>
        </p:nvSpPr>
        <p:spPr>
          <a:xfrm>
            <a:off x="1697031" y="4192984"/>
            <a:ext cx="18295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1D8998-2AE5-4D19-B693-F069214BE1DE}"/>
              </a:ext>
            </a:extLst>
          </p:cNvPr>
          <p:cNvSpPr txBox="1"/>
          <p:nvPr/>
        </p:nvSpPr>
        <p:spPr>
          <a:xfrm>
            <a:off x="6277717" y="4202180"/>
            <a:ext cx="2656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F0D62-D44A-496A-B128-3D73FAD15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1FB42-4084-48C4-BE39-C8C3E38B6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85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©m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©p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1604" y="2802834"/>
            <a:ext cx="191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Êm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2286" y="2808878"/>
            <a:ext cx="191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m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Çm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6690" y="2822790"/>
            <a:ext cx="255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t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móa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2" y="906149"/>
            <a:ext cx="1762125" cy="17430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54" y="901702"/>
            <a:ext cx="1876425" cy="17621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06" y="894746"/>
            <a:ext cx="1468838" cy="176899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77" y="872891"/>
            <a:ext cx="2207209" cy="179093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6792169" y="2835156"/>
            <a:ext cx="245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s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©m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Çm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144E5-0639-4A8B-8882-9C2091D8C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FFB8E-B27A-460C-8699-285830B68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1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72946" y="1085714"/>
            <a:ext cx="1915886" cy="523220"/>
          </a:xfrm>
          <a:prstGeom prst="rect">
            <a:avLst/>
          </a:prstGeom>
          <a:solidFill>
            <a:srgbClr val="FFCC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a)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Çm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946" y="1962379"/>
            <a:ext cx="1915886" cy="523220"/>
          </a:xfrm>
          <a:prstGeom prst="rect">
            <a:avLst/>
          </a:prstGeom>
          <a:solidFill>
            <a:srgbClr val="FFCC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b)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Ëp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2946" y="2870223"/>
            <a:ext cx="1915886" cy="523220"/>
          </a:xfrm>
          <a:prstGeom prst="rect">
            <a:avLst/>
          </a:prstGeom>
          <a:solidFill>
            <a:srgbClr val="FFCC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tÊp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8717" y="1069049"/>
            <a:ext cx="1915886" cy="523220"/>
          </a:xfrm>
          <a:prstGeom prst="rect">
            <a:avLst/>
          </a:prstGeom>
          <a:solidFill>
            <a:srgbClr val="CC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nËp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87745" y="1976893"/>
            <a:ext cx="1915886" cy="523220"/>
          </a:xfrm>
          <a:prstGeom prst="rect">
            <a:avLst/>
          </a:prstGeom>
          <a:solidFill>
            <a:srgbClr val="CC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2) c¸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87745" y="2888394"/>
            <a:ext cx="1915886" cy="523220"/>
          </a:xfrm>
          <a:prstGeom prst="rect">
            <a:avLst/>
          </a:prstGeom>
          <a:solidFill>
            <a:srgbClr val="CC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lóa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" name="Straight Arrow Connector 2"/>
          <p:cNvCxnSpPr>
            <a:stCxn id="18" idx="3"/>
            <a:endCxn id="17" idx="1"/>
          </p:cNvCxnSpPr>
          <p:nvPr/>
        </p:nvCxnSpPr>
        <p:spPr>
          <a:xfrm>
            <a:off x="3188832" y="1347324"/>
            <a:ext cx="2198913" cy="8911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3"/>
            <a:endCxn id="21" idx="1"/>
          </p:cNvCxnSpPr>
          <p:nvPr/>
        </p:nvCxnSpPr>
        <p:spPr>
          <a:xfrm>
            <a:off x="3188832" y="2223989"/>
            <a:ext cx="2198913" cy="9260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3"/>
            <a:endCxn id="16" idx="1"/>
          </p:cNvCxnSpPr>
          <p:nvPr/>
        </p:nvCxnSpPr>
        <p:spPr>
          <a:xfrm flipV="1">
            <a:off x="3188832" y="1330659"/>
            <a:ext cx="2169885" cy="1801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0113" y="668002"/>
            <a:ext cx="352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BÐ Lª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458" y="1151845"/>
            <a:ext cx="869534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.VnAvant" pitchFamily="34" charset="0"/>
              </a:rPr>
              <a:t>      BÐ Lª mª </a:t>
            </a:r>
            <a:r>
              <a:rPr lang="en-US" sz="2600" dirty="0" err="1">
                <a:latin typeface=".VnAvant" pitchFamily="34" charset="0"/>
              </a:rPr>
              <a:t>ti</a:t>
            </a:r>
            <a:r>
              <a:rPr lang="en-US" sz="2600" dirty="0">
                <a:latin typeface=".VnAvant" pitchFamily="34" charset="0"/>
              </a:rPr>
              <a:t> vi. Ti vi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s©m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cÇm</a:t>
            </a:r>
            <a:r>
              <a:rPr lang="en-US" sz="2600" dirty="0">
                <a:latin typeface=".VnAvant" pitchFamily="34" charset="0"/>
              </a:rPr>
              <a:t>. BÐ </a:t>
            </a:r>
            <a:r>
              <a:rPr lang="en-US" sz="2600" dirty="0" err="1">
                <a:latin typeface=".VnAvant" pitchFamily="34" charset="0"/>
              </a:rPr>
              <a:t>chØ</a:t>
            </a:r>
            <a:r>
              <a:rPr lang="en-US" sz="2600" dirty="0">
                <a:latin typeface=".VnAvant" pitchFamily="34" charset="0"/>
              </a:rPr>
              <a:t> “</a:t>
            </a:r>
            <a:r>
              <a:rPr lang="en-US" sz="2600" dirty="0" err="1">
                <a:latin typeface=".VnAvant" pitchFamily="34" charset="0"/>
              </a:rPr>
              <a:t>Cß</a:t>
            </a:r>
            <a:r>
              <a:rPr lang="en-US" sz="2600" dirty="0">
                <a:latin typeface=".VnAvant" pitchFamily="34" charset="0"/>
              </a:rPr>
              <a:t>….</a:t>
            </a:r>
            <a:r>
              <a:rPr lang="en-US" sz="2600" dirty="0" err="1">
                <a:latin typeface=".VnAvant" pitchFamily="34" charset="0"/>
              </a:rPr>
              <a:t>cß</a:t>
            </a:r>
            <a:r>
              <a:rPr lang="en-US" sz="2600" dirty="0">
                <a:latin typeface=".VnAvant" pitchFamily="34" charset="0"/>
              </a:rPr>
              <a:t>…” Ti vi </a:t>
            </a:r>
            <a:r>
              <a:rPr lang="en-US" sz="2600" dirty="0" err="1">
                <a:latin typeface=".VnAvant" pitchFamily="34" charset="0"/>
              </a:rPr>
              <a:t>cã</a:t>
            </a:r>
            <a:r>
              <a:rPr lang="en-US" sz="2600" dirty="0">
                <a:latin typeface=".VnAvant" pitchFamily="34" charset="0"/>
              </a:rPr>
              <a:t> c¸ </a:t>
            </a:r>
            <a:r>
              <a:rPr lang="en-US" sz="2600" dirty="0" err="1">
                <a:latin typeface=".VnAvant" pitchFamily="34" charset="0"/>
              </a:rPr>
              <a:t>mËp</a:t>
            </a:r>
            <a:r>
              <a:rPr lang="en-US" sz="2600" dirty="0">
                <a:latin typeface=".VnAvant" pitchFamily="34" charset="0"/>
              </a:rPr>
              <a:t>. BÐ la. “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”. M¸ </a:t>
            </a:r>
            <a:r>
              <a:rPr lang="en-US" sz="2600" dirty="0" err="1">
                <a:latin typeface=".VnAvant" pitchFamily="34" charset="0"/>
              </a:rPr>
              <a:t>bÕ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bÐ</a:t>
            </a:r>
            <a:r>
              <a:rPr lang="en-US" sz="2600" dirty="0">
                <a:latin typeface=".VnAvant" pitchFamily="34" charset="0"/>
              </a:rPr>
              <a:t>, </a:t>
            </a:r>
            <a:r>
              <a:rPr lang="en-US" sz="2600" dirty="0" err="1">
                <a:latin typeface=".VnAvant" pitchFamily="34" charset="0"/>
              </a:rPr>
              <a:t>vç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vÒ</a:t>
            </a:r>
            <a:r>
              <a:rPr lang="en-US" sz="2600" dirty="0">
                <a:latin typeface=".VnAvant" pitchFamily="34" charset="0"/>
              </a:rPr>
              <a:t>. “C¸ </a:t>
            </a:r>
            <a:r>
              <a:rPr lang="en-US" sz="2600" dirty="0" err="1">
                <a:latin typeface=".VnAvant" pitchFamily="34" charset="0"/>
              </a:rPr>
              <a:t>mËp</a:t>
            </a:r>
            <a:r>
              <a:rPr lang="en-US" sz="2600" dirty="0">
                <a:latin typeface=".VnAvant" pitchFamily="34" charset="0"/>
              </a:rPr>
              <a:t> ë </a:t>
            </a:r>
            <a:r>
              <a:rPr lang="en-US" sz="2600" dirty="0" err="1">
                <a:latin typeface=".VnAvant" pitchFamily="34" charset="0"/>
              </a:rPr>
              <a:t>ti</a:t>
            </a:r>
            <a:r>
              <a:rPr lang="en-US" sz="2600" dirty="0">
                <a:latin typeface=".VnAvant" pitchFamily="34" charset="0"/>
              </a:rPr>
              <a:t> vi mµ”. M¸ </a:t>
            </a:r>
            <a:r>
              <a:rPr lang="en-US" sz="2600" dirty="0" err="1">
                <a:latin typeface=".VnAvant" pitchFamily="34" charset="0"/>
              </a:rPr>
              <a:t>Êm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qu</a:t>
            </a:r>
            <a:r>
              <a:rPr lang="en-US" sz="2600" dirty="0">
                <a:latin typeface=".VnAvant" pitchFamily="34" charset="0"/>
              </a:rPr>
              <a:t>¸, </a:t>
            </a:r>
            <a:r>
              <a:rPr lang="en-US" sz="2600" dirty="0" err="1">
                <a:latin typeface=".VnAvant" pitchFamily="34" charset="0"/>
              </a:rPr>
              <a:t>bÐ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ch</a:t>
            </a:r>
            <a:r>
              <a:rPr lang="en-US" sz="2600" dirty="0">
                <a:latin typeface=".VnAvant" pitchFamily="34" charset="0"/>
              </a:rPr>
              <a:t>¶ </a:t>
            </a:r>
            <a:r>
              <a:rPr lang="en-US" sz="2600" dirty="0" err="1">
                <a:latin typeface=".VnAvant" pitchFamily="34" charset="0"/>
              </a:rPr>
              <a:t>sî</a:t>
            </a:r>
            <a:r>
              <a:rPr lang="en-US" sz="2600" dirty="0">
                <a:latin typeface=".VnAvant" pitchFamily="34" charset="0"/>
              </a:rPr>
              <a:t> </a:t>
            </a:r>
            <a:r>
              <a:rPr lang="en-US" sz="2600" dirty="0" err="1">
                <a:latin typeface=".VnAvant" pitchFamily="34" charset="0"/>
              </a:rPr>
              <a:t>n÷a</a:t>
            </a:r>
            <a:r>
              <a:rPr lang="en-US" sz="2600" dirty="0">
                <a:latin typeface=".VnAvant" pitchFamily="34" charset="0"/>
              </a:rPr>
              <a:t>.</a:t>
            </a:r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5" y="2888345"/>
            <a:ext cx="4005942" cy="272505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705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1408</TotalTime>
  <Words>575</Words>
  <Application>Microsoft Office PowerPoint</Application>
  <PresentationFormat>On-screen Show (16:10)</PresentationFormat>
  <Paragraphs>71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VNI-Thufap2</vt:lpstr>
      <vt:lpstr>.VnAvant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Nam Aka</cp:lastModifiedBy>
  <cp:revision>236</cp:revision>
  <dcterms:created xsi:type="dcterms:W3CDTF">2020-02-10T09:35:50Z</dcterms:created>
  <dcterms:modified xsi:type="dcterms:W3CDTF">2020-10-25T12:30:11Z</dcterms:modified>
</cp:coreProperties>
</file>