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9" r:id="rId3"/>
    <p:sldId id="260" r:id="rId4"/>
    <p:sldId id="270" r:id="rId5"/>
    <p:sldId id="273" r:id="rId6"/>
    <p:sldId id="269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CF2D-CD4F-48D6-BD88-C70909C9E793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EADE-EB37-4063-B2AB-273114695C3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CF2D-CD4F-48D6-BD88-C70909C9E793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EADE-EB37-4063-B2AB-273114695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CF2D-CD4F-48D6-BD88-C70909C9E793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EADE-EB37-4063-B2AB-273114695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CF2D-CD4F-48D6-BD88-C70909C9E793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EADE-EB37-4063-B2AB-273114695C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CF2D-CD4F-48D6-BD88-C70909C9E793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EADE-EB37-4063-B2AB-273114695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CF2D-CD4F-48D6-BD88-C70909C9E793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EADE-EB37-4063-B2AB-273114695C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CF2D-CD4F-48D6-BD88-C70909C9E793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EADE-EB37-4063-B2AB-273114695C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CF2D-CD4F-48D6-BD88-C70909C9E793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EADE-EB37-4063-B2AB-273114695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CF2D-CD4F-48D6-BD88-C70909C9E793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EADE-EB37-4063-B2AB-273114695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CF2D-CD4F-48D6-BD88-C70909C9E793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EADE-EB37-4063-B2AB-273114695C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CF2D-CD4F-48D6-BD88-C70909C9E793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EADE-EB37-4063-B2AB-273114695C3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87CF2D-CD4F-48D6-BD88-C70909C9E793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CBEADE-EB37-4063-B2AB-273114695C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09"/>
            <a:ext cx="9144000" cy="7696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66255" y="1122217"/>
            <a:ext cx="9296400" cy="762000"/>
          </a:xfrm>
          <a:prstGeom prst="rect">
            <a:avLst/>
          </a:prstGeom>
          <a:noFill/>
          <a:ln w="22225">
            <a:solidFill>
              <a:schemeClr val="bg1">
                <a:alpha val="39000"/>
              </a:schemeClr>
            </a:solidFill>
          </a:ln>
          <a:effectLst>
            <a:reflection stA="0" dist="1257300" dir="5400000" sy="-100000" algn="bl" rotWithShape="0"/>
          </a:effectLst>
          <a:scene3d>
            <a:camera prst="perspectiveRelaxed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B w="69850" h="38100" prst="cross"/>
            </a:sp3d>
          </a:bodyPr>
          <a:lstStyle/>
          <a:p>
            <a:pPr algn="ctr"/>
            <a:r>
              <a:rPr lang="en-US" sz="540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  <a:endParaRPr lang="en-US" sz="540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2971800"/>
            <a:ext cx="60960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  <a:effectLst>
            <a:softEdge rad="0"/>
          </a:effectLst>
          <a:scene3d>
            <a:camera prst="perspectiveRelaxedModerately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Tập làm văn </a:t>
            </a:r>
            <a:r>
              <a:rPr lang="en-US" sz="60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5</a:t>
            </a:r>
            <a:endParaRPr lang="en-US" sz="60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4308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92282"/>
            <a:ext cx="9372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của bài văn miêu tả con vật gồm 3 phần:</a:t>
            </a:r>
          </a:p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*Mở bài:</a:t>
            </a:r>
          </a:p>
          <a:p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Giới thiệu con vật định tả.</a:t>
            </a:r>
          </a:p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*Thân bài:</a:t>
            </a:r>
          </a:p>
          <a:p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Tả hình dáng.</a:t>
            </a:r>
          </a:p>
          <a:p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Tả thói quen sinh hoạt và một vài hoạt động chính của con vật.</a:t>
            </a:r>
          </a:p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*Kết bài:</a:t>
            </a:r>
          </a:p>
          <a:p>
            <a:r>
              <a:rPr lang="en-US" sz="36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cảm nghĩ đối với con vật.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55" y="951131"/>
            <a:ext cx="952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  <a:endParaRPr lang="en-US" sz="36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cấu tạo của bài văn tả con vật ?</a:t>
            </a:r>
          </a:p>
          <a:p>
            <a:pPr algn="ctr"/>
            <a:endParaRPr lang="en-US" sz="3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6885" y="3048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52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81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Tập làm văn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14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anose="02020603050405020304" pitchFamily="18" charset="0"/>
              </a:rPr>
              <a:t>		  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 con vật ( Kiểm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viết)</a:t>
            </a:r>
            <a:endParaRPr lang="en-US" sz="3200" u="sng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5932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anose="02020603050405020304" pitchFamily="18" charset="0"/>
              </a:rPr>
              <a:t>Đề bài : Hãy tả một con vật mà em yêu thích.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20"/>
          <p:cNvSpPr>
            <a:spLocks noChangeShapeType="1"/>
          </p:cNvSpPr>
          <p:nvPr/>
        </p:nvSpPr>
        <p:spPr bwMode="auto">
          <a:xfrm>
            <a:off x="2209800" y="2057400"/>
            <a:ext cx="16764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 flipV="1">
            <a:off x="5929744" y="2057400"/>
            <a:ext cx="1385455" cy="6927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0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0"/>
          </a:xfrm>
          <a:prstGeom prst="rect">
            <a:avLst/>
          </a:prstGeom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352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80" y="13850"/>
            <a:ext cx="2874820" cy="33389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5930"/>
            <a:ext cx="3276600" cy="380306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334" y="3380515"/>
            <a:ext cx="2899065" cy="385848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4" descr="tra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70" y="3380515"/>
            <a:ext cx="2826330" cy="385848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0"/>
            <a:ext cx="2895601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8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0782" y="4163280"/>
            <a:ext cx="9144000" cy="27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8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Tả </a:t>
            </a:r>
            <a:r>
              <a:rPr lang="en-US" altLang="en-US" sz="28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hình dáng: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Cần  ý quan sát ghi lại kết quả quan sát được ở vẻ bề ngoài của con vật như: màu </a:t>
            </a: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lông,đầu, đôi mắt, mũi, chân, 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 bộ </a:t>
            </a: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phận…</a:t>
            </a:r>
          </a:p>
          <a:p>
            <a:pPr>
              <a:spcBef>
                <a:spcPts val="600"/>
              </a:spcBef>
            </a:pPr>
            <a:r>
              <a:rPr lang="en-US" altLang="en-US" sz="28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Tả </a:t>
            </a:r>
            <a:r>
              <a:rPr lang="en-US" altLang="en-US" sz="28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Cần quan sát con vật ở </a:t>
            </a: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 tư 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 như con mèo đang rình chuột, trèo cây , hay con gà trống đang </a:t>
            </a: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gáy, con chó đang chạy….</a:t>
            </a:r>
            <a:endParaRPr lang="en-US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1828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23622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872394"/>
            <a:ext cx="2493818" cy="224240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3" name="Group 11"/>
          <p:cNvGrpSpPr>
            <a:grpSpLocks/>
          </p:cNvGrpSpPr>
          <p:nvPr/>
        </p:nvGrpSpPr>
        <p:grpSpPr bwMode="auto">
          <a:xfrm>
            <a:off x="5029200" y="0"/>
            <a:ext cx="2209800" cy="1965325"/>
            <a:chOff x="76" y="720"/>
            <a:chExt cx="1604" cy="1713"/>
          </a:xfrm>
        </p:grpSpPr>
        <p:pic>
          <p:nvPicPr>
            <p:cNvPr id="23564" name="Picture 12" descr="ga tro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" y="720"/>
              <a:ext cx="1604" cy="163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65" name="Text Box 13"/>
            <p:cNvSpPr txBox="1">
              <a:spLocks noChangeArrowheads="1"/>
            </p:cNvSpPr>
            <p:nvPr/>
          </p:nvSpPr>
          <p:spPr bwMode="auto">
            <a:xfrm>
              <a:off x="124" y="2114"/>
              <a:ext cx="433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GÀ</a:t>
              </a:r>
            </a:p>
          </p:txBody>
        </p:sp>
      </p:grpSp>
      <p:pic>
        <p:nvPicPr>
          <p:cNvPr id="23566" name="Picture 14" descr="tra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905000"/>
            <a:ext cx="1747838" cy="2209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926" y="1872393"/>
            <a:ext cx="2279073" cy="224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8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018" y="1886248"/>
            <a:ext cx="2362200" cy="222855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9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752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62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3810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14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 con vật ( Kiểm tra viết)</a:t>
            </a:r>
            <a:endParaRPr lang="en-US" sz="3200" b="1" u="sng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0" y="2133600"/>
            <a:ext cx="9144000" cy="3970318"/>
          </a:xfrm>
          <a:prstGeom prst="rect">
            <a:avLst/>
          </a:prstGeom>
          <a:solidFill>
            <a:srgbClr val="CCFF66"/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smtClean="0">
                <a:solidFill>
                  <a:srgbClr val="C00000"/>
                </a:solidFill>
                <a:latin typeface="Times New Roman" pitchFamily="18" charset="0"/>
              </a:rPr>
              <a:t>*Lưu ý:</a:t>
            </a:r>
          </a:p>
          <a:p>
            <a:pPr>
              <a:spcBef>
                <a:spcPct val="50000"/>
              </a:spcBef>
            </a:pPr>
            <a:r>
              <a:rPr lang="en-US" altLang="en-US" sz="2800" smtClean="0">
                <a:solidFill>
                  <a:srgbClr val="C00000"/>
                </a:solidFill>
                <a:latin typeface="Times New Roman" pitchFamily="18" charset="0"/>
              </a:rPr>
              <a:t>-Khi </a:t>
            </a:r>
            <a:r>
              <a:rPr lang="en-US" altLang="en-US" sz="2800">
                <a:solidFill>
                  <a:srgbClr val="C00000"/>
                </a:solidFill>
                <a:latin typeface="Times New Roman" pitchFamily="18" charset="0"/>
              </a:rPr>
              <a:t>làm bài  văn tả con  vật ta cần quan sát kĩ, tỉ bằng những giác quan.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C00000"/>
                </a:solidFill>
                <a:latin typeface="Times New Roman" pitchFamily="18" charset="0"/>
              </a:rPr>
              <a:t>-  Lựa chọn những hình ảnh đặc sắc để miêu tả.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800">
                <a:solidFill>
                  <a:srgbClr val="C00000"/>
                </a:solidFill>
                <a:latin typeface="Times New Roman" pitchFamily="18" charset="0"/>
              </a:rPr>
              <a:t>Vận dụng các biện pháp nghệ thuật so sánh, nhân hóa để bài văn thêm sinh động.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800">
                <a:solidFill>
                  <a:srgbClr val="C00000"/>
                </a:solidFill>
                <a:latin typeface="Times New Roman" pitchFamily="18" charset="0"/>
              </a:rPr>
              <a:t> Mỗi nội dung  miêu tả cần trình bày thành một đoạn.</a:t>
            </a:r>
          </a:p>
        </p:txBody>
      </p:sp>
    </p:spTree>
    <p:extLst>
      <p:ext uri="{BB962C8B-B14F-4D97-AF65-F5344CB8AC3E}">
        <p14:creationId xmlns:p14="http://schemas.microsoft.com/office/powerpoint/2010/main" val="393661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701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0"/>
            <a:ext cx="9220200" cy="7467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555" y="26595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EM LÀM BÀI TỐT</a:t>
            </a:r>
            <a:endParaRPr lang="vi-VN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45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259</Words>
  <Application>Microsoft Office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HAU</dc:creator>
  <cp:lastModifiedBy>A</cp:lastModifiedBy>
  <cp:revision>89</cp:revision>
  <dcterms:created xsi:type="dcterms:W3CDTF">2014-03-25T14:36:09Z</dcterms:created>
  <dcterms:modified xsi:type="dcterms:W3CDTF">2019-03-29T03:44:31Z</dcterms:modified>
</cp:coreProperties>
</file>