
<file path=[Content_Types].xml><?xml version="1.0" encoding="utf-8"?>
<Types xmlns="http://schemas.openxmlformats.org/package/2006/content-types">
  <Default Extension="png" ContentType="image/png"/>
  <Default Extension="tmp"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notesMasterIdLst>
    <p:notesMasterId r:id="rId11"/>
  </p:notesMasterIdLst>
  <p:handoutMasterIdLst>
    <p:handoutMasterId r:id="rId12"/>
  </p:handoutMasterIdLst>
  <p:sldIdLst>
    <p:sldId id="256" r:id="rId2"/>
    <p:sldId id="261" r:id="rId3"/>
    <p:sldId id="260" r:id="rId4"/>
    <p:sldId id="272" r:id="rId5"/>
    <p:sldId id="290" r:id="rId6"/>
    <p:sldId id="307" r:id="rId7"/>
    <p:sldId id="298" r:id="rId8"/>
    <p:sldId id="305" r:id="rId9"/>
    <p:sldId id="306" r:id="rId10"/>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hat Tai Nguyen" initials="PTN" lastIdx="8" clrIdx="0">
    <p:extLst>
      <p:ext uri="{19B8F6BF-5375-455C-9EA6-DF929625EA0E}">
        <p15:presenceInfo xmlns:p15="http://schemas.microsoft.com/office/powerpoint/2012/main" xmlns="" userId="eef3ed3e781b0e6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26522"/>
    <a:srgbClr val="30A4DC"/>
    <a:srgbClr val="D44E31"/>
    <a:srgbClr val="297C4E"/>
    <a:srgbClr val="3060A0"/>
    <a:srgbClr val="1B989C"/>
    <a:srgbClr val="41BB34"/>
    <a:srgbClr val="EA7E7E"/>
    <a:srgbClr val="33A3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85996" autoAdjust="0"/>
  </p:normalViewPr>
  <p:slideViewPr>
    <p:cSldViewPr snapToGrid="0">
      <p:cViewPr varScale="1">
        <p:scale>
          <a:sx n="72" d="100"/>
          <a:sy n="72" d="100"/>
        </p:scale>
        <p:origin x="-678" y="-84"/>
      </p:cViewPr>
      <p:guideLst>
        <p:guide orient="horz" pos="2160"/>
        <p:guide pos="3840"/>
      </p:guideLst>
    </p:cSldViewPr>
  </p:slideViewPr>
  <p:notesTextViewPr>
    <p:cViewPr>
      <p:scale>
        <a:sx n="125" d="100"/>
        <a:sy n="125" d="100"/>
      </p:scale>
      <p:origin x="0" y="0"/>
    </p:cViewPr>
  </p:notesTextViewPr>
  <p:notesViewPr>
    <p:cSldViewPr snapToGrid="0">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1-08T11:14:23.983" idx="4">
    <p:pos x="4568" y="2072"/>
    <p:text>Giáo viên gợi ý để học sinh cho nhận xét</p:text>
    <p:extLst>
      <p:ext uri="{C676402C-5697-4E1C-873F-D02D1690AC5C}">
        <p15:threadingInfo xmlns:p15="http://schemas.microsoft.com/office/powerpoint/2012/main" xmlns="" timeZoneBias="-420"/>
      </p:ext>
    </p:extLst>
  </p:cm>
  <p:cm authorId="1" dt="2018-11-08T11:15:06.239" idx="5">
    <p:pos x="5792" y="2784"/>
    <p:text>Giáo viên gợi ý để học sinh cho nhận xét</p:text>
    <p:extLst>
      <p:ext uri="{C676402C-5697-4E1C-873F-D02D1690AC5C}">
        <p15:threadingInfo xmlns:p15="http://schemas.microsoft.com/office/powerpoint/2012/main" xmlns=""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C31FA54-65A2-4D1F-A7ED-8886A9684F30}" type="datetimeFigureOut">
              <a:rPr lang="en-US" smtClean="0"/>
              <a:t>4/9/2021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6039BC-B8D0-4CDC-A077-453B48A4440A}" type="slidenum">
              <a:rPr lang="en-US" smtClean="0"/>
              <a:t>‹#›</a:t>
            </a:fld>
            <a:endParaRPr lang="en-US"/>
          </a:p>
        </p:txBody>
      </p:sp>
    </p:spTree>
    <p:extLst>
      <p:ext uri="{BB962C8B-B14F-4D97-AF65-F5344CB8AC3E}">
        <p14:creationId xmlns:p14="http://schemas.microsoft.com/office/powerpoint/2010/main" val="1992367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FCE5D-CA8F-4F64-970C-1893990B6229}"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92DDC-5723-4348-B74C-D46FE223E68B}" type="slidenum">
              <a:rPr lang="en-US" smtClean="0"/>
              <a:t>‹#›</a:t>
            </a:fld>
            <a:endParaRPr lang="en-US"/>
          </a:p>
        </p:txBody>
      </p:sp>
    </p:spTree>
    <p:extLst>
      <p:ext uri="{BB962C8B-B14F-4D97-AF65-F5344CB8AC3E}">
        <p14:creationId xmlns:p14="http://schemas.microsoft.com/office/powerpoint/2010/main" val="346695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B92DDC-5723-4348-B74C-D46FE223E68B}" type="slidenum">
              <a:rPr lang="en-US" smtClean="0"/>
              <a:t>3</a:t>
            </a:fld>
            <a:endParaRPr lang="en-US"/>
          </a:p>
        </p:txBody>
      </p:sp>
    </p:spTree>
    <p:extLst>
      <p:ext uri="{BB962C8B-B14F-4D97-AF65-F5344CB8AC3E}">
        <p14:creationId xmlns:p14="http://schemas.microsoft.com/office/powerpoint/2010/main" val="18639511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8.tmp"/></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9.emf"/></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0.emf"/><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Master" Target="../slideMasters/slideMaster1.xml"/><Relationship Id="rId4" Type="http://schemas.openxmlformats.org/officeDocument/2006/relationships/image" Target="../media/image9.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4000" b="0" spc="150" baseline="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l">
              <a:buNone/>
              <a:defRPr sz="3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smtClean="0"/>
              <a:pPr/>
              <a:t>4/9/2021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dirty="0"/>
          </a:p>
        </p:txBody>
      </p:sp>
      <p:pic>
        <p:nvPicPr>
          <p:cNvPr id="8" name="Picture 7"/>
          <p:cNvPicPr>
            <a:picLocks noChangeAspect="1"/>
          </p:cNvPicPr>
          <p:nvPr/>
        </p:nvPicPr>
        <p:blipFill>
          <a:blip r:embed="rId2"/>
          <a:stretch>
            <a:fillRect/>
          </a:stretch>
        </p:blipFill>
        <p:spPr>
          <a:xfrm>
            <a:off x="452980" y="262439"/>
            <a:ext cx="1289022" cy="1327500"/>
          </a:xfrm>
          <a:prstGeom prst="rect">
            <a:avLst/>
          </a:prstGeom>
        </p:spPr>
      </p:pic>
      <p:pic>
        <p:nvPicPr>
          <p:cNvPr id="9" name="Picture 8"/>
          <p:cNvPicPr>
            <a:picLocks noChangeAspect="1"/>
          </p:cNvPicPr>
          <p:nvPr/>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4" name="Picture 13"/>
          <p:cNvPicPr>
            <a:picLocks noChangeAspect="1"/>
          </p:cNvPicPr>
          <p:nvPr userDrawn="1"/>
        </p:nvPicPr>
        <p:blipFill>
          <a:blip r:embed="rId2"/>
          <a:stretch>
            <a:fillRect/>
          </a:stretch>
        </p:blipFill>
        <p:spPr>
          <a:xfrm>
            <a:off x="452980" y="262439"/>
            <a:ext cx="1289022" cy="1327500"/>
          </a:xfrm>
          <a:prstGeom prst="rect">
            <a:avLst/>
          </a:prstGeom>
        </p:spPr>
      </p:pic>
      <p:pic>
        <p:nvPicPr>
          <p:cNvPr id="15" name="Picture 14"/>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6" name="Picture 2" descr="Image result for ic3 spark logo"/>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244454" y="388688"/>
            <a:ext cx="3983709" cy="114199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041492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Báo hiệu Bài tập">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2"/>
                </a:solidFill>
              </a:defRPr>
            </a:lvl1pPr>
          </a:lstStyle>
          <a:p>
            <a:fld id="{47BD2B39-EB6D-4221-8FBC-AEF76462664C}" type="datetimeFigureOut">
              <a:rPr lang="en-US" smtClean="0"/>
              <a:t>4/9/2021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C7AEF0F-3B20-4D09-BCE9-D55428049EF7}" type="slidenum">
              <a:rPr lang="en-US" smtClean="0"/>
              <a:t>‹#›</a:t>
            </a:fld>
            <a:endParaRPr lang="en-US"/>
          </a:p>
        </p:txBody>
      </p:sp>
      <p:pic>
        <p:nvPicPr>
          <p:cNvPr id="8" name="Picture 7"/>
          <p:cNvPicPr>
            <a:picLocks noChangeAspect="1"/>
          </p:cNvPicPr>
          <p:nvPr/>
        </p:nvPicPr>
        <p:blipFill>
          <a:blip r:embed="rId2"/>
          <a:stretch>
            <a:fillRect/>
          </a:stretch>
        </p:blipFill>
        <p:spPr>
          <a:xfrm>
            <a:off x="452980" y="262439"/>
            <a:ext cx="1289022" cy="1327500"/>
          </a:xfrm>
          <a:prstGeom prst="rect">
            <a:avLst/>
          </a:prstGeom>
        </p:spPr>
      </p:pic>
      <p:pic>
        <p:nvPicPr>
          <p:cNvPr id="9" name="Picture 8"/>
          <p:cNvPicPr>
            <a:picLocks noChangeAspect="1"/>
          </p:cNvPicPr>
          <p:nvPr/>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pic>
        <p:nvPicPr>
          <p:cNvPr id="14" name="Picture 13"/>
          <p:cNvPicPr>
            <a:picLocks noChangeAspect="1"/>
          </p:cNvPicPr>
          <p:nvPr/>
        </p:nvPicPr>
        <p:blipFill>
          <a:blip r:embed="rId4"/>
          <a:stretch>
            <a:fillRect/>
          </a:stretch>
        </p:blipFill>
        <p:spPr>
          <a:xfrm>
            <a:off x="2361000" y="1044000"/>
            <a:ext cx="7470001" cy="4770001"/>
          </a:xfrm>
          <a:prstGeom prst="rect">
            <a:avLst/>
          </a:prstGeom>
        </p:spPr>
      </p:pic>
    </p:spTree>
    <p:extLst>
      <p:ext uri="{BB962C8B-B14F-4D97-AF65-F5344CB8AC3E}">
        <p14:creationId xmlns:p14="http://schemas.microsoft.com/office/powerpoint/2010/main" val="185956564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3_Tiêu Đề Bài 3-Quyển 1-Phần mềm">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55208" y="2120729"/>
            <a:ext cx="11471565" cy="1739347"/>
          </a:xfrm>
        </p:spPr>
        <p:txBody>
          <a:bodyPr tIns="45720" bIns="45720" anchor="ctr">
            <a:normAutofit/>
          </a:bodyPr>
          <a:lstStyle>
            <a:lvl1pPr algn="ctr">
              <a:lnSpc>
                <a:spcPct val="80000"/>
              </a:lnSpc>
              <a:defRPr sz="4000" spc="150" baseline="0">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l">
              <a:buNone/>
              <a:defRPr sz="3000">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sz="1200">
                <a:latin typeface="Times New Roman" panose="02020603050405020304" pitchFamily="18" charset="0"/>
                <a:cs typeface="Times New Roman" panose="02020603050405020304" pitchFamily="18" charset="0"/>
              </a:defRPr>
            </a:lvl1pPr>
          </a:lstStyle>
          <a:p>
            <a:fld id="{47BD2B39-EB6D-4221-8FBC-AEF76462664C}" type="datetimeFigureOut">
              <a:rPr lang="en-US" smtClean="0"/>
              <a:pPr/>
              <a:t>4/9/2021</a:t>
            </a:fld>
            <a:endParaRPr lang="en-US"/>
          </a:p>
        </p:txBody>
      </p:sp>
      <p:sp>
        <p:nvSpPr>
          <p:cNvPr id="5" name="Footer Placeholder 4"/>
          <p:cNvSpPr>
            <a:spLocks noGrp="1"/>
          </p:cNvSpPr>
          <p:nvPr>
            <p:ph type="ftr" sz="quarter" idx="11"/>
          </p:nvPr>
        </p:nvSpPr>
        <p:spPr/>
        <p:txBody>
          <a:bodyPr/>
          <a:lstStyle>
            <a:lvl1pPr>
              <a:defRPr sz="1200">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12"/>
          </p:nvPr>
        </p:nvSpPr>
        <p:spPr/>
        <p:txBody>
          <a:bodyPr/>
          <a:lstStyle>
            <a:lvl1pPr>
              <a:defRPr sz="1200">
                <a:latin typeface="Times New Roman" panose="02020603050405020304" pitchFamily="18" charset="0"/>
                <a:cs typeface="Times New Roman" panose="02020603050405020304" pitchFamily="18" charset="0"/>
              </a:defRPr>
            </a:lvl1pPr>
          </a:lstStyle>
          <a:p>
            <a:fld id="{AC7AEF0F-3B20-4D09-BCE9-D55428049EF7}" type="slidenum">
              <a:rPr lang="en-US" smtClean="0"/>
              <a:pPr/>
              <a:t>‹#›</a:t>
            </a:fld>
            <a:endParaRPr lang="en-US"/>
          </a:p>
        </p:txBody>
      </p:sp>
      <p:pic>
        <p:nvPicPr>
          <p:cNvPr id="10" name="Picture 9"/>
          <p:cNvPicPr>
            <a:picLocks noChangeAspect="1"/>
          </p:cNvPicPr>
          <p:nvPr/>
        </p:nvPicPr>
        <p:blipFill>
          <a:blip r:embed="rId2"/>
          <a:stretch>
            <a:fillRect/>
          </a:stretch>
        </p:blipFill>
        <p:spPr>
          <a:xfrm>
            <a:off x="10801300" y="428908"/>
            <a:ext cx="1238300" cy="1643278"/>
          </a:xfrm>
          <a:prstGeom prst="rect">
            <a:avLst/>
          </a:prstGeom>
        </p:spPr>
      </p:pic>
      <p:pic>
        <p:nvPicPr>
          <p:cNvPr id="12" name="Picture 11"/>
          <p:cNvPicPr>
            <a:picLocks noChangeAspect="1"/>
          </p:cNvPicPr>
          <p:nvPr/>
        </p:nvPicPr>
        <p:blipFill>
          <a:blip r:embed="rId3"/>
          <a:stretch>
            <a:fillRect/>
          </a:stretch>
        </p:blipFill>
        <p:spPr>
          <a:xfrm>
            <a:off x="287766" y="401058"/>
            <a:ext cx="1829000" cy="1698978"/>
          </a:xfrm>
          <a:prstGeom prst="rect">
            <a:avLst/>
          </a:prstGeom>
        </p:spPr>
      </p:pic>
      <p:pic>
        <p:nvPicPr>
          <p:cNvPr id="11" name="Picture 10"/>
          <p:cNvPicPr>
            <a:picLocks noChangeAspect="1"/>
          </p:cNvPicPr>
          <p:nvPr userDrawn="1"/>
        </p:nvPicPr>
        <p:blipFill>
          <a:blip r:embed="rId2"/>
          <a:stretch>
            <a:fillRect/>
          </a:stretch>
        </p:blipFill>
        <p:spPr>
          <a:xfrm>
            <a:off x="10801300" y="428908"/>
            <a:ext cx="1238300" cy="1643278"/>
          </a:xfrm>
          <a:prstGeom prst="rect">
            <a:avLst/>
          </a:prstGeom>
        </p:spPr>
      </p:pic>
      <p:pic>
        <p:nvPicPr>
          <p:cNvPr id="13" name="Picture 12"/>
          <p:cNvPicPr>
            <a:picLocks noChangeAspect="1"/>
          </p:cNvPicPr>
          <p:nvPr userDrawn="1"/>
        </p:nvPicPr>
        <p:blipFill>
          <a:blip r:embed="rId3"/>
          <a:stretch>
            <a:fillRect/>
          </a:stretch>
        </p:blipFill>
        <p:spPr>
          <a:xfrm>
            <a:off x="287766" y="401058"/>
            <a:ext cx="1829000" cy="1698978"/>
          </a:xfrm>
          <a:prstGeom prst="rect">
            <a:avLst/>
          </a:prstGeom>
        </p:spPr>
      </p:pic>
      <p:pic>
        <p:nvPicPr>
          <p:cNvPr id="15" name="Picture 14" descr="Screen Clipping"/>
          <p:cNvPicPr>
            <a:picLocks noChangeAspect="1"/>
          </p:cNvPicPr>
          <p:nvPr userDrawn="1"/>
        </p:nvPicPr>
        <p:blipFill>
          <a:blip r:embed="rId4" cstate="print">
            <a:clrChange>
              <a:clrFrom>
                <a:srgbClr val="FFFFFF"/>
              </a:clrFrom>
              <a:clrTo>
                <a:srgbClr val="FFFFFF">
                  <a:alpha val="0"/>
                </a:srgbClr>
              </a:clrTo>
            </a:clrChange>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311731" y="5545766"/>
            <a:ext cx="1368587" cy="1312234"/>
          </a:xfrm>
          <a:prstGeom prst="rect">
            <a:avLst/>
          </a:prstGeom>
        </p:spPr>
      </p:pic>
      <p:pic>
        <p:nvPicPr>
          <p:cNvPr id="16" name="Picture 2" descr="Image result for ic3 spark logo"/>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244454" y="388688"/>
            <a:ext cx="3983709" cy="114199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834540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_-Bài 3-Chủ đề A-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fld id="{47BD2B39-EB6D-4221-8FBC-AEF76462664C}" type="datetimeFigureOut">
              <a:rPr lang="en-US" smtClean="0"/>
              <a:pPr/>
              <a:t>4/9/2021</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C7AEF0F-3B20-4D09-BCE9-D55428049EF7}" type="slidenum">
              <a:rPr lang="en-US" smtClean="0"/>
              <a:pPr/>
              <a:t>‹#›</a:t>
            </a:fld>
            <a:endParaRPr lang="en-US"/>
          </a:p>
        </p:txBody>
      </p:sp>
      <p:sp>
        <p:nvSpPr>
          <p:cNvPr id="7" name="Rectangle 6"/>
          <p:cNvSpPr/>
          <p:nvPr/>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p:nvSpPr>
        <p:spPr>
          <a:xfrm>
            <a:off x="510139" y="161842"/>
            <a:ext cx="2669320" cy="369332"/>
          </a:xfrm>
          <a:prstGeom prst="rect">
            <a:avLst/>
          </a:prstGeom>
          <a:noFill/>
        </p:spPr>
        <p:txBody>
          <a:bodyPr wrap="none" rtlCol="0">
            <a:spAutoFit/>
          </a:bodyPr>
          <a:lstStyle/>
          <a:p>
            <a:r>
              <a:rPr lang="en-US" smtClean="0"/>
              <a:t>Bài 3. Phần mềm máy tính</a:t>
            </a:r>
          </a:p>
        </p:txBody>
      </p:sp>
      <p:sp>
        <p:nvSpPr>
          <p:cNvPr id="9" name="TextBox 8"/>
          <p:cNvSpPr txBox="1"/>
          <p:nvPr/>
        </p:nvSpPr>
        <p:spPr>
          <a:xfrm>
            <a:off x="8293467" y="190254"/>
            <a:ext cx="7331024"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smtClean="0">
                <a:solidFill>
                  <a:schemeClr val="tx1"/>
                </a:solidFill>
                <a:latin typeface="Calibri" panose="020F0502020204030204" pitchFamily="34" charset="0"/>
                <a:ea typeface="+mn-ea"/>
                <a:cs typeface="+mn-cs"/>
              </a:rPr>
              <a:t>Chủ đề A. Khám phá trí tuệ máy tính</a:t>
            </a:r>
          </a:p>
        </p:txBody>
      </p:sp>
      <p:sp>
        <p:nvSpPr>
          <p:cNvPr id="11" name="Text Placeholder 10"/>
          <p:cNvSpPr>
            <a:spLocks noGrp="1"/>
          </p:cNvSpPr>
          <p:nvPr>
            <p:ph type="body" sz="quarter" idx="13"/>
          </p:nvPr>
        </p:nvSpPr>
        <p:spPr>
          <a:xfrm>
            <a:off x="1275744" y="795485"/>
            <a:ext cx="9784733" cy="551177"/>
          </a:xfrm>
        </p:spPr>
        <p:txBody>
          <a:bodyPr vert="horz" lIns="91440" tIns="45720" rIns="91440" bIns="45720" rtlCol="0">
            <a:noAutofit/>
          </a:bodyPr>
          <a:lstStyle>
            <a:lvl1pPr algn="ctr">
              <a:defRPr lang="en-US" sz="3200" smtClean="0">
                <a:solidFill>
                  <a:schemeClr val="bg2"/>
                </a:solidFill>
              </a:defRPr>
            </a:lvl1pPr>
            <a:lvl2pPr algn="ctr">
              <a:defRPr lang="en-US" sz="3200" smtClean="0"/>
            </a:lvl2pPr>
            <a:lvl3pPr algn="ctr">
              <a:defRPr lang="en-US" sz="3200" smtClean="0"/>
            </a:lvl3pPr>
            <a:lvl4pPr algn="ctr">
              <a:defRPr lang="en-US" sz="3200" smtClean="0"/>
            </a:lvl4pPr>
            <a:lvl5pPr algn="ctr">
              <a:defRPr lang="en-US" sz="3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0" name="Picture 9"/>
          <p:cNvPicPr>
            <a:picLocks noChangeAspect="1"/>
          </p:cNvPicPr>
          <p:nvPr/>
        </p:nvPicPr>
        <p:blipFill>
          <a:blip r:embed="rId2">
            <a:duotone>
              <a:prstClr val="black"/>
              <a:schemeClr val="accent6">
                <a:tint val="45000"/>
                <a:satMod val="400000"/>
              </a:schemeClr>
            </a:duotone>
          </a:blip>
          <a:stretch>
            <a:fillRect/>
          </a:stretch>
        </p:blipFill>
        <p:spPr>
          <a:xfrm>
            <a:off x="10987458" y="5447320"/>
            <a:ext cx="713584" cy="946956"/>
          </a:xfrm>
          <a:prstGeom prst="rect">
            <a:avLst/>
          </a:prstGeom>
        </p:spPr>
      </p:pic>
      <p:pic>
        <p:nvPicPr>
          <p:cNvPr id="12" name="Picture 11"/>
          <p:cNvPicPr>
            <a:picLocks noChangeAspect="1"/>
          </p:cNvPicPr>
          <p:nvPr/>
        </p:nvPicPr>
        <p:blipFill>
          <a:blip r:embed="rId3">
            <a:duotone>
              <a:prstClr val="black"/>
              <a:schemeClr val="accent6">
                <a:tint val="45000"/>
                <a:satMod val="400000"/>
              </a:schemeClr>
            </a:duotone>
          </a:blip>
          <a:stretch>
            <a:fillRect/>
          </a:stretch>
        </p:blipFill>
        <p:spPr>
          <a:xfrm>
            <a:off x="599076" y="5431271"/>
            <a:ext cx="1053980" cy="979054"/>
          </a:xfrm>
          <a:prstGeom prst="rect">
            <a:avLst/>
          </a:prstGeom>
        </p:spPr>
      </p:pic>
      <p:sp>
        <p:nvSpPr>
          <p:cNvPr id="13" name="Rectangle 12"/>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pic>
        <p:nvPicPr>
          <p:cNvPr id="16" name="Picture 15"/>
          <p:cNvPicPr>
            <a:picLocks noChangeAspect="1"/>
          </p:cNvPicPr>
          <p:nvPr userDrawn="1"/>
        </p:nvPicPr>
        <p:blipFill>
          <a:blip r:embed="rId2">
            <a:duotone>
              <a:prstClr val="black"/>
              <a:schemeClr val="accent6">
                <a:tint val="45000"/>
                <a:satMod val="400000"/>
              </a:schemeClr>
            </a:duotone>
          </a:blip>
          <a:stretch>
            <a:fillRect/>
          </a:stretch>
        </p:blipFill>
        <p:spPr>
          <a:xfrm>
            <a:off x="10987458" y="5447320"/>
            <a:ext cx="713584" cy="946956"/>
          </a:xfrm>
          <a:prstGeom prst="rect">
            <a:avLst/>
          </a:prstGeom>
        </p:spPr>
      </p:pic>
      <p:pic>
        <p:nvPicPr>
          <p:cNvPr id="17" name="Picture 16"/>
          <p:cNvPicPr>
            <a:picLocks noChangeAspect="1"/>
          </p:cNvPicPr>
          <p:nvPr userDrawn="1"/>
        </p:nvPicPr>
        <p:blipFill>
          <a:blip r:embed="rId3">
            <a:duotone>
              <a:prstClr val="black"/>
              <a:schemeClr val="accent6">
                <a:tint val="45000"/>
                <a:satMod val="400000"/>
              </a:schemeClr>
            </a:duotone>
          </a:blip>
          <a:stretch>
            <a:fillRect/>
          </a:stretch>
        </p:blipFill>
        <p:spPr>
          <a:xfrm>
            <a:off x="599076" y="5431271"/>
            <a:ext cx="1053980" cy="979054"/>
          </a:xfrm>
          <a:prstGeom prst="rect">
            <a:avLst/>
          </a:prstGeom>
        </p:spPr>
      </p:pic>
      <p:pic>
        <p:nvPicPr>
          <p:cNvPr id="18" name="Picture 17"/>
          <p:cNvPicPr>
            <a:picLocks noChangeAspect="1"/>
          </p:cNvPicPr>
          <p:nvPr userDrawn="1"/>
        </p:nvPicPr>
        <p:blipFill>
          <a:blip r:embed="rId4"/>
          <a:stretch>
            <a:fillRect/>
          </a:stretch>
        </p:blipFill>
        <p:spPr>
          <a:xfrm>
            <a:off x="5275811" y="5931351"/>
            <a:ext cx="1640378" cy="914776"/>
          </a:xfrm>
          <a:prstGeom prst="rect">
            <a:avLst/>
          </a:prstGeom>
        </p:spPr>
      </p:pic>
    </p:spTree>
    <p:extLst>
      <p:ext uri="{BB962C8B-B14F-4D97-AF65-F5344CB8AC3E}">
        <p14:creationId xmlns:p14="http://schemas.microsoft.com/office/powerpoint/2010/main" val="101911319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Bài 3-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bg1"/>
                </a:solidFill>
              </a:defRPr>
            </a:lvl1pPr>
          </a:lstStyle>
          <a:p>
            <a:fld id="{47BD2B39-EB6D-4221-8FBC-AEF76462664C}" type="datetimeFigureOut">
              <a:rPr lang="en-US" smtClean="0"/>
              <a:pPr/>
              <a:t>4/9/2021</a:t>
            </a:fld>
            <a:endParaRPr lang="en-US" dirty="0"/>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AC7AEF0F-3B20-4D09-BCE9-D55428049EF7}" type="slidenum">
              <a:rPr lang="en-US" smtClean="0"/>
              <a:pPr/>
              <a:t>‹#›</a:t>
            </a:fld>
            <a:endParaRPr lang="en-US"/>
          </a:p>
        </p:txBody>
      </p:sp>
      <p:sp>
        <p:nvSpPr>
          <p:cNvPr id="7" name="Rectangle 6"/>
          <p:cNvSpPr/>
          <p:nvPr/>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p:nvSpPr>
        <p:spPr>
          <a:xfrm>
            <a:off x="510139" y="161842"/>
            <a:ext cx="2669320" cy="369332"/>
          </a:xfrm>
          <a:prstGeom prst="rect">
            <a:avLst/>
          </a:prstGeom>
          <a:noFill/>
        </p:spPr>
        <p:txBody>
          <a:bodyPr wrap="none" rtlCol="0">
            <a:spAutoFit/>
          </a:bodyPr>
          <a:lstStyle/>
          <a:p>
            <a:r>
              <a:rPr lang="en-US" smtClean="0"/>
              <a:t>Bài 3. Phần mềm máy tính</a:t>
            </a:r>
          </a:p>
        </p:txBody>
      </p:sp>
      <p:sp>
        <p:nvSpPr>
          <p:cNvPr id="9" name="TextBox 8"/>
          <p:cNvSpPr txBox="1"/>
          <p:nvPr/>
        </p:nvSpPr>
        <p:spPr>
          <a:xfrm>
            <a:off x="7779117" y="190254"/>
            <a:ext cx="7331024" cy="369332"/>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baseline="0" smtClean="0">
                <a:solidFill>
                  <a:schemeClr val="tx1"/>
                </a:solidFill>
                <a:latin typeface="Calibri" panose="020F0502020204030204" pitchFamily="34" charset="0"/>
                <a:ea typeface="+mn-ea"/>
                <a:cs typeface="+mn-cs"/>
              </a:rPr>
              <a:t>Chủ đề B. Tớ nên sử dụng ứng dụng nào?</a:t>
            </a:r>
          </a:p>
        </p:txBody>
      </p:sp>
      <p:sp>
        <p:nvSpPr>
          <p:cNvPr id="11" name="Text Placeholder 10"/>
          <p:cNvSpPr>
            <a:spLocks noGrp="1"/>
          </p:cNvSpPr>
          <p:nvPr>
            <p:ph type="body" sz="quarter" idx="13"/>
          </p:nvPr>
        </p:nvSpPr>
        <p:spPr>
          <a:xfrm>
            <a:off x="1275744" y="795485"/>
            <a:ext cx="9784733" cy="534551"/>
          </a:xfrm>
        </p:spPr>
        <p:txBody>
          <a:bodyPr vert="horz" lIns="91440" tIns="45720" rIns="91440" bIns="45720" rtlCol="0">
            <a:noAutofit/>
          </a:bodyPr>
          <a:lstStyle>
            <a:lvl1pPr algn="ctr">
              <a:defRPr lang="en-US" sz="3200" smtClean="0">
                <a:solidFill>
                  <a:schemeClr val="bg2"/>
                </a:solidFill>
              </a:defRPr>
            </a:lvl1pPr>
            <a:lvl2pPr algn="ctr">
              <a:defRPr lang="en-US" sz="3200" smtClean="0"/>
            </a:lvl2pPr>
            <a:lvl3pPr algn="ctr">
              <a:defRPr lang="en-US" sz="3200" smtClean="0"/>
            </a:lvl3pPr>
            <a:lvl4pPr algn="ctr">
              <a:defRPr lang="en-US" sz="3200" smtClean="0"/>
            </a:lvl4pPr>
            <a:lvl5pPr algn="ctr">
              <a:defRPr lang="en-US" sz="3200"/>
            </a:lvl5pPr>
          </a:lstStyle>
          <a:p>
            <a:pPr lvl="0" algn="ct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2" name="Picture 1"/>
          <p:cNvPicPr>
            <a:picLocks noChangeAspect="1"/>
          </p:cNvPicPr>
          <p:nvPr/>
        </p:nvPicPr>
        <p:blipFill>
          <a:blip r:embed="rId2"/>
          <a:stretch>
            <a:fillRect/>
          </a:stretch>
        </p:blipFill>
        <p:spPr>
          <a:xfrm>
            <a:off x="5238104" y="5238231"/>
            <a:ext cx="1715792" cy="1572144"/>
          </a:xfrm>
          <a:prstGeom prst="rect">
            <a:avLst/>
          </a:prstGeom>
        </p:spPr>
      </p:pic>
      <p:pic>
        <p:nvPicPr>
          <p:cNvPr id="10" name="Picture 9"/>
          <p:cNvPicPr>
            <a:picLocks noChangeAspect="1"/>
          </p:cNvPicPr>
          <p:nvPr/>
        </p:nvPicPr>
        <p:blipFill>
          <a:blip r:embed="rId3">
            <a:duotone>
              <a:prstClr val="black"/>
              <a:schemeClr val="accent4">
                <a:tint val="45000"/>
                <a:satMod val="400000"/>
              </a:schemeClr>
            </a:duotone>
          </a:blip>
          <a:stretch>
            <a:fillRect/>
          </a:stretch>
        </p:blipFill>
        <p:spPr>
          <a:xfrm>
            <a:off x="10987458" y="5447320"/>
            <a:ext cx="713584" cy="946956"/>
          </a:xfrm>
          <a:prstGeom prst="rect">
            <a:avLst/>
          </a:prstGeom>
        </p:spPr>
      </p:pic>
      <p:pic>
        <p:nvPicPr>
          <p:cNvPr id="12" name="Picture 11"/>
          <p:cNvPicPr>
            <a:picLocks noChangeAspect="1"/>
          </p:cNvPicPr>
          <p:nvPr/>
        </p:nvPicPr>
        <p:blipFill>
          <a:blip r:embed="rId4">
            <a:duotone>
              <a:prstClr val="black"/>
              <a:schemeClr val="accent4">
                <a:tint val="45000"/>
                <a:satMod val="400000"/>
              </a:schemeClr>
            </a:duotone>
          </a:blip>
          <a:stretch>
            <a:fillRect/>
          </a:stretch>
        </p:blipFill>
        <p:spPr>
          <a:xfrm>
            <a:off x="599076" y="5431271"/>
            <a:ext cx="1053980" cy="979054"/>
          </a:xfrm>
          <a:prstGeom prst="rect">
            <a:avLst/>
          </a:prstGeom>
        </p:spPr>
      </p:pic>
      <p:sp>
        <p:nvSpPr>
          <p:cNvPr id="13" name="Rectangle 12"/>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pic>
        <p:nvPicPr>
          <p:cNvPr id="16" name="Picture 15"/>
          <p:cNvPicPr>
            <a:picLocks noChangeAspect="1"/>
          </p:cNvPicPr>
          <p:nvPr userDrawn="1"/>
        </p:nvPicPr>
        <p:blipFill>
          <a:blip r:embed="rId2"/>
          <a:stretch>
            <a:fillRect/>
          </a:stretch>
        </p:blipFill>
        <p:spPr>
          <a:xfrm>
            <a:off x="5238104" y="5238231"/>
            <a:ext cx="1715792" cy="1572144"/>
          </a:xfrm>
          <a:prstGeom prst="rect">
            <a:avLst/>
          </a:prstGeom>
        </p:spPr>
      </p:pic>
      <p:pic>
        <p:nvPicPr>
          <p:cNvPr id="17" name="Picture 16"/>
          <p:cNvPicPr>
            <a:picLocks noChangeAspect="1"/>
          </p:cNvPicPr>
          <p:nvPr userDrawn="1"/>
        </p:nvPicPr>
        <p:blipFill>
          <a:blip r:embed="rId3">
            <a:duotone>
              <a:prstClr val="black"/>
              <a:schemeClr val="accent4">
                <a:tint val="45000"/>
                <a:satMod val="400000"/>
              </a:schemeClr>
            </a:duotone>
          </a:blip>
          <a:stretch>
            <a:fillRect/>
          </a:stretch>
        </p:blipFill>
        <p:spPr>
          <a:xfrm>
            <a:off x="10987458" y="5447320"/>
            <a:ext cx="713584" cy="946956"/>
          </a:xfrm>
          <a:prstGeom prst="rect">
            <a:avLst/>
          </a:prstGeom>
        </p:spPr>
      </p:pic>
      <p:pic>
        <p:nvPicPr>
          <p:cNvPr id="18" name="Picture 17"/>
          <p:cNvPicPr>
            <a:picLocks noChangeAspect="1"/>
          </p:cNvPicPr>
          <p:nvPr userDrawn="1"/>
        </p:nvPicPr>
        <p:blipFill>
          <a:blip r:embed="rId4">
            <a:duotone>
              <a:prstClr val="black"/>
              <a:schemeClr val="accent4">
                <a:tint val="45000"/>
                <a:satMod val="400000"/>
              </a:schemeClr>
            </a:duotone>
          </a:blip>
          <a:stretch>
            <a:fillRect/>
          </a:stretch>
        </p:blipFill>
        <p:spPr>
          <a:xfrm>
            <a:off x="599076" y="5431271"/>
            <a:ext cx="1053980" cy="979054"/>
          </a:xfrm>
          <a:prstGeom prst="rect">
            <a:avLst/>
          </a:prstGeom>
        </p:spPr>
      </p:pic>
    </p:spTree>
    <p:extLst>
      <p:ext uri="{BB962C8B-B14F-4D97-AF65-F5344CB8AC3E}">
        <p14:creationId xmlns:p14="http://schemas.microsoft.com/office/powerpoint/2010/main" val="1966741284"/>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C1CA74-CAC5-4020-8697-079ED1D92C55}" type="datetimeFigureOut">
              <a:rPr lang="en-US" smtClean="0"/>
              <a:t>4/9/2021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8389C3-C83B-4AD5-A21E-522DA13CFE41}" type="slidenum">
              <a:rPr lang="en-US" smtClean="0"/>
              <a:t>‹#›</a:t>
            </a:fld>
            <a:endParaRPr lang="en-US"/>
          </a:p>
        </p:txBody>
      </p:sp>
    </p:spTree>
    <p:extLst>
      <p:ext uri="{BB962C8B-B14F-4D97-AF65-F5344CB8AC3E}">
        <p14:creationId xmlns:p14="http://schemas.microsoft.com/office/powerpoint/2010/main" val="20849901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Chủ đề A-Bài 1-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rgbClr val="33A3DC"/>
                </a:solidFill>
              </a:defRPr>
            </a:lvl1pPr>
          </a:lstStyle>
          <a:p>
            <a:fld id="{47BD2B39-EB6D-4221-8FBC-AEF76462664C}" type="datetimeFigureOut">
              <a:rPr lang="en-US" smtClean="0"/>
              <a:pPr/>
              <a:t>4/9/2021</a:t>
            </a:fld>
            <a:endParaRPr lang="en-US"/>
          </a:p>
        </p:txBody>
      </p:sp>
      <p:sp>
        <p:nvSpPr>
          <p:cNvPr id="6" name="Slide Number Placeholder 5"/>
          <p:cNvSpPr>
            <a:spLocks noGrp="1"/>
          </p:cNvSpPr>
          <p:nvPr>
            <p:ph type="sldNum" sz="quarter" idx="12"/>
          </p:nvPr>
        </p:nvSpPr>
        <p:spPr/>
        <p:txBody>
          <a:bodyPr/>
          <a:lstStyle>
            <a:lvl1pPr>
              <a:defRPr>
                <a:solidFill>
                  <a:srgbClr val="33A3DC"/>
                </a:solidFill>
              </a:defRPr>
            </a:lvl1pPr>
          </a:lstStyle>
          <a:p>
            <a:fld id="{AC7AEF0F-3B20-4D09-BCE9-D55428049EF7}" type="slidenum">
              <a:rPr lang="en-US" smtClean="0"/>
              <a:pPr/>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1" name="Text Placeholder 10"/>
          <p:cNvSpPr>
            <a:spLocks noGrp="1"/>
          </p:cNvSpPr>
          <p:nvPr>
            <p:ph type="body" sz="quarter" idx="13"/>
          </p:nvPr>
        </p:nvSpPr>
        <p:spPr>
          <a:xfrm>
            <a:off x="1275744" y="795485"/>
            <a:ext cx="9784733" cy="777996"/>
          </a:xfrm>
        </p:spPr>
        <p:txBody>
          <a:bodyPr>
            <a:noAutofit/>
          </a:bodyPr>
          <a:lstStyle>
            <a:lvl1pPr algn="ctr">
              <a:defRPr sz="3200">
                <a:solidFill>
                  <a:schemeClr val="bg2"/>
                </a:solidFill>
              </a:defRPr>
            </a:lvl1pPr>
            <a:lvl2pPr algn="ctr">
              <a:defRPr sz="3200">
                <a:solidFill>
                  <a:schemeClr val="bg2"/>
                </a:solidFill>
              </a:defRPr>
            </a:lvl2pPr>
            <a:lvl3pPr algn="ctr">
              <a:defRPr sz="3200">
                <a:solidFill>
                  <a:schemeClr val="bg2"/>
                </a:solidFill>
              </a:defRPr>
            </a:lvl3pPr>
            <a:lvl4pPr algn="ctr">
              <a:defRPr sz="3200">
                <a:solidFill>
                  <a:schemeClr val="bg2"/>
                </a:solidFill>
              </a:defRPr>
            </a:lvl4pPr>
            <a:lvl5pPr algn="ctr">
              <a:defRPr sz="3200">
                <a:solidFill>
                  <a:schemeClr val="bg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3" name="Picture 12"/>
          <p:cNvPicPr>
            <a:picLocks noChangeAspect="1"/>
          </p:cNvPicPr>
          <p:nvPr userDrawn="1"/>
        </p:nvPicPr>
        <p:blipFill>
          <a:blip r:embed="rId2"/>
          <a:stretch>
            <a:fillRect/>
          </a:stretch>
        </p:blipFill>
        <p:spPr>
          <a:xfrm>
            <a:off x="396821" y="5562028"/>
            <a:ext cx="672488" cy="888192"/>
          </a:xfrm>
          <a:prstGeom prst="rect">
            <a:avLst/>
          </a:prstGeom>
          <a:ln>
            <a:noFill/>
          </a:ln>
          <a:effectLst>
            <a:outerShdw blurRad="292100" dist="139700" dir="2700000" algn="tl" rotWithShape="0">
              <a:srgbClr val="333333">
                <a:alpha val="65000"/>
              </a:srgbClr>
            </a:outerShdw>
          </a:effectLst>
        </p:spPr>
      </p:pic>
      <p:pic>
        <p:nvPicPr>
          <p:cNvPr id="14" name="Picture 13"/>
          <p:cNvPicPr>
            <a:picLocks noChangeAspect="1"/>
          </p:cNvPicPr>
          <p:nvPr userDrawn="1"/>
        </p:nvPicPr>
        <p:blipFill>
          <a:blip r:embed="rId3">
            <a:duotone>
              <a:prstClr val="black"/>
              <a:schemeClr val="accent4">
                <a:tint val="45000"/>
                <a:satMod val="400000"/>
              </a:schemeClr>
            </a:duotone>
          </a:blip>
          <a:stretch>
            <a:fillRect/>
          </a:stretch>
        </p:blipFill>
        <p:spPr>
          <a:xfrm>
            <a:off x="10595250" y="5686097"/>
            <a:ext cx="1142898" cy="749286"/>
          </a:xfrm>
          <a:prstGeom prst="rect">
            <a:avLst/>
          </a:prstGeom>
          <a:ln>
            <a:noFill/>
          </a:ln>
          <a:effectLst>
            <a:outerShdw blurRad="292100" dist="139700" dir="2700000" algn="tl" rotWithShape="0">
              <a:srgbClr val="333333">
                <a:alpha val="65000"/>
              </a:srgbClr>
            </a:outerShdw>
          </a:effectLst>
        </p:spPr>
      </p:pic>
      <p:pic>
        <p:nvPicPr>
          <p:cNvPr id="9" name="Picture 8"/>
          <p:cNvPicPr>
            <a:picLocks noChangeAspect="1"/>
          </p:cNvPicPr>
          <p:nvPr userDrawn="1"/>
        </p:nvPicPr>
        <p:blipFill>
          <a:blip r:embed="rId4"/>
          <a:stretch>
            <a:fillRect/>
          </a:stretch>
        </p:blipFill>
        <p:spPr>
          <a:xfrm>
            <a:off x="5275811" y="5931351"/>
            <a:ext cx="1640378" cy="914776"/>
          </a:xfrm>
          <a:prstGeom prst="rect">
            <a:avLst/>
          </a:prstGeom>
        </p:spPr>
      </p:pic>
    </p:spTree>
    <p:extLst>
      <p:ext uri="{BB962C8B-B14F-4D97-AF65-F5344CB8AC3E}">
        <p14:creationId xmlns:p14="http://schemas.microsoft.com/office/powerpoint/2010/main" val="113983825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266" y="228435"/>
            <a:ext cx="9784080" cy="15087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200">
                <a:solidFill>
                  <a:schemeClr val="tx1"/>
                </a:solidFill>
                <a:latin typeface="Times New Roman" panose="02020603050405020304" pitchFamily="18" charset="0"/>
                <a:cs typeface="Times New Roman" panose="02020603050405020304" pitchFamily="18" charset="0"/>
              </a:defRPr>
            </a:lvl1pPr>
          </a:lstStyle>
          <a:p>
            <a:fld id="{47BD2B39-EB6D-4221-8FBC-AEF76462664C}" type="datetimeFigureOut">
              <a:rPr lang="en-US" smtClean="0"/>
              <a:pPr/>
              <a:t>4/9/2021</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200">
                <a:solidFill>
                  <a:schemeClr val="tx1"/>
                </a:solidFill>
                <a:latin typeface="Times New Roman" panose="02020603050405020304" pitchFamily="18" charset="0"/>
                <a:cs typeface="Times New Roman" panose="02020603050405020304" pitchFamily="18" charset="0"/>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latin typeface="Times New Roman" panose="02020603050405020304" pitchFamily="18" charset="0"/>
                <a:cs typeface="Times New Roman" panose="02020603050405020304" pitchFamily="18" charset="0"/>
              </a:defRPr>
            </a:lvl1pPr>
          </a:lstStyle>
          <a:p>
            <a:fld id="{AC7AEF0F-3B20-4D09-BCE9-D55428049EF7}" type="slidenum">
              <a:rPr lang="en-US" smtClean="0"/>
              <a:pPr/>
              <a:t>‹#›</a:t>
            </a:fld>
            <a:endParaRPr lang="en-US"/>
          </a:p>
        </p:txBody>
      </p:sp>
    </p:spTree>
    <p:extLst>
      <p:ext uri="{BB962C8B-B14F-4D97-AF65-F5344CB8AC3E}">
        <p14:creationId xmlns:p14="http://schemas.microsoft.com/office/powerpoint/2010/main" val="25353044"/>
      </p:ext>
    </p:extLst>
  </p:cSld>
  <p:clrMap bg1="dk1" tx1="lt1" bg2="dk2" tx2="lt2" accent1="accent1" accent2="accent2" accent3="accent3" accent4="accent4" accent5="accent5" accent6="accent6" hlink="hlink" folHlink="folHlink"/>
  <p:sldLayoutIdLst>
    <p:sldLayoutId id="2147483725" r:id="rId1"/>
    <p:sldLayoutId id="2147483726" r:id="rId2"/>
    <p:sldLayoutId id="2147483735" r:id="rId3"/>
    <p:sldLayoutId id="2147483736" r:id="rId4"/>
    <p:sldLayoutId id="2147483737" r:id="rId5"/>
    <p:sldLayoutId id="2147483738" r:id="rId6"/>
    <p:sldLayoutId id="2147483739" r:id="rId7"/>
  </p:sldLayoutIdLst>
  <p:timing>
    <p:tnLst>
      <p:par>
        <p:cTn id="1" dur="indefinite" restart="never" nodeType="tmRoot"/>
      </p:par>
    </p:tnLst>
  </p:timing>
  <p:txStyles>
    <p:titleStyle>
      <a:lvl1pPr algn="ctr" defTabSz="914400" rtl="0" eaLnBrk="1" latinLnBrk="0" hangingPunct="1">
        <a:lnSpc>
          <a:spcPct val="85000"/>
        </a:lnSpc>
        <a:spcBef>
          <a:spcPct val="0"/>
        </a:spcBef>
        <a:buNone/>
        <a:defRPr sz="4000" kern="1200" cap="all" baseline="0">
          <a:solidFill>
            <a:schemeClr val="bg2"/>
          </a:solidFill>
          <a:latin typeface="Times New Roman" panose="02020603050405020304" pitchFamily="18" charset="0"/>
          <a:ea typeface="+mj-ea"/>
          <a:cs typeface="Times New Roman" panose="02020603050405020304" pitchFamily="18" charset="0"/>
        </a:defRPr>
      </a:lvl1pPr>
    </p:titleStyle>
    <p:bodyStyle>
      <a:lvl1pPr marL="287338" indent="-287338" algn="l" defTabSz="914400" rtl="0" eaLnBrk="1" latinLnBrk="0" hangingPunct="1">
        <a:lnSpc>
          <a:spcPct val="90000"/>
        </a:lnSpc>
        <a:spcBef>
          <a:spcPts val="1200"/>
        </a:spcBef>
        <a:spcAft>
          <a:spcPts val="200"/>
        </a:spcAft>
        <a:buClr>
          <a:schemeClr val="tx1"/>
        </a:buClr>
        <a:buFont typeface="Wingdings 2" panose="05020102010507070707" pitchFamily="18" charset="2"/>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627063" indent="-339725"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600" kern="1200">
          <a:solidFill>
            <a:schemeClr val="tx1"/>
          </a:solidFill>
          <a:latin typeface="Times New Roman" panose="02020603050405020304" pitchFamily="18" charset="0"/>
          <a:ea typeface="+mn-ea"/>
          <a:cs typeface="Times New Roman" panose="02020603050405020304" pitchFamily="18" charset="0"/>
        </a:defRPr>
      </a:lvl2pPr>
      <a:lvl3pPr marL="968375" indent="-341313"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201738" indent="-233363"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200" kern="1200">
          <a:solidFill>
            <a:schemeClr val="tx1"/>
          </a:solidFill>
          <a:latin typeface="Times New Roman" panose="02020603050405020304" pitchFamily="18" charset="0"/>
          <a:ea typeface="+mn-ea"/>
          <a:cs typeface="Times New Roman" panose="02020603050405020304" pitchFamily="18" charset="0"/>
        </a:defRPr>
      </a:lvl4pPr>
      <a:lvl5pPr marL="1487488" indent="-285750" algn="l" defTabSz="914400" rtl="0" eaLnBrk="1" latinLnBrk="0" hangingPunct="1">
        <a:lnSpc>
          <a:spcPct val="90000"/>
        </a:lnSpc>
        <a:spcBef>
          <a:spcPts val="200"/>
        </a:spcBef>
        <a:spcAft>
          <a:spcPts val="400"/>
        </a:spcAft>
        <a:buClr>
          <a:schemeClr val="tx1"/>
        </a:buClr>
        <a:buFont typeface="Wingdings 2" panose="05020102010507070707" pitchFamily="18" charset="2"/>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4.tmp"/><Relationship Id="rId2" Type="http://schemas.openxmlformats.org/officeDocument/2006/relationships/image" Target="../media/image13.tmp"/><Relationship Id="rId1" Type="http://schemas.openxmlformats.org/officeDocument/2006/relationships/slideLayout" Target="../slideLayouts/slideLayout5.xml"/><Relationship Id="rId5" Type="http://schemas.openxmlformats.org/officeDocument/2006/relationships/image" Target="../media/image16.tmp"/><Relationship Id="rId4" Type="http://schemas.openxmlformats.org/officeDocument/2006/relationships/image" Target="../media/image15.tmp"/></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smtClean="0"/>
              <a:t>máy </a:t>
            </a:r>
            <a:r>
              <a:rPr lang="en-US" sz="4000"/>
              <a:t>tính thật là đơn giản</a:t>
            </a:r>
          </a:p>
        </p:txBody>
      </p:sp>
      <p:sp>
        <p:nvSpPr>
          <p:cNvPr id="5" name="Subtitle 4"/>
          <p:cNvSpPr>
            <a:spLocks noGrp="1"/>
          </p:cNvSpPr>
          <p:nvPr>
            <p:ph type="subTitle" idx="1"/>
          </p:nvPr>
        </p:nvSpPr>
        <p:spPr>
          <a:xfrm>
            <a:off x="1524000" y="3996251"/>
            <a:ext cx="9144000" cy="623046"/>
          </a:xfrm>
        </p:spPr>
        <p:txBody>
          <a:bodyPr>
            <a:normAutofit/>
          </a:bodyPr>
          <a:lstStyle/>
          <a:p>
            <a:pPr algn="ctr"/>
            <a:r>
              <a:rPr lang="en-US" dirty="0" err="1" smtClean="0">
                <a:solidFill>
                  <a:srgbClr val="FFFFFF"/>
                </a:solidFill>
              </a:rPr>
              <a:t>Chủ</a:t>
            </a:r>
            <a:r>
              <a:rPr lang="en-US" dirty="0" smtClean="0">
                <a:solidFill>
                  <a:srgbClr val="FFFFFF"/>
                </a:solidFill>
              </a:rPr>
              <a:t> </a:t>
            </a:r>
            <a:r>
              <a:rPr lang="en-US" dirty="0" err="1" smtClean="0">
                <a:solidFill>
                  <a:srgbClr val="FFFFFF"/>
                </a:solidFill>
              </a:rPr>
              <a:t>đề</a:t>
            </a:r>
            <a:r>
              <a:rPr lang="en-US" dirty="0" smtClean="0">
                <a:solidFill>
                  <a:srgbClr val="FFFFFF"/>
                </a:solidFill>
              </a:rPr>
              <a:t> C. </a:t>
            </a:r>
            <a:r>
              <a:rPr lang="en-US" dirty="0" smtClean="0"/>
              <a:t>PHẦN MỀM MÁY TÍNH</a:t>
            </a:r>
            <a:endParaRPr lang="en-US" dirty="0"/>
          </a:p>
        </p:txBody>
      </p:sp>
    </p:spTree>
    <p:extLst>
      <p:ext uri="{BB962C8B-B14F-4D97-AF65-F5344CB8AC3E}">
        <p14:creationId xmlns:p14="http://schemas.microsoft.com/office/powerpoint/2010/main" val="38601521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smtClean="0"/>
              <a:t>Chủ đề C. PHẦN </a:t>
            </a:r>
            <a:r>
              <a:rPr lang="en-US" sz="4000"/>
              <a:t>MỀM MÁY </a:t>
            </a:r>
            <a:r>
              <a:rPr lang="en-US" sz="4000" smtClean="0"/>
              <a:t>TÍNH</a:t>
            </a:r>
            <a:endParaRPr lang="en-US" sz="4000"/>
          </a:p>
        </p:txBody>
      </p:sp>
      <p:sp>
        <p:nvSpPr>
          <p:cNvPr id="5" name="Subtitle 4"/>
          <p:cNvSpPr>
            <a:spLocks noGrp="1"/>
          </p:cNvSpPr>
          <p:nvPr>
            <p:ph type="subTitle" idx="1"/>
          </p:nvPr>
        </p:nvSpPr>
        <p:spPr/>
        <p:txBody>
          <a:bodyPr>
            <a:normAutofit/>
          </a:bodyPr>
          <a:lstStyle/>
          <a:p>
            <a:pPr algn="l"/>
            <a:r>
              <a:rPr lang="en-US" sz="3200" dirty="0" err="1" smtClean="0"/>
              <a:t>Bài</a:t>
            </a:r>
            <a:r>
              <a:rPr lang="en-US" sz="3200" dirty="0" smtClean="0"/>
              <a:t> 1. </a:t>
            </a:r>
            <a:r>
              <a:rPr lang="en-US" sz="3200" dirty="0" err="1"/>
              <a:t>Khám</a:t>
            </a:r>
            <a:r>
              <a:rPr lang="en-US" sz="3200" dirty="0"/>
              <a:t> </a:t>
            </a:r>
            <a:r>
              <a:rPr lang="en-US" sz="3200" dirty="0" err="1"/>
              <a:t>phá</a:t>
            </a:r>
            <a:r>
              <a:rPr lang="en-US" sz="3200" dirty="0"/>
              <a:t> </a:t>
            </a:r>
            <a:r>
              <a:rPr lang="en-US" sz="3200" dirty="0" err="1"/>
              <a:t>trí</a:t>
            </a:r>
            <a:r>
              <a:rPr lang="en-US" sz="3200" dirty="0"/>
              <a:t> </a:t>
            </a:r>
            <a:r>
              <a:rPr lang="en-US" sz="3200" dirty="0" err="1"/>
              <a:t>tuệ</a:t>
            </a:r>
            <a:r>
              <a:rPr lang="en-US" sz="3200" dirty="0"/>
              <a:t> </a:t>
            </a:r>
            <a:r>
              <a:rPr lang="en-US" sz="3200" dirty="0" err="1"/>
              <a:t>máy</a:t>
            </a:r>
            <a:r>
              <a:rPr lang="en-US" sz="3200" dirty="0"/>
              <a:t> </a:t>
            </a:r>
            <a:r>
              <a:rPr lang="en-US" sz="3200" dirty="0" err="1"/>
              <a:t>tính</a:t>
            </a:r>
            <a:r>
              <a:rPr lang="en-US" sz="3200" dirty="0"/>
              <a:t> </a:t>
            </a:r>
            <a:endParaRPr lang="en-US" sz="3200" dirty="0" smtClean="0"/>
          </a:p>
          <a:p>
            <a:pPr algn="l"/>
            <a:r>
              <a:rPr lang="en-US" sz="3200" dirty="0" err="1" smtClean="0"/>
              <a:t>Bài</a:t>
            </a:r>
            <a:r>
              <a:rPr lang="en-US" sz="3200" dirty="0" smtClean="0"/>
              <a:t> 2. </a:t>
            </a:r>
            <a:r>
              <a:rPr lang="en-US" sz="3200" dirty="0" err="1"/>
              <a:t>Tớ</a:t>
            </a:r>
            <a:r>
              <a:rPr lang="en-US" sz="3200" dirty="0"/>
              <a:t> </a:t>
            </a:r>
            <a:r>
              <a:rPr lang="en-US" sz="3200" dirty="0" err="1"/>
              <a:t>nên</a:t>
            </a:r>
            <a:r>
              <a:rPr lang="en-US" sz="3200" dirty="0"/>
              <a:t> </a:t>
            </a:r>
            <a:r>
              <a:rPr lang="en-US" sz="3200" dirty="0" err="1"/>
              <a:t>sử</a:t>
            </a:r>
            <a:r>
              <a:rPr lang="en-US" sz="3200" dirty="0"/>
              <a:t> </a:t>
            </a:r>
            <a:r>
              <a:rPr lang="en-US" sz="3200" dirty="0" err="1"/>
              <a:t>dụng</a:t>
            </a:r>
            <a:r>
              <a:rPr lang="en-US" sz="3200" dirty="0"/>
              <a:t> </a:t>
            </a:r>
            <a:r>
              <a:rPr lang="en-US" sz="3200" dirty="0" err="1"/>
              <a:t>ứng</a:t>
            </a:r>
            <a:r>
              <a:rPr lang="en-US" sz="3200" dirty="0"/>
              <a:t> </a:t>
            </a:r>
            <a:r>
              <a:rPr lang="en-US" sz="3200" dirty="0" err="1"/>
              <a:t>dụng</a:t>
            </a:r>
            <a:r>
              <a:rPr lang="en-US" sz="3200" dirty="0"/>
              <a:t> </a:t>
            </a:r>
            <a:r>
              <a:rPr lang="en-US" sz="3200" dirty="0" err="1"/>
              <a:t>nào</a:t>
            </a:r>
            <a:r>
              <a:rPr lang="en-US" sz="3200" dirty="0"/>
              <a:t>? </a:t>
            </a:r>
          </a:p>
        </p:txBody>
      </p:sp>
    </p:spTree>
    <p:extLst>
      <p:ext uri="{BB962C8B-B14F-4D97-AF65-F5344CB8AC3E}">
        <p14:creationId xmlns:p14="http://schemas.microsoft.com/office/powerpoint/2010/main" val="5521518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952" y="2208879"/>
            <a:ext cx="11776841" cy="1676400"/>
          </a:xfrm>
        </p:spPr>
        <p:txBody>
          <a:bodyPr/>
          <a:lstStyle/>
          <a:p>
            <a:r>
              <a:rPr lang="en-US" sz="4000" dirty="0" err="1" smtClean="0"/>
              <a:t>Bài</a:t>
            </a:r>
            <a:r>
              <a:rPr lang="en-US" sz="4000" dirty="0" smtClean="0"/>
              <a:t> 2. </a:t>
            </a:r>
            <a:r>
              <a:rPr lang="en-US" sz="4000" dirty="0" err="1" smtClean="0"/>
              <a:t>Tớ</a:t>
            </a:r>
            <a:r>
              <a:rPr lang="en-US" sz="4000" dirty="0" smtClean="0"/>
              <a:t> </a:t>
            </a:r>
            <a:r>
              <a:rPr lang="en-US" sz="4000" dirty="0" err="1"/>
              <a:t>nên</a:t>
            </a:r>
            <a:r>
              <a:rPr lang="en-US" sz="4000" dirty="0"/>
              <a:t> </a:t>
            </a:r>
            <a:r>
              <a:rPr lang="en-US" sz="4000" dirty="0" err="1"/>
              <a:t>sử</a:t>
            </a:r>
            <a:r>
              <a:rPr lang="en-US" sz="4000" dirty="0"/>
              <a:t> </a:t>
            </a:r>
            <a:r>
              <a:rPr lang="en-US" sz="4000" dirty="0" err="1"/>
              <a:t>dụng</a:t>
            </a:r>
            <a:r>
              <a:rPr lang="en-US" sz="4000" dirty="0"/>
              <a:t> </a:t>
            </a:r>
            <a:r>
              <a:rPr lang="en-US" sz="4000" dirty="0" err="1"/>
              <a:t>ứng</a:t>
            </a:r>
            <a:r>
              <a:rPr lang="en-US" sz="4000" dirty="0"/>
              <a:t> </a:t>
            </a:r>
            <a:r>
              <a:rPr lang="en-US" sz="4000" dirty="0" err="1"/>
              <a:t>dụng</a:t>
            </a:r>
            <a:r>
              <a:rPr lang="en-US" sz="4000" dirty="0"/>
              <a:t> </a:t>
            </a:r>
            <a:r>
              <a:rPr lang="en-US" sz="4000" dirty="0" err="1"/>
              <a:t>nào</a:t>
            </a:r>
            <a:r>
              <a:rPr lang="en-US" sz="4000" dirty="0"/>
              <a:t>? </a:t>
            </a:r>
          </a:p>
        </p:txBody>
      </p:sp>
      <p:sp>
        <p:nvSpPr>
          <p:cNvPr id="3" name="Text Placeholder 2"/>
          <p:cNvSpPr>
            <a:spLocks noGrp="1"/>
          </p:cNvSpPr>
          <p:nvPr>
            <p:ph type="body" idx="1"/>
          </p:nvPr>
        </p:nvSpPr>
        <p:spPr>
          <a:xfrm>
            <a:off x="1031410" y="5138038"/>
            <a:ext cx="10515600" cy="1377062"/>
          </a:xfrm>
        </p:spPr>
        <p:txBody>
          <a:bodyPr numCol="2">
            <a:noAutofit/>
          </a:bodyPr>
          <a:lstStyle/>
          <a:p>
            <a:pPr marL="342900" indent="-342900">
              <a:buClr>
                <a:schemeClr val="tx2">
                  <a:lumMod val="75000"/>
                </a:schemeClr>
              </a:buClr>
              <a:buFont typeface="Wingdings 2" panose="05020102010507070707" pitchFamily="18" charset="2"/>
              <a:buChar char=""/>
            </a:pPr>
            <a:r>
              <a:rPr lang="vi-VN" sz="2200" b="1" dirty="0"/>
              <a:t>Phần mềm soạn thảo văn bản. </a:t>
            </a:r>
            <a:endParaRPr lang="en-US" sz="2200" b="1" dirty="0" smtClean="0"/>
          </a:p>
          <a:p>
            <a:pPr marL="342900" indent="-342900">
              <a:buClr>
                <a:schemeClr val="tx2">
                  <a:lumMod val="75000"/>
                </a:schemeClr>
              </a:buClr>
              <a:buFont typeface="Wingdings 2" panose="05020102010507070707" pitchFamily="18" charset="2"/>
              <a:buChar char=""/>
            </a:pPr>
            <a:r>
              <a:rPr lang="vi-VN" sz="2200" b="1" dirty="0" smtClean="0"/>
              <a:t>Phần mềm bảng tính. </a:t>
            </a:r>
            <a:endParaRPr lang="en-US" sz="2200" b="1" dirty="0" smtClean="0"/>
          </a:p>
          <a:p>
            <a:pPr marL="342900" indent="-342900">
              <a:buClr>
                <a:schemeClr val="tx2">
                  <a:lumMod val="75000"/>
                </a:schemeClr>
              </a:buClr>
              <a:buFont typeface="Wingdings 2" panose="05020102010507070707" pitchFamily="18" charset="2"/>
              <a:buChar char=""/>
            </a:pPr>
            <a:r>
              <a:rPr lang="vi-VN" sz="2200" b="1" dirty="0" smtClean="0"/>
              <a:t>Phần mềm trình chiếu. </a:t>
            </a:r>
            <a:endParaRPr lang="en-US" sz="2200" b="1" dirty="0"/>
          </a:p>
          <a:p>
            <a:pPr marL="342900" indent="-342900">
              <a:buClr>
                <a:schemeClr val="tx2">
                  <a:lumMod val="75000"/>
                </a:schemeClr>
              </a:buClr>
              <a:buFont typeface="Wingdings 2" panose="05020102010507070707" pitchFamily="18" charset="2"/>
              <a:buChar char=""/>
            </a:pPr>
            <a:endParaRPr lang="en-US" sz="2200" b="1" dirty="0" smtClean="0"/>
          </a:p>
          <a:p>
            <a:pPr marL="342900" indent="-342900">
              <a:buClr>
                <a:schemeClr val="tx2">
                  <a:lumMod val="75000"/>
                </a:schemeClr>
              </a:buClr>
              <a:buFont typeface="Wingdings 2" panose="05020102010507070707" pitchFamily="18" charset="2"/>
              <a:buChar char=""/>
            </a:pPr>
            <a:r>
              <a:rPr lang="vi-VN" sz="2200" b="1" dirty="0"/>
              <a:t>Phần mềm đa phương tiện</a:t>
            </a:r>
            <a:endParaRPr lang="en-US" sz="2200" b="1" dirty="0" smtClean="0"/>
          </a:p>
          <a:p>
            <a:pPr marL="342900" indent="-342900">
              <a:buClr>
                <a:schemeClr val="tx2">
                  <a:lumMod val="75000"/>
                </a:schemeClr>
              </a:buClr>
              <a:buFont typeface="Wingdings 2" panose="05020102010507070707" pitchFamily="18" charset="2"/>
              <a:buChar char=""/>
            </a:pPr>
            <a:r>
              <a:rPr lang="vi-VN" sz="2200" b="1" dirty="0" smtClean="0"/>
              <a:t>Phần mềm giải trí. </a:t>
            </a:r>
            <a:endParaRPr lang="en-US" sz="2200" b="1" dirty="0" smtClean="0"/>
          </a:p>
          <a:p>
            <a:pPr marL="342900" indent="-342900">
              <a:buClr>
                <a:schemeClr val="tx2">
                  <a:lumMod val="75000"/>
                </a:schemeClr>
              </a:buClr>
              <a:buFont typeface="Wingdings 2" panose="05020102010507070707" pitchFamily="18" charset="2"/>
              <a:buChar char=""/>
            </a:pPr>
            <a:r>
              <a:rPr lang="vi-VN" sz="2200" b="1" dirty="0" smtClean="0"/>
              <a:t>Phần mềm tiện ích. </a:t>
            </a:r>
            <a:endParaRPr lang="vi-VN" sz="2200" dirty="0" smtClean="0"/>
          </a:p>
          <a:p>
            <a:pPr marL="342900" indent="-342900">
              <a:buClr>
                <a:schemeClr val="tx2">
                  <a:lumMod val="75000"/>
                </a:schemeClr>
              </a:buClr>
              <a:buFont typeface="Wingdings 2" panose="05020102010507070707" pitchFamily="18" charset="2"/>
              <a:buChar char=""/>
            </a:pPr>
            <a:endParaRPr lang="en-US" sz="2200" dirty="0"/>
          </a:p>
        </p:txBody>
      </p:sp>
      <p:sp>
        <p:nvSpPr>
          <p:cNvPr id="4" name="TextBox 3"/>
          <p:cNvSpPr txBox="1"/>
          <p:nvPr/>
        </p:nvSpPr>
        <p:spPr>
          <a:xfrm>
            <a:off x="835572" y="3823409"/>
            <a:ext cx="10515600" cy="1200329"/>
          </a:xfrm>
          <a:prstGeom prst="rect">
            <a:avLst/>
          </a:prstGeom>
          <a:noFill/>
        </p:spPr>
        <p:txBody>
          <a:bodyPr wrap="square" rtlCol="0">
            <a:spAutoFit/>
          </a:bodyPr>
          <a:lstStyle/>
          <a:p>
            <a:pPr algn="just"/>
            <a:r>
              <a:rPr lang="vi-VN" sz="2400" dirty="0">
                <a:solidFill>
                  <a:schemeClr val="tx2"/>
                </a:solidFill>
                <a:latin typeface="Times New Roman" panose="02020603050405020304" pitchFamily="18" charset="0"/>
                <a:cs typeface="Times New Roman" panose="02020603050405020304" pitchFamily="18" charset="0"/>
              </a:rPr>
              <a:t>Trong </a:t>
            </a:r>
            <a:r>
              <a:rPr lang="en-US" sz="2400" dirty="0" err="1" smtClean="0">
                <a:solidFill>
                  <a:schemeClr val="tx2"/>
                </a:solidFill>
                <a:latin typeface="Times New Roman" panose="02020603050405020304" pitchFamily="18" charset="0"/>
                <a:cs typeface="Times New Roman" panose="02020603050405020304" pitchFamily="18" charset="0"/>
              </a:rPr>
              <a:t>bài</a:t>
            </a:r>
            <a:r>
              <a:rPr lang="en-US" sz="2400" dirty="0" smtClean="0">
                <a:solidFill>
                  <a:schemeClr val="tx2"/>
                </a:solidFill>
                <a:latin typeface="Times New Roman" panose="02020603050405020304" pitchFamily="18" charset="0"/>
                <a:cs typeface="Times New Roman" panose="02020603050405020304" pitchFamily="18" charset="0"/>
              </a:rPr>
              <a:t> </a:t>
            </a:r>
            <a:r>
              <a:rPr lang="en-US" sz="2400" dirty="0" err="1" smtClean="0">
                <a:solidFill>
                  <a:schemeClr val="tx2"/>
                </a:solidFill>
                <a:latin typeface="Times New Roman" panose="02020603050405020304" pitchFamily="18" charset="0"/>
                <a:cs typeface="Times New Roman" panose="02020603050405020304" pitchFamily="18" charset="0"/>
              </a:rPr>
              <a:t>học</a:t>
            </a:r>
            <a:r>
              <a:rPr lang="vi-VN" sz="2400" dirty="0" smtClean="0">
                <a:solidFill>
                  <a:schemeClr val="tx2"/>
                </a:solidFill>
                <a:latin typeface="Times New Roman" panose="02020603050405020304" pitchFamily="18" charset="0"/>
                <a:cs typeface="Times New Roman" panose="02020603050405020304" pitchFamily="18" charset="0"/>
              </a:rPr>
              <a:t> </a:t>
            </a:r>
            <a:r>
              <a:rPr lang="vi-VN" sz="2400" dirty="0">
                <a:solidFill>
                  <a:schemeClr val="tx2"/>
                </a:solidFill>
                <a:latin typeface="Times New Roman" panose="02020603050405020304" pitchFamily="18" charset="0"/>
                <a:cs typeface="Times New Roman" panose="02020603050405020304" pitchFamily="18" charset="0"/>
              </a:rPr>
              <a:t>này, bạn sẽ được tìm hiểu về các loại ứng dụng cơ bản và hay được sử dụng nhất. Bên cạnh đó, bạn cũng biết được chức năng cơ bản của mỗi loại ứng dụng. Sau khi hoàn thành </a:t>
            </a:r>
            <a:r>
              <a:rPr lang="en-US" sz="2400" dirty="0" err="1" smtClean="0">
                <a:solidFill>
                  <a:schemeClr val="tx2"/>
                </a:solidFill>
                <a:latin typeface="Times New Roman" panose="02020603050405020304" pitchFamily="18" charset="0"/>
                <a:cs typeface="Times New Roman" panose="02020603050405020304" pitchFamily="18" charset="0"/>
              </a:rPr>
              <a:t>bài</a:t>
            </a:r>
            <a:r>
              <a:rPr lang="en-US" sz="2400" dirty="0" smtClean="0">
                <a:solidFill>
                  <a:schemeClr val="tx2"/>
                </a:solidFill>
                <a:latin typeface="Times New Roman" panose="02020603050405020304" pitchFamily="18" charset="0"/>
                <a:cs typeface="Times New Roman" panose="02020603050405020304" pitchFamily="18" charset="0"/>
              </a:rPr>
              <a:t> </a:t>
            </a:r>
            <a:r>
              <a:rPr lang="en-US" sz="2400" dirty="0" err="1" smtClean="0">
                <a:solidFill>
                  <a:schemeClr val="tx2"/>
                </a:solidFill>
                <a:latin typeface="Times New Roman" panose="02020603050405020304" pitchFamily="18" charset="0"/>
                <a:cs typeface="Times New Roman" panose="02020603050405020304" pitchFamily="18" charset="0"/>
              </a:rPr>
              <a:t>học</a:t>
            </a:r>
            <a:r>
              <a:rPr lang="vi-VN" sz="2400" dirty="0" smtClean="0">
                <a:solidFill>
                  <a:schemeClr val="tx2"/>
                </a:solidFill>
                <a:latin typeface="Times New Roman" panose="02020603050405020304" pitchFamily="18" charset="0"/>
                <a:cs typeface="Times New Roman" panose="02020603050405020304" pitchFamily="18" charset="0"/>
              </a:rPr>
              <a:t> </a:t>
            </a:r>
            <a:r>
              <a:rPr lang="vi-VN" sz="2400" dirty="0">
                <a:solidFill>
                  <a:schemeClr val="tx2"/>
                </a:solidFill>
                <a:latin typeface="Times New Roman" panose="02020603050405020304" pitchFamily="18" charset="0"/>
                <a:cs typeface="Times New Roman" panose="02020603050405020304" pitchFamily="18" charset="0"/>
              </a:rPr>
              <a:t>này, bạn sẽ được làm quen với</a:t>
            </a:r>
            <a:r>
              <a:rPr lang="vi-VN" sz="2400" dirty="0" smtClean="0">
                <a:solidFill>
                  <a:schemeClr val="tx2"/>
                </a:solidFill>
                <a:latin typeface="Times New Roman" panose="02020603050405020304" pitchFamily="18" charset="0"/>
                <a:cs typeface="Times New Roman" panose="02020603050405020304" pitchFamily="18" charset="0"/>
              </a:rPr>
              <a:t>:</a:t>
            </a:r>
            <a:endParaRPr lang="en-US" sz="24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9458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err="1"/>
              <a:t>Phần</a:t>
            </a:r>
            <a:r>
              <a:rPr lang="en-US" dirty="0"/>
              <a:t> </a:t>
            </a:r>
            <a:r>
              <a:rPr lang="en-US" dirty="0" err="1"/>
              <a:t>mềm</a:t>
            </a:r>
            <a:r>
              <a:rPr lang="en-US" dirty="0"/>
              <a:t> </a:t>
            </a:r>
            <a:r>
              <a:rPr lang="en-US" dirty="0" err="1"/>
              <a:t>soạn</a:t>
            </a:r>
            <a:r>
              <a:rPr lang="en-US" dirty="0"/>
              <a:t> </a:t>
            </a:r>
            <a:r>
              <a:rPr lang="en-US" dirty="0" err="1"/>
              <a:t>thảo</a:t>
            </a:r>
            <a:r>
              <a:rPr lang="en-US" dirty="0"/>
              <a:t> </a:t>
            </a:r>
            <a:r>
              <a:rPr lang="en-US" dirty="0" err="1"/>
              <a:t>văn</a:t>
            </a:r>
            <a:r>
              <a:rPr lang="en-US" dirty="0"/>
              <a:t> </a:t>
            </a:r>
            <a:r>
              <a:rPr lang="en-US" dirty="0" smtClean="0"/>
              <a:t>bản</a:t>
            </a:r>
            <a:endParaRPr lang="en-US" dirty="0"/>
          </a:p>
        </p:txBody>
      </p:sp>
      <p:grpSp>
        <p:nvGrpSpPr>
          <p:cNvPr id="11" name="Group 10"/>
          <p:cNvGrpSpPr/>
          <p:nvPr/>
        </p:nvGrpSpPr>
        <p:grpSpPr>
          <a:xfrm>
            <a:off x="1696278" y="3373345"/>
            <a:ext cx="9013789" cy="3275607"/>
            <a:chOff x="1928087" y="3110906"/>
            <a:chExt cx="8133452" cy="2103120"/>
          </a:xfrm>
        </p:grpSpPr>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4738" y="3110906"/>
              <a:ext cx="2336801" cy="2103120"/>
            </a:xfrm>
            <a:prstGeom prst="rect">
              <a:avLst/>
            </a:prstGeom>
            <a:ln>
              <a:noFill/>
            </a:ln>
            <a:effectLst>
              <a:outerShdw blurRad="292100" dist="139700" dir="2700000" algn="tl" rotWithShape="0">
                <a:srgbClr val="333333">
                  <a:alpha val="65000"/>
                </a:srgbClr>
              </a:outerShdw>
            </a:effectLst>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8087" y="3116442"/>
              <a:ext cx="2683395" cy="2097584"/>
            </a:xfrm>
            <a:prstGeom prst="rect">
              <a:avLst/>
            </a:prstGeom>
            <a:ln>
              <a:noFill/>
            </a:ln>
            <a:effectLst>
              <a:outerShdw blurRad="292100" dist="139700" dir="2700000" algn="tl" rotWithShape="0">
                <a:srgbClr val="333333">
                  <a:alpha val="65000"/>
                </a:srgbClr>
              </a:outerShdw>
            </a:effectLst>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32624" y="3113200"/>
              <a:ext cx="2470972" cy="2100826"/>
            </a:xfrm>
            <a:prstGeom prst="rect">
              <a:avLst/>
            </a:prstGeom>
            <a:ln>
              <a:noFill/>
            </a:ln>
            <a:effectLst>
              <a:outerShdw blurRad="292100" dist="139700" dir="2700000" algn="tl" rotWithShape="0">
                <a:srgbClr val="333333">
                  <a:alpha val="65000"/>
                </a:srgbClr>
              </a:outerShdw>
            </a:effectLst>
          </p:spPr>
        </p:pic>
      </p:grpSp>
      <p:sp>
        <p:nvSpPr>
          <p:cNvPr id="7" name="TextBox 6"/>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
        <p:nvSpPr>
          <p:cNvPr id="8" name="TextBox 7"/>
          <p:cNvSpPr txBox="1"/>
          <p:nvPr/>
        </p:nvSpPr>
        <p:spPr>
          <a:xfrm>
            <a:off x="6578591" y="116716"/>
            <a:ext cx="5576887" cy="461665"/>
          </a:xfrm>
          <a:prstGeom prst="rect">
            <a:avLst/>
          </a:prstGeom>
          <a:noFill/>
        </p:spPr>
        <p:txBody>
          <a:bodyPr wrap="square" rtlCol="0">
            <a:spAutoFit/>
          </a:bodyPr>
          <a:lstStyle>
            <a:defPPr>
              <a:defRPr lang="en-US"/>
            </a:defPPr>
          </a:lstStyle>
          <a:p>
            <a:pPr lvl="0" algn="r"/>
            <a:r>
              <a:rPr lang="en-US" sz="2400" dirty="0" err="1" smtClean="0">
                <a:latin typeface="Times New Roman" panose="02020603050405020304" pitchFamily="18" charset="0"/>
                <a:cs typeface="Times New Roman" panose="02020603050405020304" pitchFamily="18" charset="0"/>
              </a:rPr>
              <a:t>Bài</a:t>
            </a:r>
            <a:r>
              <a:rPr lang="en-US" sz="2400" baseline="0" dirty="0" smtClean="0">
                <a:latin typeface="Times New Roman" panose="02020603050405020304" pitchFamily="18" charset="0"/>
                <a:cs typeface="Times New Roman" panose="02020603050405020304" pitchFamily="18" charset="0"/>
              </a:rPr>
              <a:t> 2</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Tớ</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ứng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nào</a:t>
            </a:r>
            <a:r>
              <a:rPr lang="en-US" sz="2400" dirty="0" smtClean="0">
                <a:latin typeface="Times New Roman" panose="02020603050405020304" pitchFamily="18" charset="0"/>
                <a:cs typeface="Times New Roman" panose="02020603050405020304" pitchFamily="18" charset="0"/>
              </a:rPr>
              <a:t>?</a:t>
            </a:r>
          </a:p>
        </p:txBody>
      </p:sp>
      <p:grpSp>
        <p:nvGrpSpPr>
          <p:cNvPr id="10" name="Group 9"/>
          <p:cNvGrpSpPr/>
          <p:nvPr/>
        </p:nvGrpSpPr>
        <p:grpSpPr>
          <a:xfrm>
            <a:off x="34917" y="1330036"/>
            <a:ext cx="11905291" cy="2142034"/>
            <a:chOff x="1116240" y="1330036"/>
            <a:chExt cx="9456510" cy="1581294"/>
          </a:xfrm>
        </p:grpSpPr>
        <p:pic>
          <p:nvPicPr>
            <p:cNvPr id="3" name="Picture 2" descr="Screen Clipping"/>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116240" y="1330036"/>
              <a:ext cx="8683560" cy="1581294"/>
            </a:xfrm>
            <a:prstGeom prst="rect">
              <a:avLst/>
            </a:prstGeom>
          </p:spPr>
        </p:pic>
        <p:sp>
          <p:nvSpPr>
            <p:cNvPr id="9" name="Rectangle 8"/>
            <p:cNvSpPr/>
            <p:nvPr/>
          </p:nvSpPr>
          <p:spPr>
            <a:xfrm>
              <a:off x="4133850" y="1390650"/>
              <a:ext cx="6438900" cy="1447799"/>
            </a:xfrm>
            <a:prstGeom prst="rect">
              <a:avLst/>
            </a:prstGeom>
            <a:solidFill>
              <a:srgbClr val="30A4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soạn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thảo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văn</a:t>
              </a:r>
              <a:r>
                <a:rPr lang="en-US" sz="2400" dirty="0" smtClean="0">
                  <a:latin typeface="Times New Roman" panose="02020603050405020304" pitchFamily="18" charset="0"/>
                  <a:cs typeface="Times New Roman" panose="02020603050405020304" pitchFamily="18" charset="0"/>
                </a:rPr>
                <a:t> bản </a:t>
              </a:r>
              <a:r>
                <a:rPr lang="en-US" sz="2400" dirty="0" err="1" smtClean="0">
                  <a:latin typeface="Times New Roman" panose="02020603050405020304" pitchFamily="18" charset="0"/>
                  <a:cs typeface="Times New Roman" panose="02020603050405020304" pitchFamily="18" charset="0"/>
                </a:rPr>
                <a:t>giúp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bạn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tạo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được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tài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liệu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gồm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văn</a:t>
              </a:r>
              <a:r>
                <a:rPr lang="en-US" sz="2400" dirty="0" smtClean="0">
                  <a:latin typeface="Times New Roman" panose="02020603050405020304" pitchFamily="18" charset="0"/>
                  <a:cs typeface="Times New Roman" panose="02020603050405020304" pitchFamily="18" charset="0"/>
                </a:rPr>
                <a:t> bản, </a:t>
              </a:r>
              <a:r>
                <a:rPr lang="en-US" sz="2400" dirty="0" err="1" smtClean="0">
                  <a:latin typeface="Times New Roman" panose="02020603050405020304" pitchFamily="18" charset="0"/>
                  <a:cs typeface="Times New Roman" panose="02020603050405020304" pitchFamily="18" charset="0"/>
                </a:rPr>
                <a:t>hình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ảnh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bảng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biểu</a:t>
              </a:r>
              <a:r>
                <a:rPr lang="en-US" sz="2400" dirty="0" smtClean="0">
                  <a:latin typeface="Times New Roman" panose="02020603050405020304" pitchFamily="18" charset="0"/>
                  <a:cs typeface="Times New Roman" panose="02020603050405020304" pitchFamily="18" charset="0"/>
                </a:rPr>
                <a:t>, …</a:t>
              </a:r>
            </a:p>
            <a:p>
              <a:pPr algn="just"/>
              <a:r>
                <a:rPr lang="en-US" sz="2400" dirty="0" err="1" smtClean="0">
                  <a:latin typeface="Times New Roman" panose="02020603050405020304" pitchFamily="18" charset="0"/>
                  <a:cs typeface="Times New Roman" panose="02020603050405020304" pitchFamily="18" charset="0"/>
                </a:rPr>
                <a:t>Bạn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cũng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thể</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tạo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được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thiệp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chúc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mừng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sinh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nhật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trình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bày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một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bài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văn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báo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tường</a:t>
              </a:r>
              <a:r>
                <a:rPr lang="en-US" sz="2400" dirty="0" smtClean="0">
                  <a:latin typeface="Times New Roman" panose="02020603050405020304" pitchFamily="18" charset="0"/>
                  <a:cs typeface="Times New Roman" panose="02020603050405020304" pitchFamily="18" charset="0"/>
                </a:rPr>
                <a:t> hay </a:t>
              </a:r>
              <a:r>
                <a:rPr lang="en-US" sz="2400" dirty="0" err="1" smtClean="0">
                  <a:latin typeface="Times New Roman" panose="02020603050405020304" pitchFamily="18" charset="0"/>
                  <a:cs typeface="Times New Roman" panose="02020603050405020304" pitchFamily="18" charset="0"/>
                </a:rPr>
                <a:t>tự</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tạo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mẫu</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giấy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khen</a:t>
              </a:r>
              <a:r>
                <a:rPr lang="en-US" sz="2400" dirty="0" smtClean="0">
                  <a:latin typeface="Times New Roman" panose="02020603050405020304" pitchFamily="18" charset="0"/>
                  <a:cs typeface="Times New Roman" panose="02020603050405020304" pitchFamily="18" charset="0"/>
                </a:rPr>
                <a:t>, … </a:t>
              </a:r>
              <a:r>
                <a:rPr lang="en-US" sz="2400" dirty="0" err="1" smtClean="0">
                  <a:latin typeface="Times New Roman" panose="02020603050405020304" pitchFamily="18" charset="0"/>
                  <a:cs typeface="Times New Roman" panose="02020603050405020304" pitchFamily="18" charset="0"/>
                </a:rPr>
                <a:t>bằng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soạn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thảo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văn</a:t>
              </a:r>
              <a:r>
                <a:rPr lang="en-US" sz="2400" dirty="0" smtClean="0">
                  <a:latin typeface="Times New Roman" panose="02020603050405020304" pitchFamily="18" charset="0"/>
                  <a:cs typeface="Times New Roman" panose="02020603050405020304" pitchFamily="18" charset="0"/>
                </a:rPr>
                <a:t> bản</a:t>
              </a:r>
              <a:endParaRPr lang="en-US" sz="24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093746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dirty="0" err="1" smtClean="0"/>
              <a:t>Hoạt</a:t>
            </a:r>
            <a:r>
              <a:rPr lang="en-US" dirty="0" smtClean="0"/>
              <a:t> </a:t>
            </a:r>
            <a:r>
              <a:rPr lang="en-US" dirty="0" err="1" smtClean="0"/>
              <a:t>động</a:t>
            </a:r>
            <a:r>
              <a:rPr lang="en-US" dirty="0" smtClean="0"/>
              <a:t> </a:t>
            </a:r>
            <a:r>
              <a:rPr lang="en-US" dirty="0" err="1" smtClean="0"/>
              <a:t>thực</a:t>
            </a:r>
            <a:r>
              <a:rPr lang="en-US" dirty="0" smtClean="0"/>
              <a:t> </a:t>
            </a:r>
            <a:r>
              <a:rPr lang="en-US" dirty="0" err="1" smtClean="0"/>
              <a:t>hành</a:t>
            </a:r>
            <a:r>
              <a:rPr lang="en-US" dirty="0" smtClean="0"/>
              <a:t> </a:t>
            </a:r>
            <a:r>
              <a:rPr lang="en-US" dirty="0" err="1" smtClean="0"/>
              <a:t>và</a:t>
            </a:r>
            <a:r>
              <a:rPr lang="en-US" dirty="0" smtClean="0"/>
              <a:t> </a:t>
            </a:r>
            <a:r>
              <a:rPr lang="en-US" dirty="0" err="1" smtClean="0"/>
              <a:t>nhận</a:t>
            </a:r>
            <a:r>
              <a:rPr lang="en-US" dirty="0" smtClean="0"/>
              <a:t> </a:t>
            </a:r>
            <a:r>
              <a:rPr lang="en-US" dirty="0" err="1" smtClean="0"/>
              <a:t>xét</a:t>
            </a:r>
            <a:endParaRPr lang="en-US" dirty="0"/>
          </a:p>
        </p:txBody>
      </p:sp>
      <p:sp>
        <p:nvSpPr>
          <p:cNvPr id="8" name="TextBox 7"/>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
        <p:nvSpPr>
          <p:cNvPr id="9" name="TextBox 8"/>
          <p:cNvSpPr txBox="1"/>
          <p:nvPr/>
        </p:nvSpPr>
        <p:spPr>
          <a:xfrm>
            <a:off x="6578591" y="116716"/>
            <a:ext cx="5576887" cy="461665"/>
          </a:xfrm>
          <a:prstGeom prst="rect">
            <a:avLst/>
          </a:prstGeom>
          <a:noFill/>
        </p:spPr>
        <p:txBody>
          <a:bodyPr wrap="square" rtlCol="0">
            <a:spAutoFit/>
          </a:bodyPr>
          <a:lstStyle>
            <a:defPPr>
              <a:defRPr lang="en-US"/>
            </a:defPPr>
          </a:lstStyle>
          <a:p>
            <a:pPr lvl="0" algn="r"/>
            <a:r>
              <a:rPr lang="en-US" sz="2400" dirty="0" err="1" smtClean="0">
                <a:latin typeface="Times New Roman" panose="02020603050405020304" pitchFamily="18" charset="0"/>
                <a:cs typeface="Times New Roman" panose="02020603050405020304" pitchFamily="18" charset="0"/>
              </a:rPr>
              <a:t>Bài</a:t>
            </a:r>
            <a:r>
              <a:rPr lang="en-US" sz="2400" baseline="0" dirty="0" smtClean="0">
                <a:latin typeface="Times New Roman" panose="02020603050405020304" pitchFamily="18" charset="0"/>
                <a:cs typeface="Times New Roman" panose="02020603050405020304" pitchFamily="18" charset="0"/>
              </a:rPr>
              <a:t> 2</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Tớ</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sử</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ứng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dụng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nào</a:t>
            </a:r>
            <a:r>
              <a:rPr lang="en-US" sz="2400" dirty="0" smtClean="0">
                <a:latin typeface="Times New Roman" panose="02020603050405020304" pitchFamily="18" charset="0"/>
                <a:cs typeface="Times New Roman" panose="02020603050405020304" pitchFamily="18" charset="0"/>
              </a:rPr>
              <a:t>?</a:t>
            </a:r>
          </a:p>
        </p:txBody>
      </p:sp>
      <p:sp>
        <p:nvSpPr>
          <p:cNvPr id="19" name="TextBox 18"/>
          <p:cNvSpPr txBox="1"/>
          <p:nvPr/>
        </p:nvSpPr>
        <p:spPr>
          <a:xfrm>
            <a:off x="533400" y="1353176"/>
            <a:ext cx="11036300" cy="4247317"/>
          </a:xfrm>
          <a:prstGeom prst="rect">
            <a:avLst/>
          </a:prstGeom>
          <a:noFill/>
        </p:spPr>
        <p:txBody>
          <a:bodyPr wrap="square" rtlCol="0">
            <a:spAutoFit/>
          </a:bodyPr>
          <a:lstStyle/>
          <a:p>
            <a:pPr algn="just"/>
            <a:r>
              <a:rPr lang="en-US" sz="2600" dirty="0" smtClean="0">
                <a:solidFill>
                  <a:schemeClr val="bg2"/>
                </a:solidFill>
                <a:latin typeface="Times New Roman" panose="02020603050405020304" pitchFamily="18" charset="0"/>
                <a:cs typeface="Times New Roman" panose="02020603050405020304" pitchFamily="18" charset="0"/>
              </a:rPr>
              <a:t>Trong </a:t>
            </a:r>
            <a:r>
              <a:rPr lang="en-US" sz="2600" dirty="0" err="1" smtClean="0">
                <a:solidFill>
                  <a:schemeClr val="bg2"/>
                </a:solidFill>
                <a:latin typeface="Times New Roman" panose="02020603050405020304" pitchFamily="18" charset="0"/>
                <a:cs typeface="Times New Roman" panose="02020603050405020304" pitchFamily="18" charset="0"/>
              </a:rPr>
              <a:t>hoạt</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động</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này</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giáo</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viên</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sẽ</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hướng</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dẫn</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các</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bạn</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làm</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quen</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với</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phần</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mềm</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soạn</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thảo</a:t>
            </a:r>
            <a:r>
              <a:rPr lang="en-US" sz="2600" dirty="0" smtClean="0">
                <a:solidFill>
                  <a:schemeClr val="bg2"/>
                </a:solidFill>
                <a:latin typeface="Times New Roman" panose="02020603050405020304" pitchFamily="18" charset="0"/>
                <a:cs typeface="Times New Roman" panose="02020603050405020304" pitchFamily="18" charset="0"/>
              </a:rPr>
              <a:t> </a:t>
            </a:r>
            <a:r>
              <a:rPr lang="en-US" sz="2600" dirty="0" err="1" smtClean="0">
                <a:solidFill>
                  <a:schemeClr val="bg2"/>
                </a:solidFill>
                <a:latin typeface="Times New Roman" panose="02020603050405020304" pitchFamily="18" charset="0"/>
                <a:cs typeface="Times New Roman" panose="02020603050405020304" pitchFamily="18" charset="0"/>
              </a:rPr>
              <a:t>văn</a:t>
            </a:r>
            <a:r>
              <a:rPr lang="en-US" sz="2600" dirty="0" smtClean="0">
                <a:solidFill>
                  <a:schemeClr val="bg2"/>
                </a:solidFill>
                <a:latin typeface="Times New Roman" panose="02020603050405020304" pitchFamily="18" charset="0"/>
                <a:cs typeface="Times New Roman" panose="02020603050405020304" pitchFamily="18" charset="0"/>
              </a:rPr>
              <a:t> bản Word:</a:t>
            </a:r>
          </a:p>
          <a:p>
            <a:pPr marL="457200" indent="-457200" algn="just">
              <a:buFont typeface="Wingdings 2" panose="05020102010507070707" pitchFamily="18" charset="2"/>
              <a:buChar char=""/>
            </a:pPr>
            <a:r>
              <a:rPr lang="en-US" sz="2400" b="1" dirty="0" err="1" smtClean="0">
                <a:solidFill>
                  <a:schemeClr val="bg2"/>
                </a:solidFill>
                <a:latin typeface="Times New Roman" panose="02020603050405020304" pitchFamily="18" charset="0"/>
                <a:cs typeface="Times New Roman" panose="02020603050405020304" pitchFamily="18" charset="0"/>
              </a:rPr>
              <a:t>Bước</a:t>
            </a:r>
            <a:r>
              <a:rPr lang="en-US" sz="2400" b="1" dirty="0" smtClean="0">
                <a:solidFill>
                  <a:schemeClr val="bg2"/>
                </a:solidFill>
                <a:latin typeface="Times New Roman" panose="02020603050405020304" pitchFamily="18" charset="0"/>
                <a:cs typeface="Times New Roman" panose="02020603050405020304" pitchFamily="18" charset="0"/>
              </a:rPr>
              <a:t> 1</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Mở</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ứng</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dụng</a:t>
            </a:r>
            <a:r>
              <a:rPr lang="en-US" sz="2400" dirty="0" smtClean="0">
                <a:solidFill>
                  <a:schemeClr val="bg2"/>
                </a:solidFill>
                <a:latin typeface="Times New Roman" panose="02020603050405020304" pitchFamily="18" charset="0"/>
                <a:cs typeface="Times New Roman" panose="02020603050405020304" pitchFamily="18" charset="0"/>
              </a:rPr>
              <a:t> Microsoft Word. </a:t>
            </a:r>
            <a:r>
              <a:rPr lang="en-US" sz="2400" dirty="0" err="1" smtClean="0">
                <a:solidFill>
                  <a:schemeClr val="bg2"/>
                </a:solidFill>
                <a:latin typeface="Times New Roman" panose="02020603050405020304" pitchFamily="18" charset="0"/>
                <a:cs typeface="Times New Roman" panose="02020603050405020304" pitchFamily="18" charset="0"/>
              </a:rPr>
              <a:t>Sau</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đó</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mở</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một</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tập</a:t>
            </a:r>
            <a:r>
              <a:rPr lang="en-US" sz="2400" dirty="0" smtClean="0">
                <a:solidFill>
                  <a:schemeClr val="bg2"/>
                </a:solidFill>
                <a:latin typeface="Times New Roman" panose="02020603050405020304" pitchFamily="18" charset="0"/>
                <a:cs typeface="Times New Roman" panose="02020603050405020304" pitchFamily="18" charset="0"/>
              </a:rPr>
              <a:t> tin </a:t>
            </a:r>
            <a:r>
              <a:rPr lang="en-US" sz="2400" dirty="0" err="1" smtClean="0">
                <a:solidFill>
                  <a:schemeClr val="bg2"/>
                </a:solidFill>
                <a:latin typeface="Times New Roman" panose="02020603050405020304" pitchFamily="18" charset="0"/>
                <a:cs typeface="Times New Roman" panose="02020603050405020304" pitchFamily="18" charset="0"/>
              </a:rPr>
              <a:t>trống</a:t>
            </a:r>
            <a:r>
              <a:rPr lang="en-US" sz="2400" dirty="0" smtClean="0">
                <a:solidFill>
                  <a:schemeClr val="bg2"/>
                </a:solidFill>
                <a:latin typeface="Times New Roman" panose="02020603050405020304" pitchFamily="18" charset="0"/>
                <a:cs typeface="Times New Roman" panose="02020603050405020304" pitchFamily="18" charset="0"/>
              </a:rPr>
              <a:t>.</a:t>
            </a:r>
          </a:p>
          <a:p>
            <a:pPr marL="457200" indent="-457200" algn="just">
              <a:buFont typeface="Wingdings 2" panose="05020102010507070707" pitchFamily="18" charset="2"/>
              <a:buChar char=""/>
            </a:pPr>
            <a:r>
              <a:rPr lang="en-US" sz="2400" b="1" dirty="0" err="1" smtClean="0">
                <a:solidFill>
                  <a:schemeClr val="bg2"/>
                </a:solidFill>
                <a:latin typeface="Times New Roman" panose="02020603050405020304" pitchFamily="18" charset="0"/>
                <a:cs typeface="Times New Roman" panose="02020603050405020304" pitchFamily="18" charset="0"/>
              </a:rPr>
              <a:t>Bước</a:t>
            </a:r>
            <a:r>
              <a:rPr lang="en-US" sz="2400" b="1" dirty="0" smtClean="0">
                <a:solidFill>
                  <a:schemeClr val="bg2"/>
                </a:solidFill>
                <a:latin typeface="Times New Roman" panose="02020603050405020304" pitchFamily="18" charset="0"/>
                <a:cs typeface="Times New Roman" panose="02020603050405020304" pitchFamily="18" charset="0"/>
              </a:rPr>
              <a:t> 2</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Nhập</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các</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nội</a:t>
            </a:r>
            <a:r>
              <a:rPr lang="en-US" sz="2400" dirty="0" smtClean="0">
                <a:solidFill>
                  <a:schemeClr val="bg2"/>
                </a:solidFill>
                <a:latin typeface="Times New Roman" panose="02020603050405020304" pitchFamily="18" charset="0"/>
                <a:cs typeface="Times New Roman" panose="02020603050405020304" pitchFamily="18" charset="0"/>
              </a:rPr>
              <a:t> dung:</a:t>
            </a:r>
          </a:p>
          <a:p>
            <a:pPr marL="914400" indent="-457200" algn="just">
              <a:buFont typeface="+mj-lt"/>
              <a:buAutoNum type="arabicPeriod"/>
            </a:pPr>
            <a:r>
              <a:rPr lang="en-US" sz="2400" dirty="0" err="1" smtClean="0">
                <a:solidFill>
                  <a:schemeClr val="bg2"/>
                </a:solidFill>
                <a:latin typeface="Times New Roman" panose="02020603050405020304" pitchFamily="18" charset="0"/>
                <a:cs typeface="Times New Roman" panose="02020603050405020304" pitchFamily="18" charset="0"/>
              </a:rPr>
              <a:t>Nhập</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vào</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Em</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tên</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là</a:t>
            </a:r>
            <a:r>
              <a:rPr lang="en-US" sz="2400" i="1" dirty="0" smtClean="0">
                <a:solidFill>
                  <a:schemeClr val="bg1"/>
                </a:solidFill>
                <a:latin typeface="Times New Roman" panose="02020603050405020304" pitchFamily="18" charset="0"/>
                <a:cs typeface="Times New Roman" panose="02020603050405020304" pitchFamily="18" charset="0"/>
              </a:rPr>
              <a:t>:</a:t>
            </a:r>
            <a:r>
              <a:rPr lang="en-US" sz="2400" i="1"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và</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nhấn</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phím</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b="1" dirty="0" smtClean="0">
                <a:solidFill>
                  <a:schemeClr val="bg2"/>
                </a:solidFill>
                <a:latin typeface="Times New Roman" panose="02020603050405020304" pitchFamily="18" charset="0"/>
                <a:cs typeface="Times New Roman" panose="02020603050405020304" pitchFamily="18" charset="0"/>
              </a:rPr>
              <a:t>Enter.</a:t>
            </a:r>
          </a:p>
          <a:p>
            <a:pPr marL="457200" algn="just"/>
            <a:r>
              <a:rPr lang="en-US" sz="2600" dirty="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Nhận</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xét</a:t>
            </a:r>
            <a:r>
              <a:rPr lang="en-US" i="1" dirty="0" smtClean="0">
                <a:solidFill>
                  <a:schemeClr val="bg2"/>
                </a:solidFill>
                <a:latin typeface="Times New Roman" panose="02020603050405020304" pitchFamily="18" charset="0"/>
                <a:cs typeface="Times New Roman" panose="02020603050405020304" pitchFamily="18" charset="0"/>
              </a:rPr>
              <a:t>: Con </a:t>
            </a:r>
            <a:r>
              <a:rPr lang="en-US" i="1" dirty="0" err="1" smtClean="0">
                <a:solidFill>
                  <a:schemeClr val="bg2"/>
                </a:solidFill>
                <a:latin typeface="Times New Roman" panose="02020603050405020304" pitchFamily="18" charset="0"/>
                <a:cs typeface="Times New Roman" panose="02020603050405020304" pitchFamily="18" charset="0"/>
              </a:rPr>
              <a:t>trỏ</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sẽ</a:t>
            </a:r>
            <a:r>
              <a:rPr lang="en-US" i="1" dirty="0" smtClean="0">
                <a:solidFill>
                  <a:schemeClr val="bg2"/>
                </a:solidFill>
                <a:latin typeface="Times New Roman" panose="02020603050405020304" pitchFamily="18" charset="0"/>
                <a:cs typeface="Times New Roman" panose="02020603050405020304" pitchFamily="18" charset="0"/>
              </a:rPr>
              <a:t> di </a:t>
            </a:r>
            <a:r>
              <a:rPr lang="en-US" i="1" dirty="0" err="1" smtClean="0">
                <a:solidFill>
                  <a:schemeClr val="bg2"/>
                </a:solidFill>
                <a:latin typeface="Times New Roman" panose="02020603050405020304" pitchFamily="18" charset="0"/>
                <a:cs typeface="Times New Roman" panose="02020603050405020304" pitchFamily="18" charset="0"/>
              </a:rPr>
              <a:t>chuyển</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thế</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nào</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khi</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nhấn</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phím</a:t>
            </a:r>
            <a:r>
              <a:rPr lang="en-US" i="1" dirty="0" smtClean="0">
                <a:solidFill>
                  <a:schemeClr val="bg2"/>
                </a:solidFill>
                <a:latin typeface="Times New Roman" panose="02020603050405020304" pitchFamily="18" charset="0"/>
                <a:cs typeface="Times New Roman" panose="02020603050405020304" pitchFamily="18" charset="0"/>
              </a:rPr>
              <a:t> Enter.</a:t>
            </a:r>
          </a:p>
          <a:p>
            <a:pPr marL="971550" indent="-514350" algn="just">
              <a:buFont typeface="+mj-lt"/>
              <a:buAutoNum type="arabicPeriod" startAt="2"/>
            </a:pPr>
            <a:r>
              <a:rPr lang="en-US" sz="2400" dirty="0" err="1" smtClean="0">
                <a:solidFill>
                  <a:schemeClr val="bg2"/>
                </a:solidFill>
                <a:latin typeface="Times New Roman" panose="02020603050405020304" pitchFamily="18" charset="0"/>
                <a:cs typeface="Times New Roman" panose="02020603050405020304" pitchFamily="18" charset="0"/>
              </a:rPr>
              <a:t>Nhấn</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b="1" dirty="0" smtClean="0">
                <a:solidFill>
                  <a:schemeClr val="bg2"/>
                </a:solidFill>
                <a:latin typeface="Times New Roman" panose="02020603050405020304" pitchFamily="18" charset="0"/>
                <a:cs typeface="Times New Roman" panose="02020603050405020304" pitchFamily="18" charset="0"/>
              </a:rPr>
              <a:t>Enter</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một</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lần</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nữa</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và</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nhập</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vào</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Đây</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là</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lần</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đầu</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tiên</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em</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sử</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dụng</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phần</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mềm</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soạn</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thảo</a:t>
            </a:r>
            <a:r>
              <a:rPr lang="en-US" sz="2400" i="1" dirty="0" smtClean="0">
                <a:solidFill>
                  <a:schemeClr val="bg1"/>
                </a:solidFill>
                <a:latin typeface="Times New Roman" panose="02020603050405020304" pitchFamily="18" charset="0"/>
                <a:cs typeface="Times New Roman" panose="02020603050405020304" pitchFamily="18" charset="0"/>
              </a:rPr>
              <a:t> </a:t>
            </a:r>
            <a:r>
              <a:rPr lang="en-US" sz="2400" i="1" dirty="0" err="1" smtClean="0">
                <a:solidFill>
                  <a:schemeClr val="bg1"/>
                </a:solidFill>
                <a:latin typeface="Times New Roman" panose="02020603050405020304" pitchFamily="18" charset="0"/>
                <a:cs typeface="Times New Roman" panose="02020603050405020304" pitchFamily="18" charset="0"/>
              </a:rPr>
              <a:t>văn</a:t>
            </a:r>
            <a:r>
              <a:rPr lang="en-US" sz="2400" i="1" dirty="0" smtClean="0">
                <a:solidFill>
                  <a:schemeClr val="bg1"/>
                </a:solidFill>
                <a:latin typeface="Times New Roman" panose="02020603050405020304" pitchFamily="18" charset="0"/>
                <a:cs typeface="Times New Roman" panose="02020603050405020304" pitchFamily="18" charset="0"/>
              </a:rPr>
              <a:t> bản Microsoft Word</a:t>
            </a:r>
            <a:r>
              <a:rPr lang="en-US" sz="2400" dirty="0" smtClean="0">
                <a:solidFill>
                  <a:schemeClr val="bg1"/>
                </a:solidFill>
                <a:latin typeface="Times New Roman" panose="02020603050405020304" pitchFamily="18" charset="0"/>
                <a:cs typeface="Times New Roman" panose="02020603050405020304" pitchFamily="18" charset="0"/>
              </a:rPr>
              <a:t>. </a:t>
            </a:r>
            <a:r>
              <a:rPr lang="vi-VN" sz="2400" i="1" dirty="0">
                <a:solidFill>
                  <a:schemeClr val="bg1"/>
                </a:solidFill>
                <a:latin typeface="Times New Roman" panose="02020603050405020304" pitchFamily="18" charset="0"/>
                <a:cs typeface="Times New Roman" panose="02020603050405020304" pitchFamily="18" charset="0"/>
              </a:rPr>
              <a:t>Nó có vẻ khá đơn giản</a:t>
            </a:r>
            <a:r>
              <a:rPr lang="vi-VN" sz="2400" dirty="0" smtClean="0">
                <a:solidFill>
                  <a:schemeClr val="bg1"/>
                </a:solidFill>
                <a:latin typeface="Times New Roman" panose="02020603050405020304" pitchFamily="18" charset="0"/>
                <a:cs typeface="Times New Roman" panose="02020603050405020304" pitchFamily="18" charset="0"/>
              </a:rPr>
              <a:t>.</a:t>
            </a:r>
            <a:endParaRPr lang="en-US" sz="2400" dirty="0" smtClean="0">
              <a:solidFill>
                <a:schemeClr val="bg1"/>
              </a:solidFill>
              <a:latin typeface="Times New Roman" panose="02020603050405020304" pitchFamily="18" charset="0"/>
              <a:cs typeface="Times New Roman" panose="02020603050405020304" pitchFamily="18" charset="0"/>
            </a:endParaRPr>
          </a:p>
          <a:p>
            <a:pPr marL="457200" algn="just"/>
            <a:r>
              <a:rPr lang="en-US" sz="2400" dirty="0">
                <a:solidFill>
                  <a:schemeClr val="bg2"/>
                </a:solidFill>
                <a:latin typeface="Times New Roman" panose="02020603050405020304" pitchFamily="18" charset="0"/>
                <a:cs typeface="Times New Roman" panose="02020603050405020304" pitchFamily="18" charset="0"/>
              </a:rPr>
              <a:t>	</a:t>
            </a:r>
            <a:r>
              <a:rPr lang="en-US" sz="2400" i="1" dirty="0">
                <a:solidFill>
                  <a:schemeClr val="bg2"/>
                </a:solidFill>
                <a:latin typeface="Times New Roman" panose="02020603050405020304" pitchFamily="18" charset="0"/>
                <a:cs typeface="Times New Roman" panose="02020603050405020304" pitchFamily="18" charset="0"/>
              </a:rPr>
              <a:t> </a:t>
            </a:r>
            <a:r>
              <a:rPr lang="en-US" i="1" dirty="0" err="1">
                <a:solidFill>
                  <a:schemeClr val="bg2"/>
                </a:solidFill>
                <a:latin typeface="Times New Roman" panose="02020603050405020304" pitchFamily="18" charset="0"/>
                <a:cs typeface="Times New Roman" panose="02020603050405020304" pitchFamily="18" charset="0"/>
              </a:rPr>
              <a:t>Nhận</a:t>
            </a:r>
            <a:r>
              <a:rPr lang="en-US" i="1" dirty="0">
                <a:solidFill>
                  <a:schemeClr val="bg2"/>
                </a:solidFill>
                <a:latin typeface="Times New Roman" panose="02020603050405020304" pitchFamily="18" charset="0"/>
                <a:cs typeface="Times New Roman" panose="02020603050405020304" pitchFamily="18" charset="0"/>
              </a:rPr>
              <a:t> </a:t>
            </a:r>
            <a:r>
              <a:rPr lang="en-US" i="1" dirty="0" err="1">
                <a:solidFill>
                  <a:schemeClr val="bg2"/>
                </a:solidFill>
                <a:latin typeface="Times New Roman" panose="02020603050405020304" pitchFamily="18" charset="0"/>
                <a:cs typeface="Times New Roman" panose="02020603050405020304" pitchFamily="18" charset="0"/>
              </a:rPr>
              <a:t>xét</a:t>
            </a:r>
            <a:r>
              <a:rPr lang="en-US" i="1" dirty="0">
                <a:solidFill>
                  <a:schemeClr val="bg2"/>
                </a:solidFill>
                <a:latin typeface="Times New Roman" panose="02020603050405020304" pitchFamily="18" charset="0"/>
                <a:cs typeface="Times New Roman" panose="02020603050405020304" pitchFamily="18" charset="0"/>
              </a:rPr>
              <a:t>: Con </a:t>
            </a:r>
            <a:r>
              <a:rPr lang="en-US" i="1" dirty="0" err="1">
                <a:solidFill>
                  <a:schemeClr val="bg2"/>
                </a:solidFill>
                <a:latin typeface="Times New Roman" panose="02020603050405020304" pitchFamily="18" charset="0"/>
                <a:cs typeface="Times New Roman" panose="02020603050405020304" pitchFamily="18" charset="0"/>
              </a:rPr>
              <a:t>trỏ</a:t>
            </a:r>
            <a:r>
              <a:rPr lang="en-US" i="1" dirty="0">
                <a:solidFill>
                  <a:schemeClr val="bg2"/>
                </a:solidFill>
                <a:latin typeface="Times New Roman" panose="02020603050405020304" pitchFamily="18" charset="0"/>
                <a:cs typeface="Times New Roman" panose="02020603050405020304" pitchFamily="18" charset="0"/>
              </a:rPr>
              <a:t> </a:t>
            </a:r>
            <a:r>
              <a:rPr lang="en-US" i="1" dirty="0" err="1">
                <a:solidFill>
                  <a:schemeClr val="bg2"/>
                </a:solidFill>
                <a:latin typeface="Times New Roman" panose="02020603050405020304" pitchFamily="18" charset="0"/>
                <a:cs typeface="Times New Roman" panose="02020603050405020304" pitchFamily="18" charset="0"/>
              </a:rPr>
              <a:t>sẽ</a:t>
            </a:r>
            <a:r>
              <a:rPr lang="en-US" i="1" dirty="0">
                <a:solidFill>
                  <a:schemeClr val="bg2"/>
                </a:solidFill>
                <a:latin typeface="Times New Roman" panose="02020603050405020304" pitchFamily="18" charset="0"/>
                <a:cs typeface="Times New Roman" panose="02020603050405020304" pitchFamily="18" charset="0"/>
              </a:rPr>
              <a:t> di </a:t>
            </a:r>
            <a:r>
              <a:rPr lang="en-US" i="1" dirty="0" err="1">
                <a:solidFill>
                  <a:schemeClr val="bg2"/>
                </a:solidFill>
                <a:latin typeface="Times New Roman" panose="02020603050405020304" pitchFamily="18" charset="0"/>
                <a:cs typeface="Times New Roman" panose="02020603050405020304" pitchFamily="18" charset="0"/>
              </a:rPr>
              <a:t>chuyển</a:t>
            </a:r>
            <a:r>
              <a:rPr lang="en-US" i="1" dirty="0">
                <a:solidFill>
                  <a:schemeClr val="bg2"/>
                </a:solidFill>
                <a:latin typeface="Times New Roman" panose="02020603050405020304" pitchFamily="18" charset="0"/>
                <a:cs typeface="Times New Roman" panose="02020603050405020304" pitchFamily="18" charset="0"/>
              </a:rPr>
              <a:t> </a:t>
            </a:r>
            <a:r>
              <a:rPr lang="en-US" i="1" dirty="0" err="1">
                <a:solidFill>
                  <a:schemeClr val="bg2"/>
                </a:solidFill>
                <a:latin typeface="Times New Roman" panose="02020603050405020304" pitchFamily="18" charset="0"/>
                <a:cs typeface="Times New Roman" panose="02020603050405020304" pitchFamily="18" charset="0"/>
              </a:rPr>
              <a:t>thế</a:t>
            </a:r>
            <a:r>
              <a:rPr lang="en-US" i="1" dirty="0">
                <a:solidFill>
                  <a:schemeClr val="bg2"/>
                </a:solidFill>
                <a:latin typeface="Times New Roman" panose="02020603050405020304" pitchFamily="18" charset="0"/>
                <a:cs typeface="Times New Roman" panose="02020603050405020304" pitchFamily="18" charset="0"/>
              </a:rPr>
              <a:t> </a:t>
            </a:r>
            <a:r>
              <a:rPr lang="en-US" i="1" dirty="0" err="1">
                <a:solidFill>
                  <a:schemeClr val="bg2"/>
                </a:solidFill>
                <a:latin typeface="Times New Roman" panose="02020603050405020304" pitchFamily="18" charset="0"/>
                <a:cs typeface="Times New Roman" panose="02020603050405020304" pitchFamily="18" charset="0"/>
              </a:rPr>
              <a:t>nào</a:t>
            </a:r>
            <a:r>
              <a:rPr lang="en-US" i="1" dirty="0">
                <a:solidFill>
                  <a:schemeClr val="bg2"/>
                </a:solidFill>
                <a:latin typeface="Times New Roman" panose="02020603050405020304" pitchFamily="18" charset="0"/>
                <a:cs typeface="Times New Roman" panose="02020603050405020304" pitchFamily="18" charset="0"/>
              </a:rPr>
              <a:t> </a:t>
            </a:r>
            <a:r>
              <a:rPr lang="en-US" i="1" dirty="0" err="1">
                <a:solidFill>
                  <a:schemeClr val="bg2"/>
                </a:solidFill>
                <a:latin typeface="Times New Roman" panose="02020603050405020304" pitchFamily="18" charset="0"/>
                <a:cs typeface="Times New Roman" panose="02020603050405020304" pitchFamily="18" charset="0"/>
              </a:rPr>
              <a:t>khi</a:t>
            </a:r>
            <a:r>
              <a:rPr lang="en-US" i="1" dirty="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văn</a:t>
            </a:r>
            <a:r>
              <a:rPr lang="en-US" i="1" dirty="0" smtClean="0">
                <a:solidFill>
                  <a:schemeClr val="bg2"/>
                </a:solidFill>
                <a:latin typeface="Times New Roman" panose="02020603050405020304" pitchFamily="18" charset="0"/>
                <a:cs typeface="Times New Roman" panose="02020603050405020304" pitchFamily="18" charset="0"/>
              </a:rPr>
              <a:t> bản </a:t>
            </a:r>
            <a:r>
              <a:rPr lang="en-US" i="1" dirty="0" err="1" smtClean="0">
                <a:solidFill>
                  <a:schemeClr val="bg2"/>
                </a:solidFill>
                <a:latin typeface="Times New Roman" panose="02020603050405020304" pitchFamily="18" charset="0"/>
                <a:cs typeface="Times New Roman" panose="02020603050405020304" pitchFamily="18" charset="0"/>
              </a:rPr>
              <a:t>được</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nhập</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đến</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sát</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lề</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bên</a:t>
            </a:r>
            <a:r>
              <a:rPr lang="en-US" i="1" dirty="0" smtClean="0">
                <a:solidFill>
                  <a:schemeClr val="bg2"/>
                </a:solidFill>
                <a:latin typeface="Times New Roman" panose="02020603050405020304" pitchFamily="18" charset="0"/>
                <a:cs typeface="Times New Roman" panose="02020603050405020304" pitchFamily="18" charset="0"/>
              </a:rPr>
              <a:t> </a:t>
            </a:r>
            <a:r>
              <a:rPr lang="en-US" i="1" dirty="0" err="1" smtClean="0">
                <a:solidFill>
                  <a:schemeClr val="bg2"/>
                </a:solidFill>
                <a:latin typeface="Times New Roman" panose="02020603050405020304" pitchFamily="18" charset="0"/>
                <a:cs typeface="Times New Roman" panose="02020603050405020304" pitchFamily="18" charset="0"/>
              </a:rPr>
              <a:t>phải</a:t>
            </a:r>
            <a:endParaRPr lang="en-US" dirty="0" smtClean="0">
              <a:solidFill>
                <a:schemeClr val="bg2"/>
              </a:solidFill>
              <a:latin typeface="Times New Roman" panose="02020603050405020304" pitchFamily="18" charset="0"/>
              <a:cs typeface="Times New Roman" panose="02020603050405020304" pitchFamily="18" charset="0"/>
            </a:endParaRPr>
          </a:p>
          <a:p>
            <a:pPr marL="914400" indent="-457200" algn="just">
              <a:buFont typeface="+mj-lt"/>
              <a:buAutoNum type="arabicPeriod" startAt="3"/>
            </a:pPr>
            <a:r>
              <a:rPr lang="en-US" sz="2400" dirty="0" err="1" smtClean="0">
                <a:solidFill>
                  <a:schemeClr val="bg2"/>
                </a:solidFill>
                <a:latin typeface="Times New Roman" panose="02020603050405020304" pitchFamily="18" charset="0"/>
                <a:cs typeface="Times New Roman" panose="02020603050405020304" pitchFamily="18" charset="0"/>
              </a:rPr>
              <a:t>Nhấp</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chuột</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vào</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nút</a:t>
            </a:r>
            <a:r>
              <a:rPr lang="en-US" sz="2400" dirty="0" smtClean="0">
                <a:solidFill>
                  <a:schemeClr val="bg2"/>
                </a:solidFill>
                <a:latin typeface="Times New Roman" panose="02020603050405020304" pitchFamily="18" charset="0"/>
                <a:cs typeface="Times New Roman" panose="02020603050405020304" pitchFamily="18" charset="0"/>
              </a:rPr>
              <a:t> x (Close) ở </a:t>
            </a:r>
            <a:r>
              <a:rPr lang="en-US" sz="2400" dirty="0" err="1" smtClean="0">
                <a:solidFill>
                  <a:schemeClr val="bg2"/>
                </a:solidFill>
                <a:latin typeface="Times New Roman" panose="02020603050405020304" pitchFamily="18" charset="0"/>
                <a:cs typeface="Times New Roman" panose="02020603050405020304" pitchFamily="18" charset="0"/>
              </a:rPr>
              <a:t>góc</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trên</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bên</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phải</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để</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đóng</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phần</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mềm</a:t>
            </a:r>
            <a:r>
              <a:rPr lang="en-US" sz="2400" dirty="0" smtClean="0">
                <a:solidFill>
                  <a:schemeClr val="bg2"/>
                </a:solidFill>
                <a:latin typeface="Times New Roman" panose="02020603050405020304" pitchFamily="18" charset="0"/>
                <a:cs typeface="Times New Roman" panose="02020603050405020304" pitchFamily="18" charset="0"/>
              </a:rPr>
              <a:t> Word </a:t>
            </a:r>
            <a:r>
              <a:rPr lang="en-US" sz="2400" dirty="0" err="1" smtClean="0">
                <a:solidFill>
                  <a:schemeClr val="bg2"/>
                </a:solidFill>
                <a:latin typeface="Times New Roman" panose="02020603050405020304" pitchFamily="18" charset="0"/>
                <a:cs typeface="Times New Roman" panose="02020603050405020304" pitchFamily="18" charset="0"/>
              </a:rPr>
              <a:t>và</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không</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lưu</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lại</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tài</a:t>
            </a:r>
            <a:r>
              <a:rPr lang="en-US" sz="2400" dirty="0" smtClean="0">
                <a:solidFill>
                  <a:schemeClr val="bg2"/>
                </a:solidFill>
                <a:latin typeface="Times New Roman" panose="02020603050405020304" pitchFamily="18" charset="0"/>
                <a:cs typeface="Times New Roman" panose="02020603050405020304" pitchFamily="18" charset="0"/>
              </a:rPr>
              <a:t> </a:t>
            </a:r>
            <a:r>
              <a:rPr lang="en-US" sz="2400" dirty="0" err="1" smtClean="0">
                <a:solidFill>
                  <a:schemeClr val="bg2"/>
                </a:solidFill>
                <a:latin typeface="Times New Roman" panose="02020603050405020304" pitchFamily="18" charset="0"/>
                <a:cs typeface="Times New Roman" panose="02020603050405020304" pitchFamily="18" charset="0"/>
              </a:rPr>
              <a:t>liệu</a:t>
            </a:r>
            <a:r>
              <a:rPr lang="en-US" sz="2400" dirty="0" smtClean="0">
                <a:solidFill>
                  <a:schemeClr val="bg2"/>
                </a:solidFill>
                <a:latin typeface="Times New Roman" panose="02020603050405020304" pitchFamily="18" charset="0"/>
                <a:cs typeface="Times New Roman" panose="02020603050405020304" pitchFamily="18" charset="0"/>
              </a:rPr>
              <a:t>. </a:t>
            </a:r>
            <a:endParaRPr lang="en-US" sz="2400"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25932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a:t>Hoạt động thực hành và nhận xét</a:t>
            </a:r>
          </a:p>
          <a:p>
            <a:endParaRPr lang="en-US"/>
          </a:p>
        </p:txBody>
      </p:sp>
      <p:sp>
        <p:nvSpPr>
          <p:cNvPr id="3" name="Rectangle 2"/>
          <p:cNvSpPr/>
          <p:nvPr/>
        </p:nvSpPr>
        <p:spPr>
          <a:xfrm>
            <a:off x="225287" y="1288656"/>
            <a:ext cx="11648661" cy="3539430"/>
          </a:xfrm>
          <a:prstGeom prst="rect">
            <a:avLst/>
          </a:prstGeom>
        </p:spPr>
        <p:txBody>
          <a:bodyPr wrap="square">
            <a:spAutoFit/>
          </a:bodyPr>
          <a:lstStyle/>
          <a:p>
            <a:pPr marL="457200" indent="-457200" algn="just">
              <a:buFont typeface="Wingdings 2" panose="05020102010507070707" pitchFamily="18" charset="2"/>
              <a:buChar char=""/>
            </a:pPr>
            <a:r>
              <a:rPr lang="en-US" sz="2800" b="1">
                <a:solidFill>
                  <a:schemeClr val="bg2"/>
                </a:solidFill>
                <a:latin typeface="Times New Roman" panose="02020603050405020304" pitchFamily="18" charset="0"/>
                <a:cs typeface="Times New Roman" panose="02020603050405020304" pitchFamily="18" charset="0"/>
              </a:rPr>
              <a:t>Bước 1</a:t>
            </a:r>
            <a:r>
              <a:rPr lang="en-US" sz="2800">
                <a:solidFill>
                  <a:schemeClr val="bg2"/>
                </a:solidFill>
                <a:latin typeface="Times New Roman" panose="02020603050405020304" pitchFamily="18" charset="0"/>
                <a:cs typeface="Times New Roman" panose="02020603050405020304" pitchFamily="18" charset="0"/>
              </a:rPr>
              <a:t>: Mở ứng dụng Microsoft Word. Sau đó mở một tập tin trống.</a:t>
            </a:r>
          </a:p>
          <a:p>
            <a:pPr marL="457200" indent="-457200" algn="just">
              <a:buFont typeface="Wingdings 2" panose="05020102010507070707" pitchFamily="18" charset="2"/>
              <a:buChar char=""/>
            </a:pPr>
            <a:r>
              <a:rPr lang="en-US" sz="2800" b="1">
                <a:solidFill>
                  <a:schemeClr val="bg2"/>
                </a:solidFill>
                <a:latin typeface="Times New Roman" panose="02020603050405020304" pitchFamily="18" charset="0"/>
                <a:cs typeface="Times New Roman" panose="02020603050405020304" pitchFamily="18" charset="0"/>
              </a:rPr>
              <a:t>Bước 2</a:t>
            </a:r>
            <a:r>
              <a:rPr lang="en-US" sz="2800">
                <a:solidFill>
                  <a:schemeClr val="bg2"/>
                </a:solidFill>
                <a:latin typeface="Times New Roman" panose="02020603050405020304" pitchFamily="18" charset="0"/>
                <a:cs typeface="Times New Roman" panose="02020603050405020304" pitchFamily="18" charset="0"/>
              </a:rPr>
              <a:t>: </a:t>
            </a:r>
            <a:r>
              <a:rPr lang="en-US" sz="2800" smtClean="0">
                <a:solidFill>
                  <a:schemeClr val="bg2"/>
                </a:solidFill>
                <a:latin typeface="Times New Roman" panose="02020603050405020304" pitchFamily="18" charset="0"/>
                <a:cs typeface="Times New Roman" panose="02020603050405020304" pitchFamily="18" charset="0"/>
              </a:rPr>
              <a:t>Vào File </a:t>
            </a:r>
            <a:r>
              <a:rPr lang="en-US" sz="2800" smtClean="0">
                <a:solidFill>
                  <a:schemeClr val="bg2"/>
                </a:solidFill>
                <a:latin typeface="Times New Roman" panose="02020603050405020304" pitchFamily="18" charset="0"/>
                <a:cs typeface="Times New Roman" panose="02020603050405020304" pitchFamily="18" charset="0"/>
                <a:sym typeface="Wingdings" pitchFamily="2" charset="2"/>
              </a:rPr>
              <a:t> New</a:t>
            </a:r>
            <a:r>
              <a:rPr lang="en-US" sz="2800" smtClean="0">
                <a:solidFill>
                  <a:schemeClr val="bg2"/>
                </a:solidFill>
                <a:latin typeface="Times New Roman" panose="02020603050405020304" pitchFamily="18" charset="0"/>
                <a:cs typeface="Times New Roman" panose="02020603050405020304" pitchFamily="18" charset="0"/>
              </a:rPr>
              <a:t>:</a:t>
            </a:r>
          </a:p>
          <a:p>
            <a:pPr marL="457200" indent="-457200" algn="just">
              <a:buFont typeface="Wingdings 2" panose="05020102010507070707" pitchFamily="18" charset="2"/>
              <a:buChar char=""/>
            </a:pPr>
            <a:r>
              <a:rPr lang="en-US" sz="2800" smtClean="0">
                <a:solidFill>
                  <a:schemeClr val="bg2"/>
                </a:solidFill>
                <a:latin typeface="Times New Roman" panose="02020603050405020304" pitchFamily="18" charset="0"/>
                <a:cs typeface="Times New Roman" panose="02020603050405020304" pitchFamily="18" charset="0"/>
              </a:rPr>
              <a:t>Bước 3: Chọn Adward Cetificates (Tạo thiệp chúc mừng, album</a:t>
            </a:r>
            <a:endParaRPr lang="en-US" sz="2800">
              <a:solidFill>
                <a:schemeClr val="bg2"/>
              </a:solidFill>
              <a:latin typeface="Times New Roman" panose="02020603050405020304" pitchFamily="18" charset="0"/>
              <a:cs typeface="Times New Roman" panose="02020603050405020304" pitchFamily="18" charset="0"/>
            </a:endParaRPr>
          </a:p>
          <a:p>
            <a:pPr marL="914400" indent="-457200" algn="just">
              <a:buFont typeface="+mj-lt"/>
              <a:buAutoNum type="arabicPeriod"/>
            </a:pPr>
            <a:r>
              <a:rPr lang="en-US" sz="2800" smtClean="0">
                <a:solidFill>
                  <a:schemeClr val="bg2"/>
                </a:solidFill>
                <a:latin typeface="Times New Roman" panose="02020603050405020304" pitchFamily="18" charset="0"/>
                <a:cs typeface="Times New Roman" panose="02020603050405020304" pitchFamily="18" charset="0"/>
              </a:rPr>
              <a:t>Chọn 1 trong các thưc mục: Cards, Christmas, Holiday</a:t>
            </a:r>
            <a:endParaRPr lang="en-US" sz="2800" i="1">
              <a:solidFill>
                <a:schemeClr val="bg2"/>
              </a:solidFill>
              <a:latin typeface="Times New Roman" panose="02020603050405020304" pitchFamily="18" charset="0"/>
              <a:cs typeface="Times New Roman" panose="02020603050405020304" pitchFamily="18" charset="0"/>
            </a:endParaRPr>
          </a:p>
          <a:p>
            <a:pPr marL="971550" indent="-514350" algn="just">
              <a:buFont typeface="+mj-lt"/>
              <a:buAutoNum type="arabicPeriod" startAt="2"/>
            </a:pPr>
            <a:r>
              <a:rPr lang="en-US" sz="2800" smtClean="0">
                <a:solidFill>
                  <a:schemeClr val="bg2"/>
                </a:solidFill>
                <a:latin typeface="Times New Roman" panose="02020603050405020304" pitchFamily="18" charset="0"/>
                <a:cs typeface="Times New Roman" panose="02020603050405020304" pitchFamily="18" charset="0"/>
              </a:rPr>
              <a:t>Chọn 1 mẫu thiệp em thích, nhấp chuột chọn Download</a:t>
            </a:r>
            <a:r>
              <a:rPr lang="vi-VN" sz="2800" smtClean="0">
                <a:solidFill>
                  <a:schemeClr val="bg1"/>
                </a:solidFill>
                <a:latin typeface="Times New Roman" panose="02020603050405020304" pitchFamily="18" charset="0"/>
                <a:cs typeface="Times New Roman" panose="02020603050405020304" pitchFamily="18" charset="0"/>
              </a:rPr>
              <a:t>.</a:t>
            </a:r>
            <a:endParaRPr lang="en-US" sz="2800">
              <a:solidFill>
                <a:schemeClr val="bg1"/>
              </a:solidFill>
              <a:latin typeface="Times New Roman" panose="02020603050405020304" pitchFamily="18" charset="0"/>
              <a:cs typeface="Times New Roman" panose="02020603050405020304" pitchFamily="18" charset="0"/>
            </a:endParaRPr>
          </a:p>
          <a:p>
            <a:pPr marL="457200" algn="just"/>
            <a:r>
              <a:rPr lang="en-US" sz="2800">
                <a:solidFill>
                  <a:schemeClr val="bg2"/>
                </a:solidFill>
                <a:latin typeface="Times New Roman" panose="02020603050405020304" pitchFamily="18" charset="0"/>
                <a:cs typeface="Times New Roman" panose="02020603050405020304" pitchFamily="18" charset="0"/>
              </a:rPr>
              <a:t>	</a:t>
            </a:r>
            <a:r>
              <a:rPr lang="en-US" sz="2800" i="1">
                <a:solidFill>
                  <a:schemeClr val="bg2"/>
                </a:solidFill>
                <a:latin typeface="Times New Roman" panose="02020603050405020304" pitchFamily="18" charset="0"/>
                <a:cs typeface="Times New Roman" panose="02020603050405020304" pitchFamily="18" charset="0"/>
              </a:rPr>
              <a:t> </a:t>
            </a:r>
            <a:r>
              <a:rPr lang="en-US" sz="2800" i="1" smtClean="0">
                <a:solidFill>
                  <a:schemeClr val="bg2"/>
                </a:solidFill>
                <a:latin typeface="Times New Roman" panose="02020603050405020304" pitchFamily="18" charset="0"/>
                <a:cs typeface="Times New Roman" panose="02020603050405020304" pitchFamily="18" charset="0"/>
              </a:rPr>
              <a:t>Chỉnh sửa mẫu thiệp theo ý em</a:t>
            </a:r>
            <a:endParaRPr lang="en-US" sz="2800">
              <a:solidFill>
                <a:schemeClr val="bg2"/>
              </a:solidFill>
              <a:latin typeface="Times New Roman" panose="02020603050405020304" pitchFamily="18" charset="0"/>
              <a:cs typeface="Times New Roman" panose="02020603050405020304" pitchFamily="18" charset="0"/>
            </a:endParaRPr>
          </a:p>
          <a:p>
            <a:pPr marL="914400" indent="-457200" algn="just">
              <a:buFont typeface="+mj-lt"/>
              <a:buAutoNum type="arabicPeriod" startAt="3"/>
            </a:pPr>
            <a:r>
              <a:rPr lang="en-US" sz="2800">
                <a:solidFill>
                  <a:schemeClr val="bg2"/>
                </a:solidFill>
                <a:latin typeface="Times New Roman" panose="02020603050405020304" pitchFamily="18" charset="0"/>
                <a:cs typeface="Times New Roman" panose="02020603050405020304" pitchFamily="18" charset="0"/>
              </a:rPr>
              <a:t>Nhấp chuột vào nút x (Close) ở góc trên bên phải để đóng phần mềm Word và không lưu lại tài liệu. </a:t>
            </a:r>
            <a:endParaRPr lang="en-US" sz="2800"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50304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58119" y="901700"/>
            <a:ext cx="9474200" cy="525463"/>
          </a:xfrm>
        </p:spPr>
        <p:txBody>
          <a:bodyPr vert="horz" lIns="91440" tIns="45720" rIns="91440" bIns="45720" rtlCol="0" anchor="ctr">
            <a:normAutofit fontScale="90000"/>
          </a:bodyPr>
          <a:lstStyle/>
          <a:p>
            <a:r>
              <a:rPr lang="en-US" cap="none" dirty="0" err="1" smtClean="0">
                <a:ln w="0"/>
                <a:solidFill>
                  <a:schemeClr val="bg1"/>
                </a:solidFill>
                <a:latin typeface="Times New Roman" panose="02020603050405020304" pitchFamily="18" charset="0"/>
                <a:cs typeface="Times New Roman" panose="02020603050405020304" pitchFamily="18" charset="0"/>
              </a:rPr>
              <a:t>Câu</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hỏi</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ôn</a:t>
            </a:r>
            <a:r>
              <a:rPr lang="en-US" cap="none" dirty="0" smtClean="0">
                <a:ln w="0"/>
                <a:solidFill>
                  <a:schemeClr val="bg1"/>
                </a:solidFill>
                <a:latin typeface="Times New Roman" panose="02020603050405020304" pitchFamily="18" charset="0"/>
                <a:cs typeface="Times New Roman" panose="02020603050405020304" pitchFamily="18" charset="0"/>
              </a:rPr>
              <a:t> </a:t>
            </a:r>
            <a:r>
              <a:rPr lang="en-US" cap="none" dirty="0" err="1" smtClean="0">
                <a:ln w="0"/>
                <a:solidFill>
                  <a:schemeClr val="bg1"/>
                </a:solidFill>
                <a:latin typeface="Times New Roman" panose="02020603050405020304" pitchFamily="18" charset="0"/>
                <a:cs typeface="Times New Roman" panose="02020603050405020304" pitchFamily="18" charset="0"/>
              </a:rPr>
              <a:t>tập</a:t>
            </a:r>
            <a:endParaRPr lang="en-US" cap="none" dirty="0">
              <a:ln w="0"/>
              <a:solidFill>
                <a:schemeClr val="bg1"/>
              </a:solidFill>
              <a:latin typeface="Times New Roman" panose="02020603050405020304" pitchFamily="18" charset="0"/>
              <a:cs typeface="Times New Roman" panose="02020603050405020304" pitchFamily="18" charset="0"/>
            </a:endParaRPr>
          </a:p>
        </p:txBody>
      </p:sp>
      <p:sp>
        <p:nvSpPr>
          <p:cNvPr id="4" name="Content Placeholder 3"/>
          <p:cNvSpPr>
            <a:spLocks noGrp="1"/>
          </p:cNvSpPr>
          <p:nvPr>
            <p:ph idx="4294967295"/>
          </p:nvPr>
        </p:nvSpPr>
        <p:spPr>
          <a:xfrm>
            <a:off x="198438" y="1519238"/>
            <a:ext cx="11714162" cy="3987800"/>
          </a:xfrm>
        </p:spPr>
        <p:txBody>
          <a:bodyPr>
            <a:normAutofit/>
          </a:bodyPr>
          <a:lstStyle/>
          <a:p>
            <a:pPr marL="0" lvl="0" indent="0" algn="just">
              <a:buClrTx/>
              <a:buNone/>
            </a:pPr>
            <a:r>
              <a:rPr lang="en-US" b="1" smtClean="0">
                <a:solidFill>
                  <a:schemeClr val="bg1"/>
                </a:solidFill>
              </a:rPr>
              <a:t>1. Bạn</a:t>
            </a:r>
            <a:r>
              <a:rPr lang="vi-VN" b="1" smtClean="0">
                <a:solidFill>
                  <a:schemeClr val="bg1"/>
                </a:solidFill>
              </a:rPr>
              <a:t> cần </a:t>
            </a:r>
            <a:r>
              <a:rPr lang="vi-VN" b="1" dirty="0">
                <a:solidFill>
                  <a:schemeClr val="bg1"/>
                </a:solidFill>
              </a:rPr>
              <a:t>thiết kế </a:t>
            </a:r>
            <a:r>
              <a:rPr lang="en-US" b="1" dirty="0" err="1" smtClean="0">
                <a:solidFill>
                  <a:schemeClr val="bg1"/>
                </a:solidFill>
              </a:rPr>
              <a:t>một</a:t>
            </a:r>
            <a:r>
              <a:rPr lang="en-US" b="1" dirty="0" smtClean="0">
                <a:solidFill>
                  <a:schemeClr val="bg1"/>
                </a:solidFill>
              </a:rPr>
              <a:t> </a:t>
            </a:r>
            <a:r>
              <a:rPr lang="en-US" b="1" dirty="0" err="1" smtClean="0">
                <a:solidFill>
                  <a:schemeClr val="bg1"/>
                </a:solidFill>
              </a:rPr>
              <a:t>biểu</a:t>
            </a:r>
            <a:r>
              <a:rPr lang="en-US" b="1" dirty="0" smtClean="0">
                <a:solidFill>
                  <a:schemeClr val="bg1"/>
                </a:solidFill>
              </a:rPr>
              <a:t> </a:t>
            </a:r>
            <a:r>
              <a:rPr lang="en-US" b="1" dirty="0" err="1" smtClean="0">
                <a:solidFill>
                  <a:schemeClr val="bg1"/>
                </a:solidFill>
              </a:rPr>
              <a:t>tượng</a:t>
            </a:r>
            <a:r>
              <a:rPr lang="en-US" b="1" dirty="0" smtClean="0">
                <a:solidFill>
                  <a:schemeClr val="bg1"/>
                </a:solidFill>
              </a:rPr>
              <a:t> (logo)</a:t>
            </a:r>
            <a:r>
              <a:rPr lang="vi-VN" b="1" dirty="0" smtClean="0">
                <a:solidFill>
                  <a:schemeClr val="bg1"/>
                </a:solidFill>
              </a:rPr>
              <a:t> </a:t>
            </a:r>
            <a:r>
              <a:rPr lang="vi-VN" b="1" dirty="0">
                <a:solidFill>
                  <a:schemeClr val="bg1"/>
                </a:solidFill>
              </a:rPr>
              <a:t>riêng </a:t>
            </a:r>
            <a:r>
              <a:rPr lang="vi-VN" b="1" dirty="0" smtClean="0">
                <a:solidFill>
                  <a:schemeClr val="bg1"/>
                </a:solidFill>
              </a:rPr>
              <a:t>cho </a:t>
            </a:r>
            <a:r>
              <a:rPr lang="vi-VN" b="1" dirty="0">
                <a:solidFill>
                  <a:schemeClr val="bg1"/>
                </a:solidFill>
              </a:rPr>
              <a:t>lớp </a:t>
            </a:r>
            <a:r>
              <a:rPr lang="vi-VN" b="1" dirty="0" smtClean="0">
                <a:solidFill>
                  <a:schemeClr val="bg1"/>
                </a:solidFill>
              </a:rPr>
              <a:t>của </a:t>
            </a:r>
            <a:r>
              <a:rPr lang="vi-VN" b="1" dirty="0">
                <a:solidFill>
                  <a:schemeClr val="bg1"/>
                </a:solidFill>
              </a:rPr>
              <a:t>mình. Bạn có thể chọn chương trình nào sau </a:t>
            </a:r>
            <a:r>
              <a:rPr lang="vi-VN" b="1" dirty="0" smtClean="0">
                <a:solidFill>
                  <a:schemeClr val="bg1"/>
                </a:solidFill>
              </a:rPr>
              <a:t>đây</a:t>
            </a:r>
            <a:r>
              <a:rPr lang="en-US" b="1" dirty="0" smtClean="0">
                <a:solidFill>
                  <a:schemeClr val="bg1"/>
                </a:solidFill>
              </a:rPr>
              <a:t>?</a:t>
            </a:r>
            <a:endParaRPr lang="vi-VN" b="1" dirty="0">
              <a:solidFill>
                <a:schemeClr val="bg1"/>
              </a:solidFill>
            </a:endParaRPr>
          </a:p>
          <a:p>
            <a:pPr marL="1028700" lvl="1" indent="-508000" algn="just">
              <a:buClrTx/>
              <a:buFont typeface="+mj-lt"/>
              <a:buAutoNum type="alphaLcPeriod"/>
            </a:pPr>
            <a:r>
              <a:rPr lang="en-US" dirty="0" smtClean="0">
                <a:solidFill>
                  <a:schemeClr val="bg1"/>
                </a:solidFill>
              </a:rPr>
              <a:t>Microsoft Word</a:t>
            </a:r>
            <a:endParaRPr lang="vi-VN" dirty="0">
              <a:solidFill>
                <a:schemeClr val="bg1"/>
              </a:solidFill>
            </a:endParaRPr>
          </a:p>
          <a:p>
            <a:pPr marL="1028700" lvl="1" indent="-508000" algn="just">
              <a:lnSpc>
                <a:spcPct val="150000"/>
              </a:lnSpc>
              <a:buClrTx/>
              <a:buFont typeface="+mj-lt"/>
              <a:buAutoNum type="alphaLcPeriod"/>
            </a:pPr>
            <a:r>
              <a:rPr lang="vi-VN" dirty="0">
                <a:solidFill>
                  <a:schemeClr val="bg1"/>
                </a:solidFill>
              </a:rPr>
              <a:t>Microsoft Excel</a:t>
            </a:r>
          </a:p>
          <a:p>
            <a:pPr marL="1028700" lvl="1" indent="-508000" algn="just">
              <a:lnSpc>
                <a:spcPct val="150000"/>
              </a:lnSpc>
              <a:buClrTx/>
              <a:buFont typeface="+mj-lt"/>
              <a:buAutoNum type="alphaLcPeriod"/>
            </a:pPr>
            <a:r>
              <a:rPr lang="vi-VN" dirty="0">
                <a:solidFill>
                  <a:schemeClr val="bg1"/>
                </a:solidFill>
              </a:rPr>
              <a:t>Microsoft Powerpoint</a:t>
            </a:r>
          </a:p>
          <a:p>
            <a:pPr marL="1028700" lvl="1" indent="-508000" algn="just">
              <a:lnSpc>
                <a:spcPct val="150000"/>
              </a:lnSpc>
              <a:buClrTx/>
              <a:buFont typeface="+mj-lt"/>
              <a:buAutoNum type="alphaLcPeriod"/>
            </a:pPr>
            <a:r>
              <a:rPr lang="vi-VN" dirty="0">
                <a:solidFill>
                  <a:schemeClr val="bg1"/>
                </a:solidFill>
              </a:rPr>
              <a:t>Microsoft Paint</a:t>
            </a:r>
            <a:r>
              <a:rPr lang="vi-VN" dirty="0" smtClean="0">
                <a:solidFill>
                  <a:schemeClr val="bg1"/>
                </a:solidFill>
              </a:rPr>
              <a:t>.</a:t>
            </a:r>
            <a:endParaRPr lang="en-US" dirty="0">
              <a:solidFill>
                <a:schemeClr val="bg1"/>
              </a:solidFill>
            </a:endParaRPr>
          </a:p>
        </p:txBody>
      </p:sp>
      <p:sp>
        <p:nvSpPr>
          <p:cNvPr id="6" name="TextBox 5"/>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8541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nodeType="clickEffect">
                                  <p:stCondLst>
                                    <p:cond delay="0"/>
                                  </p:stCondLst>
                                  <p:childTnLst>
                                    <p:anim calcmode="lin" valueType="num">
                                      <p:cBhvr additive="base">
                                        <p:cTn id="6" dur="500"/>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7" dur="500"/>
                                        <p:tgtEl>
                                          <p:spTgt spid="4">
                                            <p:txEl>
                                              <p:pRg st="1" end="1"/>
                                            </p:txEl>
                                          </p:spTgt>
                                        </p:tgtEl>
                                        <p:attrNameLst>
                                          <p:attrName>ppt_y</p:attrName>
                                        </p:attrNameLst>
                                      </p:cBhvr>
                                      <p:tavLst>
                                        <p:tav tm="0">
                                          <p:val>
                                            <p:strVal val="ppt_y"/>
                                          </p:val>
                                        </p:tav>
                                        <p:tav tm="100000">
                                          <p:val>
                                            <p:strVal val="1+ppt_h/2"/>
                                          </p:val>
                                        </p:tav>
                                      </p:tavLst>
                                    </p:anim>
                                    <p:set>
                                      <p:cBhvr>
                                        <p:cTn id="8" dur="1" fill="hold">
                                          <p:stCondLst>
                                            <p:cond delay="499"/>
                                          </p:stCondLst>
                                        </p:cTn>
                                        <p:tgtEl>
                                          <p:spTgt spid="4">
                                            <p:txEl>
                                              <p:pRg st="1" end="1"/>
                                            </p:txEl>
                                          </p:spTgt>
                                        </p:tgtEl>
                                        <p:attrNameLst>
                                          <p:attrName>style.visibility</p:attrName>
                                        </p:attrNameLst>
                                      </p:cBhvr>
                                      <p:to>
                                        <p:strVal val="hidden"/>
                                      </p:to>
                                    </p:set>
                                  </p:childTnLst>
                                </p:cTn>
                              </p:par>
                              <p:par>
                                <p:cTn id="9" presetID="2" presetClass="exit" presetSubtype="4" fill="hold" nodeType="withEffect">
                                  <p:stCondLst>
                                    <p:cond delay="0"/>
                                  </p:stCondLst>
                                  <p:childTnLst>
                                    <p:anim calcmode="lin" valueType="num">
                                      <p:cBhvr additive="base">
                                        <p:cTn id="10" dur="500"/>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1" dur="500"/>
                                        <p:tgtEl>
                                          <p:spTgt spid="4">
                                            <p:txEl>
                                              <p:pRg st="2" end="2"/>
                                            </p:txEl>
                                          </p:spTgt>
                                        </p:tgtEl>
                                        <p:attrNameLst>
                                          <p:attrName>ppt_y</p:attrName>
                                        </p:attrNameLst>
                                      </p:cBhvr>
                                      <p:tavLst>
                                        <p:tav tm="0">
                                          <p:val>
                                            <p:strVal val="ppt_y"/>
                                          </p:val>
                                        </p:tav>
                                        <p:tav tm="100000">
                                          <p:val>
                                            <p:strVal val="1+ppt_h/2"/>
                                          </p:val>
                                        </p:tav>
                                      </p:tavLst>
                                    </p:anim>
                                    <p:set>
                                      <p:cBhvr>
                                        <p:cTn id="12" dur="1" fill="hold">
                                          <p:stCondLst>
                                            <p:cond delay="499"/>
                                          </p:stCondLst>
                                        </p:cTn>
                                        <p:tgtEl>
                                          <p:spTgt spid="4">
                                            <p:txEl>
                                              <p:pRg st="2" end="2"/>
                                            </p:txEl>
                                          </p:spTgt>
                                        </p:tgtEl>
                                        <p:attrNameLst>
                                          <p:attrName>style.visibility</p:attrName>
                                        </p:attrNameLst>
                                      </p:cBhvr>
                                      <p:to>
                                        <p:strVal val="hidden"/>
                                      </p:to>
                                    </p:set>
                                  </p:childTnLst>
                                </p:cTn>
                              </p:par>
                              <p:par>
                                <p:cTn id="13" presetID="2" presetClass="exit" presetSubtype="4" fill="hold" nodeType="withEffect">
                                  <p:stCondLst>
                                    <p:cond delay="0"/>
                                  </p:stCondLst>
                                  <p:childTnLst>
                                    <p:anim calcmode="lin" valueType="num">
                                      <p:cBhvr additive="base">
                                        <p:cTn id="14" dur="500"/>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5" dur="500"/>
                                        <p:tgtEl>
                                          <p:spTgt spid="4">
                                            <p:txEl>
                                              <p:pRg st="3" end="3"/>
                                            </p:txEl>
                                          </p:spTgt>
                                        </p:tgtEl>
                                        <p:attrNameLst>
                                          <p:attrName>ppt_y</p:attrName>
                                        </p:attrNameLst>
                                      </p:cBhvr>
                                      <p:tavLst>
                                        <p:tav tm="0">
                                          <p:val>
                                            <p:strVal val="ppt_y"/>
                                          </p:val>
                                        </p:tav>
                                        <p:tav tm="100000">
                                          <p:val>
                                            <p:strVal val="1+ppt_h/2"/>
                                          </p:val>
                                        </p:tav>
                                      </p:tavLst>
                                    </p:anim>
                                    <p:set>
                                      <p:cBhvr>
                                        <p:cTn id="16" dur="1" fill="hold">
                                          <p:stCondLst>
                                            <p:cond delay="499"/>
                                          </p:stCondLst>
                                        </p:cTn>
                                        <p:tgtEl>
                                          <p:spTgt spid="4">
                                            <p:txEl>
                                              <p:pRg st="3" end="3"/>
                                            </p:txEl>
                                          </p:spTgt>
                                        </p:tgtEl>
                                        <p:attrNameLst>
                                          <p:attrName>style.visibility</p:attrName>
                                        </p:attrNameLst>
                                      </p:cBhvr>
                                      <p:to>
                                        <p:strVal val="hidden"/>
                                      </p:to>
                                    </p:set>
                                  </p:childTnLst>
                                </p:cTn>
                              </p:par>
                            </p:childTnLst>
                          </p:cTn>
                        </p:par>
                        <p:par>
                          <p:cTn id="17" fill="hold">
                            <p:stCondLst>
                              <p:cond delay="500"/>
                            </p:stCondLst>
                            <p:childTnLst>
                              <p:par>
                                <p:cTn id="18" presetID="6" presetClass="emph" presetSubtype="0" repeatCount="indefinite" autoRev="1" fill="hold" nodeType="afterEffect">
                                  <p:stCondLst>
                                    <p:cond delay="0"/>
                                  </p:stCondLst>
                                  <p:childTnLst>
                                    <p:animScale>
                                      <p:cBhvr>
                                        <p:cTn id="19" dur="2000" fill="hold"/>
                                        <p:tgtEl>
                                          <p:spTgt spid="4">
                                            <p:txEl>
                                              <p:pRg st="4" end="4"/>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chor="ctr"/>
          <a:lstStyle/>
          <a:p>
            <a:r>
              <a:rPr lang="en-US" dirty="0" err="1" smtClean="0"/>
              <a:t>Câu</a:t>
            </a:r>
            <a:r>
              <a:rPr lang="en-US" dirty="0" smtClean="0"/>
              <a:t> </a:t>
            </a:r>
            <a:r>
              <a:rPr lang="en-US" dirty="0" err="1" smtClean="0"/>
              <a:t>hỏi</a:t>
            </a:r>
            <a:r>
              <a:rPr lang="en-US" dirty="0" smtClean="0"/>
              <a:t> </a:t>
            </a:r>
            <a:r>
              <a:rPr lang="en-US" dirty="0" err="1" smtClean="0"/>
              <a:t>ôn</a:t>
            </a:r>
            <a:r>
              <a:rPr lang="en-US" dirty="0" smtClean="0"/>
              <a:t> </a:t>
            </a:r>
            <a:r>
              <a:rPr lang="en-US" dirty="0" err="1" smtClean="0"/>
              <a:t>luyện</a:t>
            </a:r>
            <a:endParaRPr lang="en-US" dirty="0"/>
          </a:p>
        </p:txBody>
      </p:sp>
      <p:sp>
        <p:nvSpPr>
          <p:cNvPr id="4" name="Content Placeholder 3"/>
          <p:cNvSpPr>
            <a:spLocks noGrp="1"/>
          </p:cNvSpPr>
          <p:nvPr>
            <p:ph idx="4294967295"/>
          </p:nvPr>
        </p:nvSpPr>
        <p:spPr>
          <a:xfrm>
            <a:off x="171329" y="1788366"/>
            <a:ext cx="11993562" cy="4320843"/>
          </a:xfrm>
        </p:spPr>
        <p:txBody>
          <a:bodyPr>
            <a:normAutofit/>
          </a:bodyPr>
          <a:lstStyle/>
          <a:p>
            <a:pPr marL="0" lvl="0" indent="0" algn="just">
              <a:buClrTx/>
              <a:buNone/>
            </a:pPr>
            <a:r>
              <a:rPr lang="en-US" b="1" smtClean="0">
                <a:solidFill>
                  <a:schemeClr val="bg2"/>
                </a:solidFill>
              </a:rPr>
              <a:t>2. </a:t>
            </a:r>
            <a:r>
              <a:rPr lang="vi-VN" b="1" smtClean="0">
                <a:solidFill>
                  <a:schemeClr val="bg2"/>
                </a:solidFill>
              </a:rPr>
              <a:t>Theo </a:t>
            </a:r>
            <a:r>
              <a:rPr lang="vi-VN" b="1" dirty="0">
                <a:solidFill>
                  <a:schemeClr val="bg2"/>
                </a:solidFill>
              </a:rPr>
              <a:t>em ứng dụng nào sau đây cho phép em tạo ra các trang tính, biểu đồ và các hình đồ họa để minh họa?</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Excel.</a:t>
            </a:r>
          </a:p>
          <a:p>
            <a:pPr marL="914400" lvl="1" indent="-395288" algn="just">
              <a:lnSpc>
                <a:spcPct val="150000"/>
              </a:lnSpc>
              <a:buClrTx/>
              <a:buFont typeface="+mj-lt"/>
              <a:buAutoNum type="alphaLcPeriod"/>
            </a:pPr>
            <a:r>
              <a:rPr lang="vi-VN" dirty="0" smtClean="0">
                <a:solidFill>
                  <a:schemeClr val="bg2"/>
                </a:solidFill>
              </a:rPr>
              <a:t>Windows </a:t>
            </a:r>
            <a:r>
              <a:rPr lang="vi-VN" dirty="0">
                <a:solidFill>
                  <a:schemeClr val="bg2"/>
                </a:solidFill>
              </a:rPr>
              <a:t>Media Player.</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PowerPoint.</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Word.</a:t>
            </a:r>
            <a:endParaRPr lang="en-US" dirty="0">
              <a:solidFill>
                <a:schemeClr val="bg2"/>
              </a:solidFill>
            </a:endParaRPr>
          </a:p>
        </p:txBody>
      </p:sp>
      <p:sp>
        <p:nvSpPr>
          <p:cNvPr id="8" name="TextBox 7"/>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9566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2" end="2"/>
                                            </p:txEl>
                                          </p:spTgt>
                                        </p:tgtEl>
                                        <p:attrNameLst>
                                          <p:attrName>ppt_w</p:attrName>
                                        </p:attrNameLst>
                                      </p:cBhvr>
                                      <p:tavLst>
                                        <p:tav tm="0">
                                          <p:val>
                                            <p:strVal val="ppt_w"/>
                                          </p:val>
                                        </p:tav>
                                        <p:tav tm="100000">
                                          <p:val>
                                            <p:fltVal val="0"/>
                                          </p:val>
                                        </p:tav>
                                      </p:tavLst>
                                    </p:anim>
                                    <p:anim calcmode="lin" valueType="num">
                                      <p:cBhvr>
                                        <p:cTn id="7" dur="1000"/>
                                        <p:tgtEl>
                                          <p:spTgt spid="4">
                                            <p:txEl>
                                              <p:pRg st="2" end="2"/>
                                            </p:txEl>
                                          </p:spTgt>
                                        </p:tgtEl>
                                        <p:attrNameLst>
                                          <p:attrName>ppt_h</p:attrName>
                                        </p:attrNameLst>
                                      </p:cBhvr>
                                      <p:tavLst>
                                        <p:tav tm="0">
                                          <p:val>
                                            <p:strVal val="ppt_h"/>
                                          </p:val>
                                        </p:tav>
                                        <p:tav tm="100000">
                                          <p:val>
                                            <p:fltVal val="0"/>
                                          </p:val>
                                        </p:tav>
                                      </p:tavLst>
                                    </p:anim>
                                    <p:anim calcmode="lin" valueType="num">
                                      <p:cBhvr>
                                        <p:cTn id="8" dur="1000"/>
                                        <p:tgtEl>
                                          <p:spTgt spid="4">
                                            <p:txEl>
                                              <p:pRg st="2" end="2"/>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2" end="2"/>
                                            </p:txEl>
                                          </p:spTgt>
                                        </p:tgtEl>
                                      </p:cBhvr>
                                    </p:animEffect>
                                    <p:set>
                                      <p:cBhvr>
                                        <p:cTn id="10" dur="1" fill="hold">
                                          <p:stCondLst>
                                            <p:cond delay="999"/>
                                          </p:stCondLst>
                                        </p:cTn>
                                        <p:tgtEl>
                                          <p:spTgt spid="4">
                                            <p:txEl>
                                              <p:pRg st="2" end="2"/>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3" end="3"/>
                                            </p:txEl>
                                          </p:spTgt>
                                        </p:tgtEl>
                                        <p:attrNameLst>
                                          <p:attrName>ppt_w</p:attrName>
                                        </p:attrNameLst>
                                      </p:cBhvr>
                                      <p:tavLst>
                                        <p:tav tm="0">
                                          <p:val>
                                            <p:strVal val="ppt_w"/>
                                          </p:val>
                                        </p:tav>
                                        <p:tav tm="100000">
                                          <p:val>
                                            <p:fltVal val="0"/>
                                          </p:val>
                                        </p:tav>
                                      </p:tavLst>
                                    </p:anim>
                                    <p:anim calcmode="lin" valueType="num">
                                      <p:cBhvr>
                                        <p:cTn id="13" dur="1000"/>
                                        <p:tgtEl>
                                          <p:spTgt spid="4">
                                            <p:txEl>
                                              <p:pRg st="3" end="3"/>
                                            </p:txEl>
                                          </p:spTgt>
                                        </p:tgtEl>
                                        <p:attrNameLst>
                                          <p:attrName>ppt_h</p:attrName>
                                        </p:attrNameLst>
                                      </p:cBhvr>
                                      <p:tavLst>
                                        <p:tav tm="0">
                                          <p:val>
                                            <p:strVal val="ppt_h"/>
                                          </p:val>
                                        </p:tav>
                                        <p:tav tm="100000">
                                          <p:val>
                                            <p:fltVal val="0"/>
                                          </p:val>
                                        </p:tav>
                                      </p:tavLst>
                                    </p:anim>
                                    <p:anim calcmode="lin" valueType="num">
                                      <p:cBhvr>
                                        <p:cTn id="14" dur="1000"/>
                                        <p:tgtEl>
                                          <p:spTgt spid="4">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3" end="3"/>
                                            </p:txEl>
                                          </p:spTgt>
                                        </p:tgtEl>
                                      </p:cBhvr>
                                    </p:animEffect>
                                    <p:set>
                                      <p:cBhvr>
                                        <p:cTn id="16" dur="1" fill="hold">
                                          <p:stCondLst>
                                            <p:cond delay="999"/>
                                          </p:stCondLst>
                                        </p:cTn>
                                        <p:tgtEl>
                                          <p:spTgt spid="4">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4">
                                            <p:txEl>
                                              <p:pRg st="4" end="4"/>
                                            </p:txEl>
                                          </p:spTgt>
                                        </p:tgtEl>
                                        <p:attrNameLst>
                                          <p:attrName>ppt_w</p:attrName>
                                        </p:attrNameLst>
                                      </p:cBhvr>
                                      <p:tavLst>
                                        <p:tav tm="0">
                                          <p:val>
                                            <p:strVal val="ppt_w"/>
                                          </p:val>
                                        </p:tav>
                                        <p:tav tm="100000">
                                          <p:val>
                                            <p:fltVal val="0"/>
                                          </p:val>
                                        </p:tav>
                                      </p:tavLst>
                                    </p:anim>
                                    <p:anim calcmode="lin" valueType="num">
                                      <p:cBhvr>
                                        <p:cTn id="19" dur="1000"/>
                                        <p:tgtEl>
                                          <p:spTgt spid="4">
                                            <p:txEl>
                                              <p:pRg st="4" end="4"/>
                                            </p:txEl>
                                          </p:spTgt>
                                        </p:tgtEl>
                                        <p:attrNameLst>
                                          <p:attrName>ppt_h</p:attrName>
                                        </p:attrNameLst>
                                      </p:cBhvr>
                                      <p:tavLst>
                                        <p:tav tm="0">
                                          <p:val>
                                            <p:strVal val="ppt_h"/>
                                          </p:val>
                                        </p:tav>
                                        <p:tav tm="100000">
                                          <p:val>
                                            <p:fltVal val="0"/>
                                          </p:val>
                                        </p:tav>
                                      </p:tavLst>
                                    </p:anim>
                                    <p:anim calcmode="lin" valueType="num">
                                      <p:cBhvr>
                                        <p:cTn id="20" dur="1000"/>
                                        <p:tgtEl>
                                          <p:spTgt spid="4">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4">
                                            <p:txEl>
                                              <p:pRg st="4" end="4"/>
                                            </p:txEl>
                                          </p:spTgt>
                                        </p:tgtEl>
                                      </p:cBhvr>
                                    </p:animEffect>
                                    <p:set>
                                      <p:cBhvr>
                                        <p:cTn id="22" dur="1" fill="hold">
                                          <p:stCondLst>
                                            <p:cond delay="999"/>
                                          </p:stCondLst>
                                        </p:cTn>
                                        <p:tgtEl>
                                          <p:spTgt spid="4">
                                            <p:txEl>
                                              <p:pRg st="4" end="4"/>
                                            </p:txEl>
                                          </p:spTgt>
                                        </p:tgtEl>
                                        <p:attrNameLst>
                                          <p:attrName>style.visibility</p:attrName>
                                        </p:attrNameLst>
                                      </p:cBhvr>
                                      <p:to>
                                        <p:strVal val="hidden"/>
                                      </p:to>
                                    </p:set>
                                  </p:childTnLst>
                                </p:cTn>
                              </p:par>
                            </p:childTnLst>
                          </p:cTn>
                        </p:par>
                        <p:par>
                          <p:cTn id="23" fill="hold">
                            <p:stCondLst>
                              <p:cond delay="1000"/>
                            </p:stCondLst>
                            <p:childTnLst>
                              <p:par>
                                <p:cTn id="24" presetID="6" presetClass="emph" presetSubtype="0" repeatCount="indefinite" autoRev="1" fill="hold" nodeType="afterEffect">
                                  <p:stCondLst>
                                    <p:cond delay="0"/>
                                  </p:stCondLst>
                                  <p:childTnLst>
                                    <p:animScale>
                                      <p:cBhvr>
                                        <p:cTn id="25" dur="2000" fill="hold"/>
                                        <p:tgtEl>
                                          <p:spTgt spid="4">
                                            <p:txEl>
                                              <p:pRg st="1" end="1"/>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nchor="ctr"/>
          <a:lstStyle/>
          <a:p>
            <a:r>
              <a:rPr lang="en-US" dirty="0" err="1" smtClean="0"/>
              <a:t>Câu</a:t>
            </a:r>
            <a:r>
              <a:rPr lang="en-US" dirty="0" smtClean="0"/>
              <a:t> </a:t>
            </a:r>
            <a:r>
              <a:rPr lang="en-US" dirty="0" err="1" smtClean="0"/>
              <a:t>hỏi</a:t>
            </a:r>
            <a:r>
              <a:rPr lang="en-US" dirty="0" smtClean="0"/>
              <a:t> </a:t>
            </a:r>
            <a:r>
              <a:rPr lang="en-US" dirty="0" err="1" smtClean="0"/>
              <a:t>ôn</a:t>
            </a:r>
            <a:r>
              <a:rPr lang="en-US" dirty="0" smtClean="0"/>
              <a:t> </a:t>
            </a:r>
            <a:r>
              <a:rPr lang="en-US" dirty="0" err="1" smtClean="0"/>
              <a:t>luyện</a:t>
            </a:r>
            <a:endParaRPr lang="en-US" dirty="0"/>
          </a:p>
        </p:txBody>
      </p:sp>
      <p:sp>
        <p:nvSpPr>
          <p:cNvPr id="4" name="Content Placeholder 3"/>
          <p:cNvSpPr>
            <a:spLocks noGrp="1"/>
          </p:cNvSpPr>
          <p:nvPr>
            <p:ph idx="4294967295"/>
          </p:nvPr>
        </p:nvSpPr>
        <p:spPr>
          <a:xfrm>
            <a:off x="171329" y="1788366"/>
            <a:ext cx="11993562" cy="4320843"/>
          </a:xfrm>
        </p:spPr>
        <p:txBody>
          <a:bodyPr>
            <a:normAutofit/>
          </a:bodyPr>
          <a:lstStyle/>
          <a:p>
            <a:pPr marL="0" lvl="0" indent="0" algn="just">
              <a:buClrTx/>
              <a:buNone/>
            </a:pPr>
            <a:r>
              <a:rPr lang="en-US" b="1" smtClean="0">
                <a:solidFill>
                  <a:schemeClr val="bg2"/>
                </a:solidFill>
              </a:rPr>
              <a:t>3. </a:t>
            </a:r>
            <a:r>
              <a:rPr lang="vi-VN" b="1" smtClean="0">
                <a:solidFill>
                  <a:schemeClr val="bg2"/>
                </a:solidFill>
              </a:rPr>
              <a:t>Em </a:t>
            </a:r>
            <a:r>
              <a:rPr lang="vi-VN" b="1" dirty="0">
                <a:solidFill>
                  <a:schemeClr val="bg2"/>
                </a:solidFill>
              </a:rPr>
              <a:t>hãy cho biết phần mềm ứng dụng nào là thích hợp nhất để thực hiện trình chiếu các hình ảnh?</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Excel</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PowerPoint</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Outlook</a:t>
            </a:r>
          </a:p>
          <a:p>
            <a:pPr marL="914400" lvl="1" indent="-395288" algn="just">
              <a:lnSpc>
                <a:spcPct val="150000"/>
              </a:lnSpc>
              <a:buClrTx/>
              <a:buFont typeface="+mj-lt"/>
              <a:buAutoNum type="alphaLcPeriod"/>
            </a:pPr>
            <a:r>
              <a:rPr lang="vi-VN" dirty="0" smtClean="0">
                <a:solidFill>
                  <a:schemeClr val="bg2"/>
                </a:solidFill>
              </a:rPr>
              <a:t>Microsoft </a:t>
            </a:r>
            <a:r>
              <a:rPr lang="vi-VN" dirty="0">
                <a:solidFill>
                  <a:schemeClr val="bg2"/>
                </a:solidFill>
              </a:rPr>
              <a:t>Word</a:t>
            </a:r>
            <a:endParaRPr lang="en-US" dirty="0">
              <a:solidFill>
                <a:schemeClr val="bg2"/>
              </a:solidFill>
            </a:endParaRPr>
          </a:p>
        </p:txBody>
      </p:sp>
      <p:sp>
        <p:nvSpPr>
          <p:cNvPr id="8" name="TextBox 7"/>
          <p:cNvSpPr txBox="1"/>
          <p:nvPr/>
        </p:nvSpPr>
        <p:spPr>
          <a:xfrm>
            <a:off x="34918" y="116716"/>
            <a:ext cx="4314825" cy="461665"/>
          </a:xfrm>
          <a:prstGeom prst="rect">
            <a:avLst/>
          </a:prstGeom>
          <a:noFill/>
        </p:spPr>
        <p:txBody>
          <a:bodyPr wrap="square" rtlCol="0">
            <a:spAutoFit/>
          </a:bodyPr>
          <a:lstStyle/>
          <a:p>
            <a:r>
              <a:rPr lang="en-US" sz="2400" dirty="0" err="1" smtClean="0">
                <a:latin typeface="Times New Roman" panose="02020603050405020304" pitchFamily="18" charset="0"/>
                <a:cs typeface="Times New Roman" panose="02020603050405020304" pitchFamily="18" charset="0"/>
              </a:rPr>
              <a:t>Chủ</a:t>
            </a:r>
            <a:r>
              <a:rPr lang="en-US" sz="2400" baseline="0" dirty="0" smtClean="0">
                <a:latin typeface="Times New Roman" panose="02020603050405020304" pitchFamily="18" charset="0"/>
                <a:cs typeface="Times New Roman" panose="02020603050405020304" pitchFamily="18" charset="0"/>
              </a:rPr>
              <a:t> </a:t>
            </a:r>
            <a:r>
              <a:rPr lang="en-US" sz="2400" baseline="0" dirty="0" err="1" smtClean="0">
                <a:latin typeface="Times New Roman" panose="02020603050405020304" pitchFamily="18" charset="0"/>
                <a:cs typeface="Times New Roman" panose="02020603050405020304" pitchFamily="18" charset="0"/>
              </a:rPr>
              <a:t>đề</a:t>
            </a:r>
            <a:r>
              <a:rPr lang="en-US" sz="2400" baseline="0" dirty="0" smtClean="0">
                <a:latin typeface="Times New Roman" panose="02020603050405020304" pitchFamily="18" charset="0"/>
                <a:cs typeface="Times New Roman" panose="02020603050405020304" pitchFamily="18" charset="0"/>
              </a:rPr>
              <a:t> 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Phần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mềm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máy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tính</a:t>
            </a:r>
            <a:endParaRPr lang="en-US"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5755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4">
                                            <p:txEl>
                                              <p:pRg st="1" end="1"/>
                                            </p:txEl>
                                          </p:spTgt>
                                        </p:tgtEl>
                                        <p:attrNameLst>
                                          <p:attrName>ppt_w</p:attrName>
                                        </p:attrNameLst>
                                      </p:cBhvr>
                                      <p:tavLst>
                                        <p:tav tm="0">
                                          <p:val>
                                            <p:strVal val="ppt_w"/>
                                          </p:val>
                                        </p:tav>
                                        <p:tav tm="100000">
                                          <p:val>
                                            <p:fltVal val="0"/>
                                          </p:val>
                                        </p:tav>
                                      </p:tavLst>
                                    </p:anim>
                                    <p:anim calcmode="lin" valueType="num">
                                      <p:cBhvr>
                                        <p:cTn id="7" dur="1000"/>
                                        <p:tgtEl>
                                          <p:spTgt spid="4">
                                            <p:txEl>
                                              <p:pRg st="1" end="1"/>
                                            </p:txEl>
                                          </p:spTgt>
                                        </p:tgtEl>
                                        <p:attrNameLst>
                                          <p:attrName>ppt_h</p:attrName>
                                        </p:attrNameLst>
                                      </p:cBhvr>
                                      <p:tavLst>
                                        <p:tav tm="0">
                                          <p:val>
                                            <p:strVal val="ppt_h"/>
                                          </p:val>
                                        </p:tav>
                                        <p:tav tm="100000">
                                          <p:val>
                                            <p:fltVal val="0"/>
                                          </p:val>
                                        </p:tav>
                                      </p:tavLst>
                                    </p:anim>
                                    <p:anim calcmode="lin" valueType="num">
                                      <p:cBhvr>
                                        <p:cTn id="8" dur="1000"/>
                                        <p:tgtEl>
                                          <p:spTgt spid="4">
                                            <p:txEl>
                                              <p:pRg st="1" end="1"/>
                                            </p:txEl>
                                          </p:spTgt>
                                        </p:tgtEl>
                                        <p:attrNameLst>
                                          <p:attrName>style.rotation</p:attrName>
                                        </p:attrNameLst>
                                      </p:cBhvr>
                                      <p:tavLst>
                                        <p:tav tm="0">
                                          <p:val>
                                            <p:fltVal val="0"/>
                                          </p:val>
                                        </p:tav>
                                        <p:tav tm="100000">
                                          <p:val>
                                            <p:fltVal val="90"/>
                                          </p:val>
                                        </p:tav>
                                      </p:tavLst>
                                    </p:anim>
                                    <p:animEffect transition="out" filter="fade">
                                      <p:cBhvr>
                                        <p:cTn id="9" dur="1000"/>
                                        <p:tgtEl>
                                          <p:spTgt spid="4">
                                            <p:txEl>
                                              <p:pRg st="1" end="1"/>
                                            </p:txEl>
                                          </p:spTgt>
                                        </p:tgtEl>
                                      </p:cBhvr>
                                    </p:animEffect>
                                    <p:set>
                                      <p:cBhvr>
                                        <p:cTn id="10" dur="1" fill="hold">
                                          <p:stCondLst>
                                            <p:cond delay="999"/>
                                          </p:stCondLst>
                                        </p:cTn>
                                        <p:tgtEl>
                                          <p:spTgt spid="4">
                                            <p:txEl>
                                              <p:pRg st="1" end="1"/>
                                            </p:txEl>
                                          </p:spTgt>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1000"/>
                                        <p:tgtEl>
                                          <p:spTgt spid="4">
                                            <p:txEl>
                                              <p:pRg st="3" end="3"/>
                                            </p:txEl>
                                          </p:spTgt>
                                        </p:tgtEl>
                                        <p:attrNameLst>
                                          <p:attrName>ppt_w</p:attrName>
                                        </p:attrNameLst>
                                      </p:cBhvr>
                                      <p:tavLst>
                                        <p:tav tm="0">
                                          <p:val>
                                            <p:strVal val="ppt_w"/>
                                          </p:val>
                                        </p:tav>
                                        <p:tav tm="100000">
                                          <p:val>
                                            <p:fltVal val="0"/>
                                          </p:val>
                                        </p:tav>
                                      </p:tavLst>
                                    </p:anim>
                                    <p:anim calcmode="lin" valueType="num">
                                      <p:cBhvr>
                                        <p:cTn id="13" dur="1000"/>
                                        <p:tgtEl>
                                          <p:spTgt spid="4">
                                            <p:txEl>
                                              <p:pRg st="3" end="3"/>
                                            </p:txEl>
                                          </p:spTgt>
                                        </p:tgtEl>
                                        <p:attrNameLst>
                                          <p:attrName>ppt_h</p:attrName>
                                        </p:attrNameLst>
                                      </p:cBhvr>
                                      <p:tavLst>
                                        <p:tav tm="0">
                                          <p:val>
                                            <p:strVal val="ppt_h"/>
                                          </p:val>
                                        </p:tav>
                                        <p:tav tm="100000">
                                          <p:val>
                                            <p:fltVal val="0"/>
                                          </p:val>
                                        </p:tav>
                                      </p:tavLst>
                                    </p:anim>
                                    <p:anim calcmode="lin" valueType="num">
                                      <p:cBhvr>
                                        <p:cTn id="14" dur="1000"/>
                                        <p:tgtEl>
                                          <p:spTgt spid="4">
                                            <p:txEl>
                                              <p:pRg st="3" end="3"/>
                                            </p:txEl>
                                          </p:spTgt>
                                        </p:tgtEl>
                                        <p:attrNameLst>
                                          <p:attrName>style.rotation</p:attrName>
                                        </p:attrNameLst>
                                      </p:cBhvr>
                                      <p:tavLst>
                                        <p:tav tm="0">
                                          <p:val>
                                            <p:fltVal val="0"/>
                                          </p:val>
                                        </p:tav>
                                        <p:tav tm="100000">
                                          <p:val>
                                            <p:fltVal val="90"/>
                                          </p:val>
                                        </p:tav>
                                      </p:tavLst>
                                    </p:anim>
                                    <p:animEffect transition="out" filter="fade">
                                      <p:cBhvr>
                                        <p:cTn id="15" dur="1000"/>
                                        <p:tgtEl>
                                          <p:spTgt spid="4">
                                            <p:txEl>
                                              <p:pRg st="3" end="3"/>
                                            </p:txEl>
                                          </p:spTgt>
                                        </p:tgtEl>
                                      </p:cBhvr>
                                    </p:animEffect>
                                    <p:set>
                                      <p:cBhvr>
                                        <p:cTn id="16" dur="1" fill="hold">
                                          <p:stCondLst>
                                            <p:cond delay="999"/>
                                          </p:stCondLst>
                                        </p:cTn>
                                        <p:tgtEl>
                                          <p:spTgt spid="4">
                                            <p:txEl>
                                              <p:pRg st="3" end="3"/>
                                            </p:txEl>
                                          </p:spTgt>
                                        </p:tgtEl>
                                        <p:attrNameLst>
                                          <p:attrName>style.visibility</p:attrName>
                                        </p:attrNameLst>
                                      </p:cBhvr>
                                      <p:to>
                                        <p:strVal val="hidden"/>
                                      </p:to>
                                    </p:set>
                                  </p:childTnLst>
                                </p:cTn>
                              </p:par>
                              <p:par>
                                <p:cTn id="17" presetID="31" presetClass="exit" presetSubtype="0" fill="hold" nodeType="withEffect">
                                  <p:stCondLst>
                                    <p:cond delay="0"/>
                                  </p:stCondLst>
                                  <p:childTnLst>
                                    <p:anim calcmode="lin" valueType="num">
                                      <p:cBhvr>
                                        <p:cTn id="18" dur="1000"/>
                                        <p:tgtEl>
                                          <p:spTgt spid="4">
                                            <p:txEl>
                                              <p:pRg st="4" end="4"/>
                                            </p:txEl>
                                          </p:spTgt>
                                        </p:tgtEl>
                                        <p:attrNameLst>
                                          <p:attrName>ppt_w</p:attrName>
                                        </p:attrNameLst>
                                      </p:cBhvr>
                                      <p:tavLst>
                                        <p:tav tm="0">
                                          <p:val>
                                            <p:strVal val="ppt_w"/>
                                          </p:val>
                                        </p:tav>
                                        <p:tav tm="100000">
                                          <p:val>
                                            <p:fltVal val="0"/>
                                          </p:val>
                                        </p:tav>
                                      </p:tavLst>
                                    </p:anim>
                                    <p:anim calcmode="lin" valueType="num">
                                      <p:cBhvr>
                                        <p:cTn id="19" dur="1000"/>
                                        <p:tgtEl>
                                          <p:spTgt spid="4">
                                            <p:txEl>
                                              <p:pRg st="4" end="4"/>
                                            </p:txEl>
                                          </p:spTgt>
                                        </p:tgtEl>
                                        <p:attrNameLst>
                                          <p:attrName>ppt_h</p:attrName>
                                        </p:attrNameLst>
                                      </p:cBhvr>
                                      <p:tavLst>
                                        <p:tav tm="0">
                                          <p:val>
                                            <p:strVal val="ppt_h"/>
                                          </p:val>
                                        </p:tav>
                                        <p:tav tm="100000">
                                          <p:val>
                                            <p:fltVal val="0"/>
                                          </p:val>
                                        </p:tav>
                                      </p:tavLst>
                                    </p:anim>
                                    <p:anim calcmode="lin" valueType="num">
                                      <p:cBhvr>
                                        <p:cTn id="20" dur="1000"/>
                                        <p:tgtEl>
                                          <p:spTgt spid="4">
                                            <p:txEl>
                                              <p:pRg st="4" end="4"/>
                                            </p:txEl>
                                          </p:spTgt>
                                        </p:tgtEl>
                                        <p:attrNameLst>
                                          <p:attrName>style.rotation</p:attrName>
                                        </p:attrNameLst>
                                      </p:cBhvr>
                                      <p:tavLst>
                                        <p:tav tm="0">
                                          <p:val>
                                            <p:fltVal val="0"/>
                                          </p:val>
                                        </p:tav>
                                        <p:tav tm="100000">
                                          <p:val>
                                            <p:fltVal val="90"/>
                                          </p:val>
                                        </p:tav>
                                      </p:tavLst>
                                    </p:anim>
                                    <p:animEffect transition="out" filter="fade">
                                      <p:cBhvr>
                                        <p:cTn id="21" dur="1000"/>
                                        <p:tgtEl>
                                          <p:spTgt spid="4">
                                            <p:txEl>
                                              <p:pRg st="4" end="4"/>
                                            </p:txEl>
                                          </p:spTgt>
                                        </p:tgtEl>
                                      </p:cBhvr>
                                    </p:animEffect>
                                    <p:set>
                                      <p:cBhvr>
                                        <p:cTn id="22" dur="1" fill="hold">
                                          <p:stCondLst>
                                            <p:cond delay="999"/>
                                          </p:stCondLst>
                                        </p:cTn>
                                        <p:tgtEl>
                                          <p:spTgt spid="4">
                                            <p:txEl>
                                              <p:pRg st="4" end="4"/>
                                            </p:txEl>
                                          </p:spTgt>
                                        </p:tgtEl>
                                        <p:attrNameLst>
                                          <p:attrName>style.visibility</p:attrName>
                                        </p:attrNameLst>
                                      </p:cBhvr>
                                      <p:to>
                                        <p:strVal val="hidden"/>
                                      </p:to>
                                    </p:set>
                                  </p:childTnLst>
                                </p:cTn>
                              </p:par>
                            </p:childTnLst>
                          </p:cTn>
                        </p:par>
                        <p:par>
                          <p:cTn id="23" fill="hold">
                            <p:stCondLst>
                              <p:cond delay="1000"/>
                            </p:stCondLst>
                            <p:childTnLst>
                              <p:par>
                                <p:cTn id="24" presetID="6" presetClass="emph" presetSubtype="0" repeatCount="indefinite" autoRev="1" fill="hold" nodeType="afterEffect">
                                  <p:stCondLst>
                                    <p:cond delay="0"/>
                                  </p:stCondLst>
                                  <p:childTnLst>
                                    <p:animScale>
                                      <p:cBhvr>
                                        <p:cTn id="25" dur="2000" fill="hold"/>
                                        <p:tgtEl>
                                          <p:spTgt spid="4">
                                            <p:txEl>
                                              <p:pRg st="2" end="2"/>
                                            </p:txEl>
                                          </p:spTgt>
                                        </p:tgtEl>
                                      </p:cBhvr>
                                      <p:by x="130000" y="1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1 - &amp;quot;máy tính thật là đơn giản&amp;quot;&quot;/&gt;&lt;property id=&quot;20307&quot; value=&quot;256&quot;/&gt;&lt;/object&gt;&lt;object type=&quot;3&quot; unique_id=&quot;10006&quot;&gt;&lt;property id=&quot;20148&quot; value=&quot;5&quot;/&gt;&lt;property id=&quot;20300&quot; value=&quot;Slide 2 - &amp;quot;Chủ đề C. PHẦN MỀM MÁY TÍNH&amp;quot;&quot;/&gt;&lt;property id=&quot;20307&quot; value=&quot;261&quot;/&gt;&lt;/object&gt;&lt;object type=&quot;3&quot; unique_id=&quot;10015&quot;&gt;&lt;property id=&quot;20148&quot; value=&quot;5&quot;/&gt;&lt;property id=&quot;20300&quot; value=&quot;Slide 3 - &amp;quot;Bài 2. Tớ nên sử dụng ứng dụng nào? &amp;quot;&quot;/&gt;&lt;property id=&quot;20307&quot; value=&quot;260&quot;/&gt;&lt;/object&gt;&lt;object type=&quot;3&quot; unique_id=&quot;10018&quot;&gt;&lt;property id=&quot;20148&quot; value=&quot;5&quot;/&gt;&lt;property id=&quot;20300&quot; value=&quot;Slide 4&quot;/&gt;&lt;property id=&quot;20307&quot; value=&quot;272&quot;/&gt;&lt;/object&gt;&lt;object type=&quot;3&quot; unique_id=&quot;10023&quot;&gt;&lt;property id=&quot;20148&quot; value=&quot;5&quot;/&gt;&lt;property id=&quot;20300&quot; value=&quot;Slide 5&quot;/&gt;&lt;property id=&quot;20307&quot; value=&quot;290&quot;/&gt;&lt;/object&gt;&lt;object type=&quot;3&quot; unique_id=&quot;10035&quot;&gt;&lt;property id=&quot;20148&quot; value=&quot;5&quot;/&gt;&lt;property id=&quot;20300&quot; value=&quot;Slide 7 - &amp;quot;Câu hỏi ôn tập&amp;quot;&quot;/&gt;&lt;property id=&quot;20307&quot; value=&quot;298&quot;/&gt;&lt;/object&gt;&lt;object type=&quot;3&quot; unique_id=&quot;10042&quot;&gt;&lt;property id=&quot;20148&quot; value=&quot;5&quot;/&gt;&lt;property id=&quot;20300&quot; value=&quot;Slide 8&quot;/&gt;&lt;property id=&quot;20307&quot; value=&quot;305&quot;/&gt;&lt;/object&gt;&lt;object type=&quot;3&quot; unique_id=&quot;10043&quot;&gt;&lt;property id=&quot;20148&quot; value=&quot;5&quot;/&gt;&lt;property id=&quot;20300&quot; value=&quot;Slide 9&quot;/&gt;&lt;property id=&quot;20307&quot; value=&quot;306&quot;/&gt;&lt;/object&gt;&lt;object type=&quot;3&quot; unique_id=&quot;10087&quot;&gt;&lt;property id=&quot;20148&quot; value=&quot;5&quot;/&gt;&lt;property id=&quot;20300&quot; value=&quot;Slide 6&quot;/&gt;&lt;property id=&quot;20307&quot; value=&quot;307&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ont chuẩn">
      <a:majorFont>
        <a:latin typeface="UTM Duepuntozero"/>
        <a:ea typeface=""/>
        <a:cs typeface=""/>
      </a:majorFont>
      <a:minorFont>
        <a:latin typeface="UTM Duepuntozero"/>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Theme1" id="{49451150-7201-45EB-8937-87868B37A53D}" vid="{816D642D-115D-47A4-A607-8EC14A26A6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7880</TotalTime>
  <Words>530</Words>
  <Application>Microsoft Office PowerPoint</Application>
  <PresentationFormat>Custom</PresentationFormat>
  <Paragraphs>60</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Theme1</vt:lpstr>
      <vt:lpstr>máy tính thật là đơn giản</vt:lpstr>
      <vt:lpstr>Chủ đề C. PHẦN MỀM MÁY TÍNH</vt:lpstr>
      <vt:lpstr>Bài 2. Tớ nên sử dụng ứng dụng nào? </vt:lpstr>
      <vt:lpstr>PowerPoint Presentation</vt:lpstr>
      <vt:lpstr>PowerPoint Presentation</vt:lpstr>
      <vt:lpstr>PowerPoint Presentation</vt:lpstr>
      <vt:lpstr>Câu hỏi ôn tập</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Thanh Trung</dc:creator>
  <cp:lastModifiedBy>MTC</cp:lastModifiedBy>
  <cp:revision>201</cp:revision>
  <dcterms:created xsi:type="dcterms:W3CDTF">2014-06-09T03:12:12Z</dcterms:created>
  <dcterms:modified xsi:type="dcterms:W3CDTF">2021-04-09T04:06:59Z</dcterms:modified>
</cp:coreProperties>
</file>