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14"/>
  </p:notesMasterIdLst>
  <p:handoutMasterIdLst>
    <p:handoutMasterId r:id="rId15"/>
  </p:handoutMasterIdLst>
  <p:sldIdLst>
    <p:sldId id="315" r:id="rId2"/>
    <p:sldId id="316" r:id="rId3"/>
    <p:sldId id="317" r:id="rId4"/>
    <p:sldId id="262" r:id="rId5"/>
    <p:sldId id="313" r:id="rId6"/>
    <p:sldId id="314" r:id="rId7"/>
    <p:sldId id="270" r:id="rId8"/>
    <p:sldId id="318" r:id="rId9"/>
    <p:sldId id="319" r:id="rId10"/>
    <p:sldId id="278" r:id="rId11"/>
    <p:sldId id="300" r:id="rId12"/>
    <p:sldId id="301" r:id="rId13"/>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B71AD02-3A9E-41E4-BF4F-F0746D75EDEE}">
          <p14:sldIdLst/>
        </p14:section>
        <p14:section name="Chủ đề C - Bài 1 - Khám phá trí tuệ máy tính" id="{069CB7FA-7376-47D4-8523-F520BCE565A5}">
          <p14:sldIdLst>
            <p14:sldId id="315"/>
            <p14:sldId id="316"/>
            <p14:sldId id="317"/>
            <p14:sldId id="262"/>
            <p14:sldId id="313"/>
            <p14:sldId id="314"/>
            <p14:sldId id="270"/>
            <p14:sldId id="318"/>
            <p14:sldId id="319"/>
            <p14:sldId id="278"/>
          </p14:sldIdLst>
        </p14:section>
        <p14:section name="Ôn luyện" id="{E7EA3E95-3F9B-4BC1-BA05-9219A695F1B5}">
          <p14:sldIdLst>
            <p14:sldId id="300"/>
            <p14:sldId id="301"/>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at Tai Nguyen" initials="PTN" lastIdx="8" clrIdx="0">
    <p:extLst>
      <p:ext uri="{19B8F6BF-5375-455C-9EA6-DF929625EA0E}">
        <p15:presenceInfo xmlns:p15="http://schemas.microsoft.com/office/powerpoint/2012/main" xmlns="" userId="eef3ed3e781b0e6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26522"/>
    <a:srgbClr val="30A4DC"/>
    <a:srgbClr val="D44E31"/>
    <a:srgbClr val="297C4E"/>
    <a:srgbClr val="3060A0"/>
    <a:srgbClr val="1B989C"/>
    <a:srgbClr val="41BB34"/>
    <a:srgbClr val="EA7E7E"/>
    <a:srgbClr val="33A3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85996" autoAdjust="0"/>
  </p:normalViewPr>
  <p:slideViewPr>
    <p:cSldViewPr snapToGrid="0">
      <p:cViewPr>
        <p:scale>
          <a:sx n="66" d="100"/>
          <a:sy n="66" d="100"/>
        </p:scale>
        <p:origin x="-354" y="-222"/>
      </p:cViewPr>
      <p:guideLst>
        <p:guide orient="horz" pos="2160"/>
        <p:guide pos="3840"/>
      </p:guideLst>
    </p:cSldViewPr>
  </p:slideViewPr>
  <p:notesTextViewPr>
    <p:cViewPr>
      <p:scale>
        <a:sx n="125" d="100"/>
        <a:sy n="125" d="100"/>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31FA54-65A2-4D1F-A7ED-8886A9684F30}" type="datetimeFigureOut">
              <a:rPr lang="en-US" smtClean="0"/>
              <a:t>3/26/2021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6039BC-B8D0-4CDC-A077-453B48A4440A}" type="slidenum">
              <a:rPr lang="en-US" smtClean="0"/>
              <a:t>‹#›</a:t>
            </a:fld>
            <a:endParaRPr lang="en-US"/>
          </a:p>
        </p:txBody>
      </p:sp>
    </p:spTree>
    <p:extLst>
      <p:ext uri="{BB962C8B-B14F-4D97-AF65-F5344CB8AC3E}">
        <p14:creationId xmlns:p14="http://schemas.microsoft.com/office/powerpoint/2010/main" val="1992367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3/26/2021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8.tmp"/></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4000" b="0" spc="150" baseline="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l">
              <a:buNone/>
              <a:defRPr sz="3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smtClean="0"/>
              <a:pPr/>
              <a:t>3/26/2021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userDrawn="1"/>
        </p:nvPicPr>
        <p:blipFill>
          <a:blip r:embed="rId2"/>
          <a:stretch>
            <a:fillRect/>
          </a:stretch>
        </p:blipFill>
        <p:spPr>
          <a:xfrm>
            <a:off x="452980" y="262439"/>
            <a:ext cx="1289022" cy="1327500"/>
          </a:xfrm>
          <a:prstGeom prst="rect">
            <a:avLst/>
          </a:prstGeom>
        </p:spPr>
      </p:pic>
      <p:pic>
        <p:nvPicPr>
          <p:cNvPr id="15" name="Picture 14"/>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6" name="Picture 2" descr="Image result for ic3 spark 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04149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Báo hiệu Bài tập">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2"/>
                </a:solidFill>
              </a:defRPr>
            </a:lvl1pPr>
          </a:lstStyle>
          <a:p>
            <a:fld id="{47BD2B39-EB6D-4221-8FBC-AEF76462664C}" type="datetimeFigureOut">
              <a:rPr lang="en-US" smtClean="0"/>
              <a:t>3/26/2021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C7AEF0F-3B20-4D09-BCE9-D55428049EF7}" type="slidenum">
              <a:rPr lang="en-US" smtClean="0"/>
              <a:t>‹#›</a:t>
            </a:fld>
            <a:endParaRPr lang="en-US"/>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p:nvPicPr>
        <p:blipFill>
          <a:blip r:embed="rId4"/>
          <a:stretch>
            <a:fillRect/>
          </a:stretch>
        </p:blipFill>
        <p:spPr>
          <a:xfrm>
            <a:off x="2361000" y="1044000"/>
            <a:ext cx="7470001" cy="4770001"/>
          </a:xfrm>
          <a:prstGeom prst="rect">
            <a:avLst/>
          </a:prstGeom>
        </p:spPr>
      </p:pic>
    </p:spTree>
    <p:extLst>
      <p:ext uri="{BB962C8B-B14F-4D97-AF65-F5344CB8AC3E}">
        <p14:creationId xmlns:p14="http://schemas.microsoft.com/office/powerpoint/2010/main" val="18595656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3_Tiêu Đề Bài 3-Quyển 1-Phần mềm">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55208" y="2120729"/>
            <a:ext cx="11471565" cy="1739347"/>
          </a:xfrm>
        </p:spPr>
        <p:txBody>
          <a:bodyPr tIns="45720" bIns="45720" anchor="ctr">
            <a:normAutofit/>
          </a:bodyPr>
          <a:lstStyle>
            <a:lvl1pPr algn="ctr">
              <a:lnSpc>
                <a:spcPct val="80000"/>
              </a:lnSpc>
              <a:defRPr sz="4000" spc="150" baseline="0">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l">
              <a:buNone/>
              <a:defRPr sz="30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z="1200">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3/26/2021</a:t>
            </a:fld>
            <a:endParaRPr lang="en-US"/>
          </a:p>
        </p:txBody>
      </p:sp>
      <p:sp>
        <p:nvSpPr>
          <p:cNvPr id="5" name="Footer Placeholder 4"/>
          <p:cNvSpPr>
            <a:spLocks noGrp="1"/>
          </p:cNvSpPr>
          <p:nvPr>
            <p:ph type="ftr" sz="quarter" idx="11"/>
          </p:nvPr>
        </p:nvSpPr>
        <p:spPr/>
        <p:txBody>
          <a:bodyPr/>
          <a:lstStyle>
            <a:lvl1pPr>
              <a:defRPr sz="1200">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12"/>
          </p:nvPr>
        </p:nvSpPr>
        <p:spPr/>
        <p:txBody>
          <a:bodyPr/>
          <a:lstStyle>
            <a:lvl1pPr>
              <a:defRPr sz="1200">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pic>
        <p:nvPicPr>
          <p:cNvPr id="10" name="Picture 9"/>
          <p:cNvPicPr>
            <a:picLocks noChangeAspect="1"/>
          </p:cNvPicPr>
          <p:nvPr/>
        </p:nvPicPr>
        <p:blipFill>
          <a:blip r:embed="rId2"/>
          <a:stretch>
            <a:fillRect/>
          </a:stretch>
        </p:blipFill>
        <p:spPr>
          <a:xfrm>
            <a:off x="10801300" y="428908"/>
            <a:ext cx="1238300" cy="1643278"/>
          </a:xfrm>
          <a:prstGeom prst="rect">
            <a:avLst/>
          </a:prstGeom>
        </p:spPr>
      </p:pic>
      <p:pic>
        <p:nvPicPr>
          <p:cNvPr id="12" name="Picture 11"/>
          <p:cNvPicPr>
            <a:picLocks noChangeAspect="1"/>
          </p:cNvPicPr>
          <p:nvPr/>
        </p:nvPicPr>
        <p:blipFill>
          <a:blip r:embed="rId3"/>
          <a:stretch>
            <a:fillRect/>
          </a:stretch>
        </p:blipFill>
        <p:spPr>
          <a:xfrm>
            <a:off x="287766" y="401058"/>
            <a:ext cx="1829000" cy="1698978"/>
          </a:xfrm>
          <a:prstGeom prst="rect">
            <a:avLst/>
          </a:prstGeom>
        </p:spPr>
      </p:pic>
      <p:pic>
        <p:nvPicPr>
          <p:cNvPr id="11" name="Picture 10"/>
          <p:cNvPicPr>
            <a:picLocks noChangeAspect="1"/>
          </p:cNvPicPr>
          <p:nvPr userDrawn="1"/>
        </p:nvPicPr>
        <p:blipFill>
          <a:blip r:embed="rId2"/>
          <a:stretch>
            <a:fillRect/>
          </a:stretch>
        </p:blipFill>
        <p:spPr>
          <a:xfrm>
            <a:off x="10801300" y="428908"/>
            <a:ext cx="1238300" cy="1643278"/>
          </a:xfrm>
          <a:prstGeom prst="rect">
            <a:avLst/>
          </a:prstGeom>
        </p:spPr>
      </p:pic>
      <p:pic>
        <p:nvPicPr>
          <p:cNvPr id="13" name="Picture 12"/>
          <p:cNvPicPr>
            <a:picLocks noChangeAspect="1"/>
          </p:cNvPicPr>
          <p:nvPr userDrawn="1"/>
        </p:nvPicPr>
        <p:blipFill>
          <a:blip r:embed="rId3"/>
          <a:stretch>
            <a:fillRect/>
          </a:stretch>
        </p:blipFill>
        <p:spPr>
          <a:xfrm>
            <a:off x="287766" y="401058"/>
            <a:ext cx="1829000" cy="1698978"/>
          </a:xfrm>
          <a:prstGeom prst="rect">
            <a:avLst/>
          </a:prstGeom>
        </p:spPr>
      </p:pic>
      <p:pic>
        <p:nvPicPr>
          <p:cNvPr id="15" name="Picture 14" descr="Screen Clipping"/>
          <p:cNvPicPr>
            <a:picLocks noChangeAspect="1"/>
          </p:cNvPicPr>
          <p:nvPr userDrawn="1"/>
        </p:nvPicPr>
        <p:blipFill>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311731" y="5545766"/>
            <a:ext cx="1368587" cy="1312234"/>
          </a:xfrm>
          <a:prstGeom prst="rect">
            <a:avLst/>
          </a:prstGeom>
        </p:spPr>
      </p:pic>
      <p:pic>
        <p:nvPicPr>
          <p:cNvPr id="16" name="Picture 2" descr="Image result for ic3 spark logo"/>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83454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Bài 3-Chủ đề A-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3/26/2021</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829346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A. Khám phá trí tuệ máy tính</a:t>
            </a:r>
          </a:p>
        </p:txBody>
      </p:sp>
      <p:sp>
        <p:nvSpPr>
          <p:cNvPr id="11" name="Text Placeholder 10"/>
          <p:cNvSpPr>
            <a:spLocks noGrp="1"/>
          </p:cNvSpPr>
          <p:nvPr>
            <p:ph type="body" sz="quarter" idx="13"/>
          </p:nvPr>
        </p:nvSpPr>
        <p:spPr>
          <a:xfrm>
            <a:off x="1275744" y="795485"/>
            <a:ext cx="9784733" cy="551177"/>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7" name="Picture 16"/>
          <p:cNvPicPr>
            <a:picLocks noChangeAspect="1"/>
          </p:cNvPicPr>
          <p:nvPr userDrawn="1"/>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pic>
        <p:nvPicPr>
          <p:cNvPr id="18" name="Picture 17"/>
          <p:cNvPicPr>
            <a:picLocks noChangeAspect="1"/>
          </p:cNvPicPr>
          <p:nvPr userDrawn="1"/>
        </p:nvPicPr>
        <p:blipFill>
          <a:blip r:embed="rId4"/>
          <a:stretch>
            <a:fillRect/>
          </a:stretch>
        </p:blipFill>
        <p:spPr>
          <a:xfrm>
            <a:off x="5275811" y="5931351"/>
            <a:ext cx="1640378" cy="914776"/>
          </a:xfrm>
          <a:prstGeom prst="rect">
            <a:avLst/>
          </a:prstGeom>
        </p:spPr>
      </p:pic>
    </p:spTree>
    <p:extLst>
      <p:ext uri="{BB962C8B-B14F-4D97-AF65-F5344CB8AC3E}">
        <p14:creationId xmlns:p14="http://schemas.microsoft.com/office/powerpoint/2010/main" val="10191131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Bài 3-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3/26/2021</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777911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B. Tớ nên sử dụng ứng dụng nào?</a:t>
            </a:r>
          </a:p>
        </p:txBody>
      </p:sp>
      <p:sp>
        <p:nvSpPr>
          <p:cNvPr id="11" name="Text Placeholder 10"/>
          <p:cNvSpPr>
            <a:spLocks noGrp="1"/>
          </p:cNvSpPr>
          <p:nvPr>
            <p:ph type="body" sz="quarter" idx="13"/>
          </p:nvPr>
        </p:nvSpPr>
        <p:spPr>
          <a:xfrm>
            <a:off x="1275744" y="795485"/>
            <a:ext cx="9784733" cy="534551"/>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lgn="ct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2" name="Picture 1"/>
          <p:cNvPicPr>
            <a:picLocks noChangeAspect="1"/>
          </p:cNvPicPr>
          <p:nvPr/>
        </p:nvPicPr>
        <p:blipFill>
          <a:blip r:embed="rId2"/>
          <a:stretch>
            <a:fillRect/>
          </a:stretch>
        </p:blipFill>
        <p:spPr>
          <a:xfrm>
            <a:off x="5238104" y="5238231"/>
            <a:ext cx="1715792" cy="1572144"/>
          </a:xfrm>
          <a:prstGeom prst="rect">
            <a:avLst/>
          </a:prstGeom>
        </p:spPr>
      </p:pic>
      <p:pic>
        <p:nvPicPr>
          <p:cNvPr id="10" name="Picture 9"/>
          <p:cNvPicPr>
            <a:picLocks noChangeAspect="1"/>
          </p:cNvPicPr>
          <p:nvPr/>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stretch>
            <a:fillRect/>
          </a:stretch>
        </p:blipFill>
        <p:spPr>
          <a:xfrm>
            <a:off x="5238104" y="5238231"/>
            <a:ext cx="1715792" cy="1572144"/>
          </a:xfrm>
          <a:prstGeom prst="rect">
            <a:avLst/>
          </a:prstGeom>
        </p:spPr>
      </p:pic>
      <p:pic>
        <p:nvPicPr>
          <p:cNvPr id="17" name="Picture 16"/>
          <p:cNvPicPr>
            <a:picLocks noChangeAspect="1"/>
          </p:cNvPicPr>
          <p:nvPr userDrawn="1"/>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8" name="Picture 17"/>
          <p:cNvPicPr>
            <a:picLocks noChangeAspect="1"/>
          </p:cNvPicPr>
          <p:nvPr userDrawn="1"/>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Tree>
    <p:extLst>
      <p:ext uri="{BB962C8B-B14F-4D97-AF65-F5344CB8AC3E}">
        <p14:creationId xmlns:p14="http://schemas.microsoft.com/office/powerpoint/2010/main" val="19667412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1CA74-CAC5-4020-8697-079ED1D92C5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389C3-C83B-4AD5-A21E-522DA13CFE41}" type="slidenum">
              <a:rPr lang="en-US" smtClean="0"/>
              <a:t>‹#›</a:t>
            </a:fld>
            <a:endParaRPr lang="en-US"/>
          </a:p>
        </p:txBody>
      </p:sp>
    </p:spTree>
    <p:extLst>
      <p:ext uri="{BB962C8B-B14F-4D97-AF65-F5344CB8AC3E}">
        <p14:creationId xmlns:p14="http://schemas.microsoft.com/office/powerpoint/2010/main" val="208499010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266" y="228435"/>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200">
                <a:solidFill>
                  <a:schemeClr val="tx1"/>
                </a:solidFill>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3/26/2021</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200">
                <a:solidFill>
                  <a:schemeClr val="tx1"/>
                </a:solidFill>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spTree>
    <p:extLst>
      <p:ext uri="{BB962C8B-B14F-4D97-AF65-F5344CB8AC3E}">
        <p14:creationId xmlns:p14="http://schemas.microsoft.com/office/powerpoint/2010/main" val="25353044"/>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35" r:id="rId3"/>
    <p:sldLayoutId id="2147483736" r:id="rId4"/>
    <p:sldLayoutId id="2147483737" r:id="rId5"/>
    <p:sldLayoutId id="2147483738" r:id="rId6"/>
  </p:sldLayoutIdLst>
  <p:timing>
    <p:tnLst>
      <p:par>
        <p:cTn id="1" dur="indefinite" restart="never" nodeType="tmRoot"/>
      </p:par>
    </p:tnLst>
  </p:timing>
  <p:txStyles>
    <p:titleStyle>
      <a:lvl1pPr algn="ctr"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p:titleStyle>
    <p:bodyStyle>
      <a:lvl1pPr marL="287338" indent="-287338" algn="l" defTabSz="914400" rtl="0" eaLnBrk="1" latinLnBrk="0" hangingPunct="1">
        <a:lnSpc>
          <a:spcPct val="90000"/>
        </a:lnSpc>
        <a:spcBef>
          <a:spcPts val="1200"/>
        </a:spcBef>
        <a:spcAft>
          <a:spcPts val="200"/>
        </a:spcAft>
        <a:buClr>
          <a:schemeClr val="tx1"/>
        </a:buClr>
        <a:buFont typeface="Wingdings 2" panose="05020102010507070707" pitchFamily="18" charset="2"/>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27063" indent="-339725"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600" kern="1200">
          <a:solidFill>
            <a:schemeClr val="tx1"/>
          </a:solidFill>
          <a:latin typeface="Times New Roman" panose="02020603050405020304" pitchFamily="18" charset="0"/>
          <a:ea typeface="+mn-ea"/>
          <a:cs typeface="Times New Roman" panose="02020603050405020304" pitchFamily="18" charset="0"/>
        </a:defRPr>
      </a:lvl2pPr>
      <a:lvl3pPr marL="968375" indent="-34131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201738" indent="-23336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200" kern="1200">
          <a:solidFill>
            <a:schemeClr val="tx1"/>
          </a:solidFill>
          <a:latin typeface="Times New Roman" panose="02020603050405020304" pitchFamily="18" charset="0"/>
          <a:ea typeface="+mn-ea"/>
          <a:cs typeface="Times New Roman" panose="02020603050405020304" pitchFamily="18" charset="0"/>
        </a:defRPr>
      </a:lvl4pPr>
      <a:lvl5pPr marL="1487488" indent="-285750"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image" Target="../media/image13.tmp"/><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6.tmp"/><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máy </a:t>
            </a:r>
            <a:r>
              <a:rPr lang="en-US" sz="4000"/>
              <a:t>tính thật là đơn giản</a:t>
            </a:r>
          </a:p>
        </p:txBody>
      </p:sp>
      <p:sp>
        <p:nvSpPr>
          <p:cNvPr id="5" name="Subtitle 4"/>
          <p:cNvSpPr>
            <a:spLocks noGrp="1"/>
          </p:cNvSpPr>
          <p:nvPr>
            <p:ph type="subTitle" idx="1"/>
          </p:nvPr>
        </p:nvSpPr>
        <p:spPr>
          <a:xfrm>
            <a:off x="1524000" y="3996251"/>
            <a:ext cx="9144000" cy="623046"/>
          </a:xfrm>
        </p:spPr>
        <p:txBody>
          <a:bodyPr>
            <a:normAutofit/>
          </a:bodyPr>
          <a:lstStyle/>
          <a:p>
            <a:pPr algn="ctr"/>
            <a:r>
              <a:rPr lang="en-US" dirty="0" err="1" smtClean="0">
                <a:solidFill>
                  <a:srgbClr val="FFFFFF"/>
                </a:solidFill>
              </a:rPr>
              <a:t>Chủ</a:t>
            </a:r>
            <a:r>
              <a:rPr lang="en-US" dirty="0" smtClean="0">
                <a:solidFill>
                  <a:srgbClr val="FFFFFF"/>
                </a:solidFill>
              </a:rPr>
              <a:t> </a:t>
            </a:r>
            <a:r>
              <a:rPr lang="en-US" dirty="0" err="1" smtClean="0">
                <a:solidFill>
                  <a:srgbClr val="FFFFFF"/>
                </a:solidFill>
              </a:rPr>
              <a:t>đề</a:t>
            </a:r>
            <a:r>
              <a:rPr lang="en-US" dirty="0" smtClean="0">
                <a:solidFill>
                  <a:srgbClr val="FFFFFF"/>
                </a:solidFill>
              </a:rPr>
              <a:t> C. </a:t>
            </a:r>
            <a:r>
              <a:rPr lang="en-US" dirty="0" smtClean="0"/>
              <a:t>PHẦN MỀM MÁY TÍNH</a:t>
            </a:r>
            <a:endParaRPr lang="en-US" dirty="0"/>
          </a:p>
        </p:txBody>
      </p:sp>
    </p:spTree>
    <p:extLst>
      <p:ext uri="{BB962C8B-B14F-4D97-AF65-F5344CB8AC3E}">
        <p14:creationId xmlns:p14="http://schemas.microsoft.com/office/powerpoint/2010/main" val="38489105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0567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dirty="0" err="1" smtClean="0">
                <a:ln w="0"/>
                <a:latin typeface="Times New Roman" panose="02020603050405020304" pitchFamily="18" charset="0"/>
                <a:cs typeface="Times New Roman" panose="02020603050405020304" pitchFamily="18" charset="0"/>
              </a:rPr>
              <a:t>Câu</a:t>
            </a:r>
            <a:r>
              <a:rPr lang="en-US" dirty="0" smtClean="0">
                <a:ln w="0"/>
                <a:latin typeface="Times New Roman" panose="02020603050405020304" pitchFamily="18" charset="0"/>
                <a:cs typeface="Times New Roman" panose="02020603050405020304" pitchFamily="18" charset="0"/>
              </a:rPr>
              <a:t> </a:t>
            </a:r>
            <a:r>
              <a:rPr lang="en-US" dirty="0" err="1" smtClean="0">
                <a:ln w="0"/>
                <a:latin typeface="Times New Roman" panose="02020603050405020304" pitchFamily="18" charset="0"/>
                <a:cs typeface="Times New Roman" panose="02020603050405020304" pitchFamily="18" charset="0"/>
              </a:rPr>
              <a:t>hỏi</a:t>
            </a:r>
            <a:r>
              <a:rPr lang="en-US" dirty="0" smtClean="0">
                <a:ln w="0"/>
                <a:latin typeface="Times New Roman" panose="02020603050405020304" pitchFamily="18" charset="0"/>
                <a:cs typeface="Times New Roman" panose="02020603050405020304" pitchFamily="18" charset="0"/>
              </a:rPr>
              <a:t> </a:t>
            </a:r>
            <a:r>
              <a:rPr lang="en-US" dirty="0" err="1" smtClean="0">
                <a:ln w="0"/>
                <a:latin typeface="Times New Roman" panose="02020603050405020304" pitchFamily="18" charset="0"/>
                <a:cs typeface="Times New Roman" panose="02020603050405020304" pitchFamily="18" charset="0"/>
              </a:rPr>
              <a:t>ôn</a:t>
            </a:r>
            <a:r>
              <a:rPr lang="en-US" dirty="0" smtClean="0">
                <a:ln w="0"/>
                <a:latin typeface="Times New Roman" panose="02020603050405020304" pitchFamily="18" charset="0"/>
                <a:cs typeface="Times New Roman" panose="02020603050405020304" pitchFamily="18" charset="0"/>
              </a:rPr>
              <a:t> </a:t>
            </a:r>
            <a:r>
              <a:rPr lang="en-US" dirty="0" err="1" smtClean="0">
                <a:ln w="0"/>
                <a:latin typeface="Times New Roman" panose="02020603050405020304" pitchFamily="18" charset="0"/>
                <a:cs typeface="Times New Roman" panose="02020603050405020304" pitchFamily="18" charset="0"/>
              </a:rPr>
              <a:t>luyện</a:t>
            </a:r>
            <a:endParaRPr lang="en-US" dirty="0">
              <a:ln w="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697038"/>
            <a:ext cx="11993562" cy="3987800"/>
          </a:xfrm>
        </p:spPr>
        <p:txBody>
          <a:bodyPr>
            <a:normAutofit/>
          </a:bodyPr>
          <a:lstStyle/>
          <a:p>
            <a:pPr marL="514350" lvl="0" indent="-514350">
              <a:buClr>
                <a:schemeClr val="bg2"/>
              </a:buClr>
              <a:buFont typeface="+mj-lt"/>
              <a:buAutoNum type="arabicPeriod"/>
            </a:pPr>
            <a:r>
              <a:rPr lang="vi-VN" b="1" dirty="0">
                <a:solidFill>
                  <a:schemeClr val="bg2"/>
                </a:solidFill>
              </a:rPr>
              <a:t>Em hãy cho biết lựa chọn nào dưới đây KHÔNG được áp dụng bản quyền?</a:t>
            </a:r>
          </a:p>
          <a:p>
            <a:pPr marL="1028700" lvl="1" indent="-508000">
              <a:lnSpc>
                <a:spcPct val="150000"/>
              </a:lnSpc>
              <a:buClr>
                <a:schemeClr val="bg2"/>
              </a:buClr>
              <a:buFont typeface="+mj-lt"/>
              <a:buAutoNum type="alphaLcPeriod"/>
            </a:pPr>
            <a:r>
              <a:rPr lang="vi-VN" dirty="0" smtClean="0">
                <a:solidFill>
                  <a:schemeClr val="bg2"/>
                </a:solidFill>
              </a:rPr>
              <a:t>Tên</a:t>
            </a:r>
            <a:endParaRPr lang="vi-VN" dirty="0">
              <a:solidFill>
                <a:schemeClr val="bg2"/>
              </a:solidFill>
            </a:endParaRPr>
          </a:p>
          <a:p>
            <a:pPr marL="1028700" lvl="1" indent="-508000">
              <a:lnSpc>
                <a:spcPct val="150000"/>
              </a:lnSpc>
              <a:buClr>
                <a:schemeClr val="bg2"/>
              </a:buClr>
              <a:buFont typeface="+mj-lt"/>
              <a:buAutoNum type="alphaLcPeriod"/>
            </a:pPr>
            <a:r>
              <a:rPr lang="vi-VN" dirty="0" smtClean="0">
                <a:solidFill>
                  <a:schemeClr val="bg2"/>
                </a:solidFill>
              </a:rPr>
              <a:t>Âm </a:t>
            </a:r>
            <a:r>
              <a:rPr lang="vi-VN" dirty="0">
                <a:solidFill>
                  <a:schemeClr val="bg2"/>
                </a:solidFill>
              </a:rPr>
              <a:t>nhạc</a:t>
            </a:r>
          </a:p>
          <a:p>
            <a:pPr marL="1028700" lvl="1" indent="-508000">
              <a:lnSpc>
                <a:spcPct val="150000"/>
              </a:lnSpc>
              <a:buClr>
                <a:schemeClr val="bg2"/>
              </a:buClr>
              <a:buFont typeface="+mj-lt"/>
              <a:buAutoNum type="alphaLcPeriod"/>
            </a:pPr>
            <a:r>
              <a:rPr lang="vi-VN" dirty="0" smtClean="0">
                <a:solidFill>
                  <a:schemeClr val="bg2"/>
                </a:solidFill>
              </a:rPr>
              <a:t>Video</a:t>
            </a:r>
            <a:endParaRPr lang="vi-VN" dirty="0">
              <a:solidFill>
                <a:schemeClr val="bg2"/>
              </a:solidFill>
            </a:endParaRPr>
          </a:p>
          <a:p>
            <a:pPr marL="1028700" lvl="1" indent="-508000">
              <a:lnSpc>
                <a:spcPct val="150000"/>
              </a:lnSpc>
              <a:buClr>
                <a:schemeClr val="bg2"/>
              </a:buClr>
              <a:buFont typeface="+mj-lt"/>
              <a:buAutoNum type="alphaLcPeriod"/>
            </a:pPr>
            <a:r>
              <a:rPr lang="vi-VN" dirty="0" smtClean="0">
                <a:solidFill>
                  <a:schemeClr val="bg2"/>
                </a:solidFill>
              </a:rPr>
              <a:t>Hình </a:t>
            </a:r>
            <a:r>
              <a:rPr lang="vi-VN" dirty="0">
                <a:solidFill>
                  <a:schemeClr val="bg2"/>
                </a:solidFill>
              </a:rPr>
              <a:t>ảnh</a:t>
            </a:r>
            <a:endParaRPr lang="en-US" dirty="0">
              <a:solidFill>
                <a:schemeClr val="bg2"/>
              </a:solidFill>
            </a:endParaRP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885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2" end="2"/>
                                            </p:txEl>
                                          </p:spTgt>
                                        </p:tgtEl>
                                        <p:attrNameLst>
                                          <p:attrName>ppt_w</p:attrName>
                                        </p:attrNameLst>
                                      </p:cBhvr>
                                      <p:tavLst>
                                        <p:tav tm="0">
                                          <p:val>
                                            <p:strVal val="ppt_w"/>
                                          </p:val>
                                        </p:tav>
                                        <p:tav tm="100000">
                                          <p:val>
                                            <p:fltVal val="0"/>
                                          </p:val>
                                        </p:tav>
                                      </p:tavLst>
                                    </p:anim>
                                    <p:anim calcmode="lin" valueType="num">
                                      <p:cBhvr>
                                        <p:cTn id="7" dur="1000"/>
                                        <p:tgtEl>
                                          <p:spTgt spid="4">
                                            <p:txEl>
                                              <p:pRg st="2" end="2"/>
                                            </p:txEl>
                                          </p:spTgt>
                                        </p:tgtEl>
                                        <p:attrNameLst>
                                          <p:attrName>ppt_h</p:attrName>
                                        </p:attrNameLst>
                                      </p:cBhvr>
                                      <p:tavLst>
                                        <p:tav tm="0">
                                          <p:val>
                                            <p:strVal val="ppt_h"/>
                                          </p:val>
                                        </p:tav>
                                        <p:tav tm="100000">
                                          <p:val>
                                            <p:fltVal val="0"/>
                                          </p:val>
                                        </p:tav>
                                      </p:tavLst>
                                    </p:anim>
                                    <p:anim calcmode="lin" valueType="num">
                                      <p:cBhvr>
                                        <p:cTn id="8" dur="1000"/>
                                        <p:tgtEl>
                                          <p:spTgt spid="4">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2" end="2"/>
                                            </p:txEl>
                                          </p:spTgt>
                                        </p:tgtEl>
                                      </p:cBhvr>
                                    </p:animEffect>
                                    <p:set>
                                      <p:cBhvr>
                                        <p:cTn id="10" dur="1" fill="hold">
                                          <p:stCondLst>
                                            <p:cond delay="999"/>
                                          </p:stCondLst>
                                        </p:cTn>
                                        <p:tgtEl>
                                          <p:spTgt spid="4">
                                            <p:txEl>
                                              <p:pRg st="2" end="2"/>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1" end="1"/>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dirty="0" err="1" smtClean="0">
                <a:ln w="0"/>
                <a:latin typeface="Times New Roman" panose="02020603050405020304" pitchFamily="18" charset="0"/>
                <a:cs typeface="Times New Roman" panose="02020603050405020304" pitchFamily="18" charset="0"/>
              </a:rPr>
              <a:t>Câu</a:t>
            </a:r>
            <a:r>
              <a:rPr lang="en-US" dirty="0" smtClean="0">
                <a:ln w="0"/>
                <a:latin typeface="Times New Roman" panose="02020603050405020304" pitchFamily="18" charset="0"/>
                <a:cs typeface="Times New Roman" panose="02020603050405020304" pitchFamily="18" charset="0"/>
              </a:rPr>
              <a:t> </a:t>
            </a:r>
            <a:r>
              <a:rPr lang="en-US" dirty="0" err="1" smtClean="0">
                <a:ln w="0"/>
                <a:latin typeface="Times New Roman" panose="02020603050405020304" pitchFamily="18" charset="0"/>
                <a:cs typeface="Times New Roman" panose="02020603050405020304" pitchFamily="18" charset="0"/>
              </a:rPr>
              <a:t>hỏi</a:t>
            </a:r>
            <a:r>
              <a:rPr lang="en-US" dirty="0" smtClean="0">
                <a:ln w="0"/>
                <a:latin typeface="Times New Roman" panose="02020603050405020304" pitchFamily="18" charset="0"/>
                <a:cs typeface="Times New Roman" panose="02020603050405020304" pitchFamily="18" charset="0"/>
              </a:rPr>
              <a:t> </a:t>
            </a:r>
            <a:r>
              <a:rPr lang="en-US" dirty="0" err="1" smtClean="0">
                <a:ln w="0"/>
                <a:latin typeface="Times New Roman" panose="02020603050405020304" pitchFamily="18" charset="0"/>
                <a:cs typeface="Times New Roman" panose="02020603050405020304" pitchFamily="18" charset="0"/>
              </a:rPr>
              <a:t>ôn</a:t>
            </a:r>
            <a:r>
              <a:rPr lang="en-US" dirty="0" smtClean="0">
                <a:ln w="0"/>
                <a:latin typeface="Times New Roman" panose="02020603050405020304" pitchFamily="18" charset="0"/>
                <a:cs typeface="Times New Roman" panose="02020603050405020304" pitchFamily="18" charset="0"/>
              </a:rPr>
              <a:t> </a:t>
            </a:r>
            <a:r>
              <a:rPr lang="en-US" dirty="0" err="1" smtClean="0">
                <a:ln w="0"/>
                <a:latin typeface="Times New Roman" panose="02020603050405020304" pitchFamily="18" charset="0"/>
                <a:cs typeface="Times New Roman" panose="02020603050405020304" pitchFamily="18" charset="0"/>
              </a:rPr>
              <a:t>luyện</a:t>
            </a:r>
            <a:endParaRPr lang="en-US" dirty="0">
              <a:ln w="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697038"/>
            <a:ext cx="11993562" cy="3987800"/>
          </a:xfrm>
        </p:spPr>
        <p:txBody>
          <a:bodyPr>
            <a:normAutofit/>
          </a:bodyPr>
          <a:lstStyle/>
          <a:p>
            <a:pPr marL="514350" lvl="0" indent="-514350">
              <a:buClr>
                <a:schemeClr val="bg2"/>
              </a:buClr>
              <a:buFont typeface="+mj-lt"/>
              <a:buAutoNum type="arabicPeriod" startAt="2"/>
            </a:pPr>
            <a:r>
              <a:rPr lang="vi-VN" b="1" dirty="0">
                <a:solidFill>
                  <a:schemeClr val="bg2"/>
                </a:solidFill>
              </a:rPr>
              <a:t>Tài liệu nào dưới đây giải thích điều </a:t>
            </a:r>
            <a:r>
              <a:rPr lang="en-US" b="1" dirty="0" err="1" smtClean="0">
                <a:solidFill>
                  <a:schemeClr val="bg2"/>
                </a:solidFill>
              </a:rPr>
              <a:t>mà</a:t>
            </a:r>
            <a:r>
              <a:rPr lang="vi-VN" b="1" dirty="0" smtClean="0">
                <a:solidFill>
                  <a:schemeClr val="bg2"/>
                </a:solidFill>
              </a:rPr>
              <a:t> </a:t>
            </a:r>
            <a:r>
              <a:rPr lang="vi-VN" b="1" dirty="0">
                <a:solidFill>
                  <a:schemeClr val="bg2"/>
                </a:solidFill>
              </a:rPr>
              <a:t>em không được phép thực hiện trên máy tính?</a:t>
            </a:r>
          </a:p>
          <a:p>
            <a:pPr marL="977900" lvl="1" indent="-457200">
              <a:lnSpc>
                <a:spcPct val="150000"/>
              </a:lnSpc>
              <a:buClr>
                <a:schemeClr val="bg2"/>
              </a:buClr>
              <a:buFont typeface="+mj-lt"/>
              <a:buAutoNum type="alphaLcPeriod"/>
            </a:pPr>
            <a:r>
              <a:rPr lang="vi-VN" dirty="0" smtClean="0">
                <a:solidFill>
                  <a:schemeClr val="bg2"/>
                </a:solidFill>
              </a:rPr>
              <a:t>Thỏa </a:t>
            </a:r>
            <a:r>
              <a:rPr lang="vi-VN" dirty="0">
                <a:solidFill>
                  <a:schemeClr val="bg2"/>
                </a:solidFill>
              </a:rPr>
              <a:t>thuận bản quyền.</a:t>
            </a:r>
          </a:p>
          <a:p>
            <a:pPr marL="977900" lvl="1" indent="-457200">
              <a:lnSpc>
                <a:spcPct val="150000"/>
              </a:lnSpc>
              <a:buClr>
                <a:schemeClr val="bg2"/>
              </a:buClr>
              <a:buFont typeface="+mj-lt"/>
              <a:buAutoNum type="alphaLcPeriod"/>
            </a:pPr>
            <a:r>
              <a:rPr lang="vi-VN" dirty="0" smtClean="0">
                <a:solidFill>
                  <a:schemeClr val="bg2"/>
                </a:solidFill>
              </a:rPr>
              <a:t>Các </a:t>
            </a:r>
            <a:r>
              <a:rPr lang="vi-VN" dirty="0">
                <a:solidFill>
                  <a:schemeClr val="bg2"/>
                </a:solidFill>
              </a:rPr>
              <a:t>điều khoản và điều kiện.</a:t>
            </a:r>
          </a:p>
          <a:p>
            <a:pPr marL="977900" lvl="1" indent="-457200">
              <a:lnSpc>
                <a:spcPct val="150000"/>
              </a:lnSpc>
              <a:buClr>
                <a:schemeClr val="bg2"/>
              </a:buClr>
              <a:buFont typeface="+mj-lt"/>
              <a:buAutoNum type="alphaLcPeriod"/>
            </a:pPr>
            <a:r>
              <a:rPr lang="vi-VN" dirty="0" smtClean="0">
                <a:solidFill>
                  <a:schemeClr val="bg2"/>
                </a:solidFill>
              </a:rPr>
              <a:t>Luật </a:t>
            </a:r>
            <a:r>
              <a:rPr lang="vi-VN" dirty="0">
                <a:solidFill>
                  <a:schemeClr val="bg2"/>
                </a:solidFill>
              </a:rPr>
              <a:t>Bản quyền.</a:t>
            </a:r>
          </a:p>
          <a:p>
            <a:pPr marL="977900" lvl="1" indent="-457200">
              <a:lnSpc>
                <a:spcPct val="150000"/>
              </a:lnSpc>
              <a:buClr>
                <a:schemeClr val="bg2"/>
              </a:buClr>
              <a:buFont typeface="+mj-lt"/>
              <a:buAutoNum type="alphaLcPeriod"/>
            </a:pPr>
            <a:r>
              <a:rPr lang="vi-VN" dirty="0" smtClean="0">
                <a:solidFill>
                  <a:schemeClr val="bg2"/>
                </a:solidFill>
              </a:rPr>
              <a:t>Chính </a:t>
            </a:r>
            <a:r>
              <a:rPr lang="vi-VN" dirty="0">
                <a:solidFill>
                  <a:schemeClr val="bg2"/>
                </a:solidFill>
              </a:rPr>
              <a:t>sách sử dụng chấp nhận được.</a:t>
            </a:r>
            <a:endParaRPr lang="en-US" dirty="0">
              <a:solidFill>
                <a:schemeClr val="bg2"/>
              </a:solidFill>
            </a:endParaRP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665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2" end="2"/>
                                            </p:txEl>
                                          </p:spTgt>
                                        </p:tgtEl>
                                        <p:attrNameLst>
                                          <p:attrName>ppt_w</p:attrName>
                                        </p:attrNameLst>
                                      </p:cBhvr>
                                      <p:tavLst>
                                        <p:tav tm="0">
                                          <p:val>
                                            <p:strVal val="ppt_w"/>
                                          </p:val>
                                        </p:tav>
                                        <p:tav tm="100000">
                                          <p:val>
                                            <p:fltVal val="0"/>
                                          </p:val>
                                        </p:tav>
                                      </p:tavLst>
                                    </p:anim>
                                    <p:anim calcmode="lin" valueType="num">
                                      <p:cBhvr>
                                        <p:cTn id="7" dur="1000"/>
                                        <p:tgtEl>
                                          <p:spTgt spid="4">
                                            <p:txEl>
                                              <p:pRg st="2" end="2"/>
                                            </p:txEl>
                                          </p:spTgt>
                                        </p:tgtEl>
                                        <p:attrNameLst>
                                          <p:attrName>ppt_h</p:attrName>
                                        </p:attrNameLst>
                                      </p:cBhvr>
                                      <p:tavLst>
                                        <p:tav tm="0">
                                          <p:val>
                                            <p:strVal val="ppt_h"/>
                                          </p:val>
                                        </p:tav>
                                        <p:tav tm="100000">
                                          <p:val>
                                            <p:fltVal val="0"/>
                                          </p:val>
                                        </p:tav>
                                      </p:tavLst>
                                    </p:anim>
                                    <p:anim calcmode="lin" valueType="num">
                                      <p:cBhvr>
                                        <p:cTn id="8" dur="1000"/>
                                        <p:tgtEl>
                                          <p:spTgt spid="4">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2" end="2"/>
                                            </p:txEl>
                                          </p:spTgt>
                                        </p:tgtEl>
                                      </p:cBhvr>
                                    </p:animEffect>
                                    <p:set>
                                      <p:cBhvr>
                                        <p:cTn id="10" dur="1" fill="hold">
                                          <p:stCondLst>
                                            <p:cond delay="999"/>
                                          </p:stCondLst>
                                        </p:cTn>
                                        <p:tgtEl>
                                          <p:spTgt spid="4">
                                            <p:txEl>
                                              <p:pRg st="2" end="2"/>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1" end="1"/>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Chủ đề C. PHẦN </a:t>
            </a:r>
            <a:r>
              <a:rPr lang="en-US" sz="4000"/>
              <a:t>MỀM MÁY </a:t>
            </a:r>
            <a:r>
              <a:rPr lang="en-US" sz="4000" smtClean="0"/>
              <a:t>TÍNH</a:t>
            </a:r>
            <a:endParaRPr lang="en-US" sz="4000"/>
          </a:p>
        </p:txBody>
      </p:sp>
      <p:sp>
        <p:nvSpPr>
          <p:cNvPr id="5" name="Subtitle 4"/>
          <p:cNvSpPr>
            <a:spLocks noGrp="1"/>
          </p:cNvSpPr>
          <p:nvPr>
            <p:ph type="subTitle" idx="1"/>
          </p:nvPr>
        </p:nvSpPr>
        <p:spPr/>
        <p:txBody>
          <a:bodyPr>
            <a:normAutofit/>
          </a:bodyPr>
          <a:lstStyle/>
          <a:p>
            <a:pPr algn="l"/>
            <a:r>
              <a:rPr lang="en-US" sz="3200" dirty="0" err="1" smtClean="0"/>
              <a:t>Bài</a:t>
            </a:r>
            <a:r>
              <a:rPr lang="en-US" sz="3200" dirty="0" smtClean="0"/>
              <a:t> 1. </a:t>
            </a:r>
            <a:r>
              <a:rPr lang="en-US" sz="3200" dirty="0" err="1"/>
              <a:t>Khám</a:t>
            </a:r>
            <a:r>
              <a:rPr lang="en-US" sz="3200" dirty="0"/>
              <a:t> </a:t>
            </a:r>
            <a:r>
              <a:rPr lang="en-US" sz="3200" dirty="0" err="1"/>
              <a:t>phá</a:t>
            </a:r>
            <a:r>
              <a:rPr lang="en-US" sz="3200" dirty="0"/>
              <a:t> </a:t>
            </a:r>
            <a:r>
              <a:rPr lang="en-US" sz="3200" dirty="0" err="1"/>
              <a:t>trí</a:t>
            </a:r>
            <a:r>
              <a:rPr lang="en-US" sz="3200" dirty="0"/>
              <a:t> </a:t>
            </a:r>
            <a:r>
              <a:rPr lang="en-US" sz="3200" dirty="0" err="1"/>
              <a:t>tuệ</a:t>
            </a:r>
            <a:r>
              <a:rPr lang="en-US" sz="3200" dirty="0"/>
              <a:t> </a:t>
            </a:r>
            <a:r>
              <a:rPr lang="en-US" sz="3200" dirty="0" err="1"/>
              <a:t>máy</a:t>
            </a:r>
            <a:r>
              <a:rPr lang="en-US" sz="3200" dirty="0"/>
              <a:t> </a:t>
            </a:r>
            <a:r>
              <a:rPr lang="en-US" sz="3200" dirty="0" err="1"/>
              <a:t>tính</a:t>
            </a:r>
            <a:r>
              <a:rPr lang="en-US" sz="3200" dirty="0"/>
              <a:t> </a:t>
            </a:r>
            <a:endParaRPr lang="en-US" sz="3200" dirty="0" smtClean="0"/>
          </a:p>
          <a:p>
            <a:pPr algn="l"/>
            <a:r>
              <a:rPr lang="en-US" sz="3200" dirty="0" err="1" smtClean="0"/>
              <a:t>Bài</a:t>
            </a:r>
            <a:r>
              <a:rPr lang="en-US" sz="3200" dirty="0" smtClean="0"/>
              <a:t> 2. </a:t>
            </a:r>
            <a:r>
              <a:rPr lang="en-US" sz="3200" dirty="0" err="1"/>
              <a:t>Tớ</a:t>
            </a:r>
            <a:r>
              <a:rPr lang="en-US" sz="3200" dirty="0"/>
              <a:t> </a:t>
            </a:r>
            <a:r>
              <a:rPr lang="en-US" sz="3200" dirty="0" err="1"/>
              <a:t>nên</a:t>
            </a:r>
            <a:r>
              <a:rPr lang="en-US" sz="3200" dirty="0"/>
              <a:t> </a:t>
            </a:r>
            <a:r>
              <a:rPr lang="en-US" sz="3200" dirty="0" err="1"/>
              <a:t>sử</a:t>
            </a:r>
            <a:r>
              <a:rPr lang="en-US" sz="3200" dirty="0"/>
              <a:t> </a:t>
            </a:r>
            <a:r>
              <a:rPr lang="en-US" sz="3200" dirty="0" err="1"/>
              <a:t>dụng</a:t>
            </a:r>
            <a:r>
              <a:rPr lang="en-US" sz="3200" dirty="0"/>
              <a:t> </a:t>
            </a:r>
            <a:r>
              <a:rPr lang="en-US" sz="3200" dirty="0" err="1"/>
              <a:t>ứng</a:t>
            </a:r>
            <a:r>
              <a:rPr lang="en-US" sz="3200" dirty="0"/>
              <a:t> </a:t>
            </a:r>
            <a:r>
              <a:rPr lang="en-US" sz="3200" dirty="0" err="1"/>
              <a:t>dụng</a:t>
            </a:r>
            <a:r>
              <a:rPr lang="en-US" sz="3200" dirty="0"/>
              <a:t> </a:t>
            </a:r>
            <a:r>
              <a:rPr lang="en-US" sz="3200" dirty="0" err="1"/>
              <a:t>nào</a:t>
            </a:r>
            <a:r>
              <a:rPr lang="en-US" sz="3200" dirty="0"/>
              <a:t>? </a:t>
            </a:r>
          </a:p>
        </p:txBody>
      </p:sp>
    </p:spTree>
    <p:extLst>
      <p:ext uri="{BB962C8B-B14F-4D97-AF65-F5344CB8AC3E}">
        <p14:creationId xmlns:p14="http://schemas.microsoft.com/office/powerpoint/2010/main" val="16690949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smtClean="0"/>
              <a:t>Bài 1. </a:t>
            </a:r>
            <a:r>
              <a:rPr lang="en-US" sz="4000"/>
              <a:t>Khám phá trí tuệ máy tính</a:t>
            </a:r>
          </a:p>
        </p:txBody>
      </p:sp>
      <p:sp>
        <p:nvSpPr>
          <p:cNvPr id="3" name="Text Placeholder 2"/>
          <p:cNvSpPr>
            <a:spLocks noGrp="1"/>
          </p:cNvSpPr>
          <p:nvPr>
            <p:ph type="body" idx="1"/>
          </p:nvPr>
        </p:nvSpPr>
        <p:spPr>
          <a:xfrm>
            <a:off x="833191" y="4010334"/>
            <a:ext cx="10515600" cy="608963"/>
          </a:xfrm>
        </p:spPr>
        <p:txBody>
          <a:bodyPr>
            <a:noAutofit/>
          </a:bodyPr>
          <a:lstStyle/>
          <a:p>
            <a:r>
              <a:rPr lang="vi-VN" sz="2200" dirty="0"/>
              <a:t>Trong </a:t>
            </a:r>
            <a:r>
              <a:rPr lang="en-US" sz="2200" dirty="0" err="1" smtClean="0"/>
              <a:t>bài</a:t>
            </a:r>
            <a:r>
              <a:rPr lang="en-US" sz="2200" dirty="0" smtClean="0"/>
              <a:t> </a:t>
            </a:r>
            <a:r>
              <a:rPr lang="en-US" sz="2200" dirty="0" err="1" smtClean="0"/>
              <a:t>học</a:t>
            </a:r>
            <a:r>
              <a:rPr lang="vi-VN" sz="2200" dirty="0" smtClean="0"/>
              <a:t> </a:t>
            </a:r>
            <a:r>
              <a:rPr lang="vi-VN" sz="2200" dirty="0"/>
              <a:t>này, bạn sẽ được giới thiệu về những khái niệm cơ bản của phần mềm máy tính. Sau khi hoàn thành </a:t>
            </a:r>
            <a:r>
              <a:rPr lang="en-US" sz="2200" dirty="0" err="1" smtClean="0"/>
              <a:t>bài</a:t>
            </a:r>
            <a:r>
              <a:rPr lang="en-US" sz="2200" dirty="0" smtClean="0"/>
              <a:t> </a:t>
            </a:r>
            <a:r>
              <a:rPr lang="en-US" sz="2200" dirty="0" err="1" smtClean="0"/>
              <a:t>học</a:t>
            </a:r>
            <a:r>
              <a:rPr lang="vi-VN" sz="2200" dirty="0" smtClean="0"/>
              <a:t> </a:t>
            </a:r>
            <a:r>
              <a:rPr lang="vi-VN" sz="2200" dirty="0"/>
              <a:t>này, bạn được làm quen với: </a:t>
            </a:r>
            <a:endParaRPr lang="en-US" sz="2200" dirty="0" smtClean="0"/>
          </a:p>
          <a:p>
            <a:pPr marL="342900" indent="-342900">
              <a:buClr>
                <a:schemeClr val="tx2">
                  <a:lumMod val="75000"/>
                </a:schemeClr>
              </a:buClr>
              <a:buFont typeface="Wingdings 2" panose="05020102010507070707" pitchFamily="18" charset="2"/>
              <a:buChar char=""/>
            </a:pPr>
            <a:r>
              <a:rPr lang="vi-VN" sz="2400" b="1" dirty="0" smtClean="0"/>
              <a:t>Khái </a:t>
            </a:r>
            <a:r>
              <a:rPr lang="vi-VN" sz="2400" b="1" dirty="0"/>
              <a:t>niệm về phần mềm máy tính. </a:t>
            </a:r>
            <a:endParaRPr lang="en-US" sz="2400" b="1" dirty="0" smtClean="0"/>
          </a:p>
          <a:p>
            <a:pPr marL="342900" indent="-342900">
              <a:buClr>
                <a:schemeClr val="tx2">
                  <a:lumMod val="75000"/>
                </a:schemeClr>
              </a:buClr>
              <a:buFont typeface="Wingdings 2" panose="05020102010507070707" pitchFamily="18" charset="2"/>
              <a:buChar char=""/>
            </a:pPr>
            <a:r>
              <a:rPr lang="vi-VN" sz="2400" b="1" dirty="0" smtClean="0"/>
              <a:t>Hiểu </a:t>
            </a:r>
            <a:r>
              <a:rPr lang="vi-VN" sz="2400" b="1" dirty="0"/>
              <a:t>về khái niệm bản quyền phần mềm. </a:t>
            </a:r>
            <a:endParaRPr lang="en-US" sz="2400" b="1" dirty="0" smtClean="0"/>
          </a:p>
          <a:p>
            <a:pPr marL="342900" indent="-342900">
              <a:buClr>
                <a:schemeClr val="tx2">
                  <a:lumMod val="75000"/>
                </a:schemeClr>
              </a:buClr>
              <a:buFont typeface="Wingdings 2" panose="05020102010507070707" pitchFamily="18" charset="2"/>
              <a:buChar char=""/>
            </a:pPr>
            <a:r>
              <a:rPr lang="vi-VN" sz="2400" b="1" dirty="0" smtClean="0"/>
              <a:t>Máy </a:t>
            </a:r>
            <a:r>
              <a:rPr lang="vi-VN" sz="2400" b="1" dirty="0"/>
              <a:t>tính của bạn có thể cài đặt được những phần mềm nào? </a:t>
            </a:r>
          </a:p>
          <a:p>
            <a:endParaRPr lang="en-US" sz="2200" dirty="0"/>
          </a:p>
        </p:txBody>
      </p:sp>
    </p:spTree>
    <p:extLst>
      <p:ext uri="{BB962C8B-B14F-4D97-AF65-F5344CB8AC3E}">
        <p14:creationId xmlns:p14="http://schemas.microsoft.com/office/powerpoint/2010/main" val="40961389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vi-VN" b="1" dirty="0"/>
              <a:t>Máy tính của bạn cài được những phần mềm nào</a:t>
            </a:r>
            <a:r>
              <a:rPr lang="vi-VN" b="1" dirty="0" smtClean="0"/>
              <a:t>?</a:t>
            </a:r>
            <a:endParaRPr lang="en-US" b="1" dirty="0"/>
          </a:p>
        </p:txBody>
      </p:sp>
      <p:sp>
        <p:nvSpPr>
          <p:cNvPr id="6" name="TextBox 5"/>
          <p:cNvSpPr txBox="1"/>
          <p:nvPr/>
        </p:nvSpPr>
        <p:spPr>
          <a:xfrm>
            <a:off x="0" y="147390"/>
            <a:ext cx="4721810"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7" name="TextBox 6"/>
          <p:cNvSpPr txBox="1"/>
          <p:nvPr/>
        </p:nvSpPr>
        <p:spPr>
          <a:xfrm>
            <a:off x="6729414" y="147390"/>
            <a:ext cx="5462586"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Khám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tuệ</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grpSp>
        <p:nvGrpSpPr>
          <p:cNvPr id="8" name="Group 7"/>
          <p:cNvGrpSpPr/>
          <p:nvPr/>
        </p:nvGrpSpPr>
        <p:grpSpPr>
          <a:xfrm>
            <a:off x="1326605" y="1204959"/>
            <a:ext cx="10441325" cy="4745267"/>
            <a:chOff x="1326606" y="1204960"/>
            <a:chExt cx="8489006" cy="2660734"/>
          </a:xfrm>
        </p:grpSpPr>
        <p:pic>
          <p:nvPicPr>
            <p:cNvPr id="4" name="Picture 3" descr="Screen Clipping"/>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326606" y="1204960"/>
              <a:ext cx="8489006" cy="2660734"/>
            </a:xfrm>
            <a:prstGeom prst="rect">
              <a:avLst/>
            </a:prstGeom>
          </p:spPr>
        </p:pic>
        <p:sp>
          <p:nvSpPr>
            <p:cNvPr id="3" name="Rectangle 2"/>
            <p:cNvSpPr/>
            <p:nvPr/>
          </p:nvSpPr>
          <p:spPr>
            <a:xfrm>
              <a:off x="1352006" y="1645065"/>
              <a:ext cx="5132251" cy="1785257"/>
            </a:xfrm>
            <a:prstGeom prst="rect">
              <a:avLst/>
            </a:prstGeom>
            <a:solidFill>
              <a:srgbClr val="30A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smtClean="0">
                  <a:latin typeface="Times New Roman" panose="02020603050405020304" pitchFamily="18" charset="0"/>
                  <a:cs typeface="Times New Roman" panose="02020603050405020304" pitchFamily="18" charset="0"/>
                </a:rPr>
                <a:t>Bất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phần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mềm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muốn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hoạt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động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được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đúng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năng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đều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có</a:t>
              </a:r>
              <a:r>
                <a:rPr lang="en-US" sz="2800" dirty="0" smtClean="0">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yêu</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cầu</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cụ</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thể</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về</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hệ</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thống</a:t>
              </a:r>
              <a:r>
                <a:rPr lang="en-US" sz="2800" dirty="0" smtClean="0">
                  <a:latin typeface="Times New Roman" panose="02020603050405020304" pitchFamily="18" charset="0"/>
                  <a:cs typeface="Times New Roman" panose="02020603050405020304" pitchFamily="18" charset="0"/>
                </a:rPr>
                <a:t>.</a:t>
              </a:r>
            </a:p>
            <a:p>
              <a:pPr algn="just"/>
              <a:r>
                <a:rPr lang="en-US" sz="2800" dirty="0" err="1" smtClean="0">
                  <a:latin typeface="Times New Roman" panose="02020603050405020304" pitchFamily="18" charset="0"/>
                  <a:cs typeface="Times New Roman" panose="02020603050405020304" pitchFamily="18" charset="0"/>
                </a:rPr>
                <a:t>Yêu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cầu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bao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gồm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yêu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cầu</a:t>
              </a:r>
              <a:r>
                <a:rPr lang="en-US" sz="2800" dirty="0" smtClean="0">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về</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phần</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cứng</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hoặc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yêu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cầu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về</a:t>
              </a:r>
              <a:r>
                <a:rPr lang="en-US" sz="2800" dirty="0" smtClean="0">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Hệ</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điều</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hành</a:t>
              </a:r>
              <a:r>
                <a:rPr lang="en-US" sz="2800" dirty="0" smtClean="0">
                  <a:latin typeface="Times New Roman" panose="02020603050405020304" pitchFamily="18" charset="0"/>
                  <a:cs typeface="Times New Roman" panose="02020603050405020304" pitchFamily="18" charset="0"/>
                </a:rPr>
                <a:t>. Do </a:t>
              </a:r>
              <a:r>
                <a:rPr lang="en-US" sz="2800" dirty="0" err="1" smtClean="0">
                  <a:latin typeface="Times New Roman" panose="02020603050405020304" pitchFamily="18" charset="0"/>
                  <a:cs typeface="Times New Roman" panose="02020603050405020304" pitchFamily="18" charset="0"/>
                </a:rPr>
                <a:t>đó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trước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cài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đặt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phần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mềm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bạn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cần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đọc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yêu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cầu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về</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hệ</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thống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để</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cài</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đặt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sử</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dụng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phần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mềm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thành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công</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186051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940970496"/>
              </p:ext>
            </p:extLst>
          </p:nvPr>
        </p:nvGraphicFramePr>
        <p:xfrm>
          <a:off x="1301261" y="914400"/>
          <a:ext cx="10152184" cy="5345723"/>
        </p:xfrm>
        <a:graphic>
          <a:graphicData uri="http://schemas.openxmlformats.org/drawingml/2006/table">
            <a:tbl>
              <a:tblPr firstRow="1" firstCol="1" lastRow="1" lastCol="1" bandRow="1" bandCol="1">
                <a:tableStyleId>{5C22544A-7EE6-4342-B048-85BDC9FD1C3A}</a:tableStyleId>
              </a:tblPr>
              <a:tblGrid>
                <a:gridCol w="1922584"/>
                <a:gridCol w="8229600"/>
              </a:tblGrid>
              <a:tr h="3212066">
                <a:tc rowSpan="2">
                  <a:txBody>
                    <a:bodyPr/>
                    <a:lstStyle/>
                    <a:p>
                      <a:pPr marL="342900" lvl="0" indent="-342900" algn="ctr">
                        <a:lnSpc>
                          <a:spcPct val="115000"/>
                        </a:lnSpc>
                        <a:spcAft>
                          <a:spcPts val="1000"/>
                        </a:spcAft>
                        <a:buFont typeface="Symbol"/>
                        <a:buChar char=""/>
                      </a:pPr>
                      <a:r>
                        <a:rPr lang="en-US" sz="2000" smtClean="0">
                          <a:solidFill>
                            <a:srgbClr val="000099"/>
                          </a:solidFill>
                          <a:effectLst/>
                          <a:latin typeface="Times New Roman" pitchFamily="18" charset="0"/>
                          <a:ea typeface="Calibri"/>
                          <a:cs typeface="Times New Roman" pitchFamily="18" charset="0"/>
                        </a:rPr>
                        <a:t>YÊU</a:t>
                      </a:r>
                      <a:r>
                        <a:rPr lang="en-US" sz="2000" baseline="0" smtClean="0">
                          <a:solidFill>
                            <a:srgbClr val="000099"/>
                          </a:solidFill>
                          <a:effectLst/>
                          <a:latin typeface="Times New Roman" pitchFamily="18" charset="0"/>
                          <a:ea typeface="Calibri"/>
                          <a:cs typeface="Times New Roman" pitchFamily="18" charset="0"/>
                        </a:rPr>
                        <a:t> CẦU HỆ THỐNG</a:t>
                      </a:r>
                      <a:endParaRPr lang="en-US" sz="2000">
                        <a:solidFill>
                          <a:srgbClr val="000099"/>
                        </a:solidFill>
                        <a:effectLst/>
                        <a:latin typeface="Times New Roman" pitchFamily="18" charset="0"/>
                        <a:ea typeface="Calibri"/>
                        <a:cs typeface="Times New Roman" pitchFamily="18" charset="0"/>
                      </a:endParaRPr>
                    </a:p>
                  </a:txBody>
                  <a:tcPr marL="68580" marR="68580" marT="0" marB="0" anchor="ctr">
                    <a:solidFill>
                      <a:schemeClr val="bg2">
                        <a:lumMod val="20000"/>
                        <a:lumOff val="80000"/>
                      </a:schemeClr>
                    </a:solidFill>
                  </a:tcPr>
                </a:tc>
                <a:tc>
                  <a:txBody>
                    <a:bodyPr/>
                    <a:lstStyle/>
                    <a:p>
                      <a:pPr marL="342900" lvl="0" indent="-342900">
                        <a:lnSpc>
                          <a:spcPct val="115000"/>
                        </a:lnSpc>
                        <a:spcAft>
                          <a:spcPts val="0"/>
                        </a:spcAft>
                        <a:buFont typeface="Symbol"/>
                        <a:buChar char=""/>
                      </a:pPr>
                      <a:r>
                        <a:rPr lang="en-US" sz="2000">
                          <a:solidFill>
                            <a:srgbClr val="000099"/>
                          </a:solidFill>
                          <a:effectLst/>
                          <a:latin typeface="Times New Roman" pitchFamily="18" charset="0"/>
                          <a:cs typeface="Times New Roman" pitchFamily="18" charset="0"/>
                        </a:rPr>
                        <a:t>Sử dụng phần mềm đúng với nhu cầu của bạn và phù hợp với cấu hình của máy tính sẽ giúp các phần mềm chạy ổn định và tăng tuổi thọ của máy tính.</a:t>
                      </a:r>
                    </a:p>
                    <a:p>
                      <a:pPr marL="342900" lvl="0" indent="-342900">
                        <a:lnSpc>
                          <a:spcPct val="115000"/>
                        </a:lnSpc>
                        <a:spcAft>
                          <a:spcPts val="0"/>
                        </a:spcAft>
                        <a:buFont typeface="Symbol"/>
                        <a:buChar char=""/>
                      </a:pPr>
                      <a:r>
                        <a:rPr lang="en-US" sz="2000">
                          <a:solidFill>
                            <a:srgbClr val="000099"/>
                          </a:solidFill>
                          <a:effectLst/>
                          <a:latin typeface="Times New Roman" pitchFamily="18" charset="0"/>
                          <a:cs typeface="Times New Roman" pitchFamily="18" charset="0"/>
                        </a:rPr>
                        <a:t>Tất cả các phần mềm, dù là phần mềm hệ điều hành hay là phần mềm ứng dụng đều được thiết kế để làm việc với phần cứng có thể được mong đợi để hoạt động ở một tốc độ và cần một nguồn tài nguyên cụ thể nào đó</a:t>
                      </a:r>
                    </a:p>
                    <a:p>
                      <a:pPr marL="342900" lvl="0" indent="-342900">
                        <a:lnSpc>
                          <a:spcPct val="115000"/>
                        </a:lnSpc>
                        <a:spcAft>
                          <a:spcPts val="1000"/>
                        </a:spcAft>
                        <a:buFont typeface="Symbol"/>
                        <a:buChar char=""/>
                      </a:pPr>
                      <a:r>
                        <a:rPr lang="en-US" sz="2000">
                          <a:solidFill>
                            <a:srgbClr val="000099"/>
                          </a:solidFill>
                          <a:effectLst/>
                          <a:latin typeface="Times New Roman" pitchFamily="18" charset="0"/>
                          <a:cs typeface="Times New Roman" pitchFamily="18" charset="0"/>
                        </a:rPr>
                        <a:t>Các thông số này có thể xác định máy tính của bạn có tương thích và đáp ứng chương </a:t>
                      </a:r>
                      <a:r>
                        <a:rPr lang="en-US" sz="2000" smtClean="0">
                          <a:solidFill>
                            <a:srgbClr val="000099"/>
                          </a:solidFill>
                          <a:effectLst/>
                          <a:latin typeface="Times New Roman" pitchFamily="18" charset="0"/>
                          <a:cs typeface="Times New Roman" pitchFamily="18" charset="0"/>
                        </a:rPr>
                        <a:t>trình.</a:t>
                      </a:r>
                      <a:endParaRPr lang="en-US" sz="2000">
                        <a:solidFill>
                          <a:srgbClr val="000099"/>
                        </a:solidFill>
                        <a:effectLst/>
                        <a:latin typeface="Times New Roman" pitchFamily="18" charset="0"/>
                        <a:ea typeface="Calibri"/>
                        <a:cs typeface="Times New Roman" pitchFamily="18" charset="0"/>
                      </a:endParaRPr>
                    </a:p>
                  </a:txBody>
                  <a:tcPr marL="68580" marR="68580" marT="0" marB="0">
                    <a:solidFill>
                      <a:schemeClr val="bg2">
                        <a:lumMod val="20000"/>
                        <a:lumOff val="80000"/>
                      </a:schemeClr>
                    </a:solidFill>
                  </a:tcPr>
                </a:tc>
              </a:tr>
              <a:tr h="2133657">
                <a:tc vMerge="1">
                  <a:txBody>
                    <a:bodyPr/>
                    <a:lstStyle/>
                    <a:p>
                      <a:pPr marL="742950" lvl="1" indent="-285750">
                        <a:lnSpc>
                          <a:spcPct val="115000"/>
                        </a:lnSpc>
                        <a:spcAft>
                          <a:spcPts val="1000"/>
                        </a:spcAft>
                        <a:buFont typeface="Courier New"/>
                        <a:buChar char="o"/>
                      </a:pPr>
                      <a:endParaRPr lang="en-US" sz="2000">
                        <a:solidFill>
                          <a:srgbClr val="000099"/>
                        </a:solidFill>
                        <a:effectLst/>
                        <a:latin typeface="Times New Roman" pitchFamily="18" charset="0"/>
                        <a:ea typeface="Calibri"/>
                        <a:cs typeface="Times New Roman" pitchFamily="18" charset="0"/>
                      </a:endParaRPr>
                    </a:p>
                  </a:txBody>
                  <a:tcPr marL="68580" marR="68580" marT="0" marB="0" anchor="ctr">
                    <a:solidFill>
                      <a:schemeClr val="bg2">
                        <a:lumMod val="20000"/>
                        <a:lumOff val="80000"/>
                      </a:schemeClr>
                    </a:solidFill>
                  </a:tcPr>
                </a:tc>
                <a:tc>
                  <a:txBody>
                    <a:bodyPr/>
                    <a:lstStyle/>
                    <a:p>
                      <a:pPr marL="342900" lvl="0" indent="-342900">
                        <a:lnSpc>
                          <a:spcPct val="115000"/>
                        </a:lnSpc>
                        <a:spcAft>
                          <a:spcPts val="0"/>
                        </a:spcAft>
                        <a:buFont typeface="Symbol"/>
                        <a:buChar char=""/>
                      </a:pPr>
                      <a:r>
                        <a:rPr lang="en-US" sz="2000">
                          <a:solidFill>
                            <a:srgbClr val="000099"/>
                          </a:solidFill>
                          <a:effectLst/>
                          <a:latin typeface="Times New Roman" pitchFamily="18" charset="0"/>
                          <a:cs typeface="Times New Roman" pitchFamily="18" charset="0"/>
                        </a:rPr>
                        <a:t>Nếu bạn muốn sử dụng phần mềm ứng dụng nào đó thì máy tính của bạn đáp ứng được các thông số sau mà phần mềm yêu cầu:</a:t>
                      </a:r>
                    </a:p>
                    <a:p>
                      <a:pPr marL="742950" lvl="1" indent="-285750">
                        <a:lnSpc>
                          <a:spcPct val="115000"/>
                        </a:lnSpc>
                        <a:spcAft>
                          <a:spcPts val="0"/>
                        </a:spcAft>
                        <a:buFont typeface="Courier New"/>
                        <a:buChar char="o"/>
                      </a:pPr>
                      <a:r>
                        <a:rPr lang="en-US" sz="2000">
                          <a:solidFill>
                            <a:srgbClr val="000099"/>
                          </a:solidFill>
                          <a:effectLst/>
                          <a:latin typeface="Times New Roman" pitchFamily="18" charset="0"/>
                          <a:cs typeface="Times New Roman" pitchFamily="18" charset="0"/>
                        </a:rPr>
                        <a:t>Tốc độ của bộ vi xử lý</a:t>
                      </a:r>
                    </a:p>
                    <a:p>
                      <a:pPr marL="742950" lvl="1" indent="-285750">
                        <a:lnSpc>
                          <a:spcPct val="115000"/>
                        </a:lnSpc>
                        <a:spcAft>
                          <a:spcPts val="0"/>
                        </a:spcAft>
                        <a:buFont typeface="Courier New"/>
                        <a:buChar char="o"/>
                      </a:pPr>
                      <a:r>
                        <a:rPr lang="en-US" sz="2000">
                          <a:solidFill>
                            <a:srgbClr val="000099"/>
                          </a:solidFill>
                          <a:effectLst/>
                          <a:latin typeface="Times New Roman" pitchFamily="18" charset="0"/>
                          <a:cs typeface="Times New Roman" pitchFamily="18" charset="0"/>
                        </a:rPr>
                        <a:t>Dung lượng RAM.</a:t>
                      </a:r>
                    </a:p>
                    <a:p>
                      <a:pPr marL="742950" lvl="1" indent="-285750">
                        <a:lnSpc>
                          <a:spcPct val="115000"/>
                        </a:lnSpc>
                        <a:spcAft>
                          <a:spcPts val="0"/>
                        </a:spcAft>
                        <a:buFont typeface="Courier New"/>
                        <a:buChar char="o"/>
                      </a:pPr>
                      <a:r>
                        <a:rPr lang="en-US" sz="2000">
                          <a:solidFill>
                            <a:srgbClr val="000099"/>
                          </a:solidFill>
                          <a:effectLst/>
                          <a:latin typeface="Times New Roman" pitchFamily="18" charset="0"/>
                          <a:cs typeface="Times New Roman" pitchFamily="18" charset="0"/>
                        </a:rPr>
                        <a:t>Dung lượng ổ đĩa cứng.</a:t>
                      </a:r>
                    </a:p>
                    <a:p>
                      <a:pPr marL="742950" lvl="1" indent="-285750">
                        <a:lnSpc>
                          <a:spcPct val="115000"/>
                        </a:lnSpc>
                        <a:spcAft>
                          <a:spcPts val="1000"/>
                        </a:spcAft>
                        <a:buFont typeface="Courier New"/>
                        <a:buChar char="o"/>
                      </a:pPr>
                      <a:r>
                        <a:rPr lang="en-US" sz="2000">
                          <a:solidFill>
                            <a:srgbClr val="000099"/>
                          </a:solidFill>
                          <a:effectLst/>
                          <a:latin typeface="Times New Roman" pitchFamily="18" charset="0"/>
                          <a:cs typeface="Times New Roman" pitchFamily="18" charset="0"/>
                        </a:rPr>
                        <a:t>Đôi khi là dung lượng bộ nhớ của card video</a:t>
                      </a:r>
                      <a:endParaRPr lang="en-US" sz="2000">
                        <a:solidFill>
                          <a:srgbClr val="000099"/>
                        </a:solidFill>
                        <a:effectLst/>
                        <a:latin typeface="Times New Roman" pitchFamily="18" charset="0"/>
                        <a:ea typeface="Calibri"/>
                        <a:cs typeface="Times New Roman" pitchFamily="18" charset="0"/>
                      </a:endParaRPr>
                    </a:p>
                  </a:txBody>
                  <a:tcPr marL="68580" marR="68580" marT="0" marB="0" anchor="ctr">
                    <a:solidFill>
                      <a:schemeClr val="bg2">
                        <a:lumMod val="20000"/>
                        <a:lumOff val="80000"/>
                      </a:schemeClr>
                    </a:solidFill>
                  </a:tcPr>
                </a:tc>
              </a:tr>
            </a:tbl>
          </a:graphicData>
        </a:graphic>
      </p:graphicFrame>
    </p:spTree>
    <p:extLst>
      <p:ext uri="{BB962C8B-B14F-4D97-AF65-F5344CB8AC3E}">
        <p14:creationId xmlns:p14="http://schemas.microsoft.com/office/powerpoint/2010/main" val="2857076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795485"/>
            <a:ext cx="10752133" cy="551177"/>
          </a:xfrm>
        </p:spPr>
        <p:txBody>
          <a:bodyPr/>
          <a:lstStyle/>
          <a:p>
            <a:pPr marL="0" indent="0">
              <a:buNone/>
            </a:pPr>
            <a:r>
              <a:rPr lang="en-US" b="1" smtClean="0"/>
              <a:t>Hiển </a:t>
            </a:r>
            <a:r>
              <a:rPr lang="en-US" b="1"/>
              <a:t>thị các thông số quan trọng về đặc tính của hệ thống</a:t>
            </a:r>
          </a:p>
        </p:txBody>
      </p:sp>
      <p:sp>
        <p:nvSpPr>
          <p:cNvPr id="3" name="Rectangle 2"/>
          <p:cNvSpPr/>
          <p:nvPr/>
        </p:nvSpPr>
        <p:spPr>
          <a:xfrm>
            <a:off x="984736" y="1554501"/>
            <a:ext cx="5029201" cy="1569660"/>
          </a:xfrm>
          <a:prstGeom prst="rect">
            <a:avLst/>
          </a:prstGeom>
        </p:spPr>
        <p:txBody>
          <a:bodyPr wrap="square">
            <a:spAutoFit/>
          </a:bodyPr>
          <a:lstStyle/>
          <a:p>
            <a:pPr lvl="0"/>
            <a:r>
              <a:rPr lang="en-US" sz="3200" b="1" smtClean="0">
                <a:solidFill>
                  <a:srgbClr val="000099"/>
                </a:solidFill>
                <a:latin typeface="Times New Roman" pitchFamily="18" charset="0"/>
                <a:cs typeface="Times New Roman" pitchFamily="18" charset="0"/>
              </a:rPr>
              <a:t>C1:</a:t>
            </a:r>
            <a:r>
              <a:rPr lang="en-US" sz="3200" smtClean="0">
                <a:solidFill>
                  <a:srgbClr val="000099"/>
                </a:solidFill>
                <a:latin typeface="Times New Roman" pitchFamily="18" charset="0"/>
                <a:cs typeface="Times New Roman" pitchFamily="18" charset="0"/>
              </a:rPr>
              <a:t> Vào </a:t>
            </a:r>
            <a:r>
              <a:rPr lang="en-US" sz="3200" b="1">
                <a:solidFill>
                  <a:srgbClr val="000099"/>
                </a:solidFill>
                <a:latin typeface="Times New Roman" pitchFamily="18" charset="0"/>
                <a:cs typeface="Times New Roman" pitchFamily="18" charset="0"/>
              </a:rPr>
              <a:t>Control Panel</a:t>
            </a:r>
            <a:endParaRPr lang="en-US" sz="3200">
              <a:solidFill>
                <a:srgbClr val="000099"/>
              </a:solidFill>
              <a:latin typeface="Times New Roman" pitchFamily="18" charset="0"/>
              <a:cs typeface="Times New Roman" pitchFamily="18" charset="0"/>
            </a:endParaRPr>
          </a:p>
          <a:p>
            <a:pPr lvl="0"/>
            <a:r>
              <a:rPr lang="en-US" sz="3200">
                <a:solidFill>
                  <a:srgbClr val="000099"/>
                </a:solidFill>
                <a:latin typeface="Times New Roman" pitchFamily="18" charset="0"/>
                <a:cs typeface="Times New Roman" pitchFamily="18" charset="0"/>
              </a:rPr>
              <a:t>Click vào </a:t>
            </a:r>
            <a:r>
              <a:rPr lang="en-US" sz="3200" b="1">
                <a:solidFill>
                  <a:srgbClr val="000099"/>
                </a:solidFill>
                <a:latin typeface="Times New Roman" pitchFamily="18" charset="0"/>
                <a:cs typeface="Times New Roman" pitchFamily="18" charset="0"/>
              </a:rPr>
              <a:t>System and Security</a:t>
            </a:r>
            <a:r>
              <a:rPr lang="en-US" sz="3200">
                <a:solidFill>
                  <a:srgbClr val="000099"/>
                </a:solidFill>
                <a:latin typeface="Times New Roman" pitchFamily="18" charset="0"/>
                <a:cs typeface="Times New Roman" pitchFamily="18" charset="0"/>
              </a:rPr>
              <a:t>, chọn </a:t>
            </a:r>
            <a:r>
              <a:rPr lang="en-US" sz="3200" b="1" smtClean="0">
                <a:solidFill>
                  <a:srgbClr val="000099"/>
                </a:solidFill>
                <a:latin typeface="Times New Roman" pitchFamily="18" charset="0"/>
                <a:cs typeface="Times New Roman" pitchFamily="18" charset="0"/>
              </a:rPr>
              <a:t>System</a:t>
            </a:r>
            <a:endParaRPr lang="en-US" sz="3200">
              <a:solidFill>
                <a:srgbClr val="000099"/>
              </a:solidFill>
              <a:latin typeface="Times New Roman" pitchFamily="18" charset="0"/>
              <a:cs typeface="Times New Roman" pitchFamily="18" charset="0"/>
            </a:endParaRPr>
          </a:p>
        </p:txBody>
      </p:sp>
      <p:sp>
        <p:nvSpPr>
          <p:cNvPr id="4" name="Rectangle 3"/>
          <p:cNvSpPr/>
          <p:nvPr/>
        </p:nvSpPr>
        <p:spPr>
          <a:xfrm>
            <a:off x="2028091" y="4412974"/>
            <a:ext cx="8918205" cy="2062103"/>
          </a:xfrm>
          <a:prstGeom prst="rect">
            <a:avLst/>
          </a:prstGeom>
        </p:spPr>
        <p:txBody>
          <a:bodyPr wrap="square">
            <a:spAutoFit/>
          </a:bodyPr>
          <a:lstStyle/>
          <a:p>
            <a:r>
              <a:rPr lang="en-US" sz="3200">
                <a:solidFill>
                  <a:srgbClr val="000099"/>
                </a:solidFill>
              </a:rPr>
              <a:t>Khi cài đặt một phần mềm nào đó vào hệ thống phải xác định yêu cầu tối thiểu cần phải có để phần mềm được cài đặt và vận hành một cách đúng đắn</a:t>
            </a:r>
          </a:p>
        </p:txBody>
      </p:sp>
      <p:pic>
        <p:nvPicPr>
          <p:cNvPr id="5" name="Picture 4" descr="Screen Clipping"/>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013937" y="1389619"/>
            <a:ext cx="4848400" cy="2930589"/>
          </a:xfrm>
          <a:prstGeom prst="rect">
            <a:avLst/>
          </a:prstGeom>
        </p:spPr>
      </p:pic>
      <p:sp>
        <p:nvSpPr>
          <p:cNvPr id="6" name="Rectangle 5"/>
          <p:cNvSpPr/>
          <p:nvPr/>
        </p:nvSpPr>
        <p:spPr>
          <a:xfrm>
            <a:off x="6228147" y="1360667"/>
            <a:ext cx="1034044" cy="523220"/>
          </a:xfrm>
          <a:prstGeom prst="rect">
            <a:avLst/>
          </a:prstGeom>
        </p:spPr>
        <p:txBody>
          <a:bodyPr wrap="square">
            <a:spAutoFit/>
          </a:bodyPr>
          <a:lstStyle/>
          <a:p>
            <a:r>
              <a:rPr lang="en-US" sz="2800" b="1" smtClean="0">
                <a:solidFill>
                  <a:srgbClr val="000099"/>
                </a:solidFill>
                <a:latin typeface="Times New Roman" pitchFamily="18" charset="0"/>
                <a:cs typeface="Times New Roman" pitchFamily="18" charset="0"/>
              </a:rPr>
              <a:t>C2:</a:t>
            </a:r>
            <a:endParaRPr lang="en-US" sz="2800" b="1"/>
          </a:p>
        </p:txBody>
      </p:sp>
    </p:spTree>
    <p:extLst>
      <p:ext uri="{BB962C8B-B14F-4D97-AF65-F5344CB8AC3E}">
        <p14:creationId xmlns:p14="http://schemas.microsoft.com/office/powerpoint/2010/main" val="4257092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vi-VN" b="1"/>
              <a:t>Máy tính của bạn cài được những phần mềm nào</a:t>
            </a:r>
            <a:r>
              <a:rPr lang="vi-VN" b="1" smtClean="0"/>
              <a:t>?</a:t>
            </a:r>
            <a:endParaRPr lang="en-US" b="1"/>
          </a:p>
        </p:txBody>
      </p:sp>
      <p:pic>
        <p:nvPicPr>
          <p:cNvPr id="6" name="Picture 5" descr="Screen Clipping"/>
          <p:cNvPicPr>
            <a:picLocks noChangeAspect="1"/>
          </p:cNvPicPr>
          <p:nvPr/>
        </p:nvPicPr>
        <p:blipFill rotWithShape="1">
          <a:blip r:embed="rId2">
            <a:extLst>
              <a:ext uri="{28A0092B-C50C-407E-A947-70E740481C1C}">
                <a14:useLocalDpi xmlns:a14="http://schemas.microsoft.com/office/drawing/2010/main" val="0"/>
              </a:ext>
            </a:extLst>
          </a:blip>
          <a:srcRect r="4891" b="2055"/>
          <a:stretch/>
        </p:blipFill>
        <p:spPr>
          <a:xfrm>
            <a:off x="7156117" y="1719083"/>
            <a:ext cx="4769170" cy="3369108"/>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0" y="147390"/>
            <a:ext cx="4721810"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7" name="TextBox 6"/>
          <p:cNvSpPr txBox="1"/>
          <p:nvPr/>
        </p:nvSpPr>
        <p:spPr>
          <a:xfrm>
            <a:off x="6729414" y="147390"/>
            <a:ext cx="5462586"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Khám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tuệ</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grpSp>
        <p:nvGrpSpPr>
          <p:cNvPr id="8" name="Group 7"/>
          <p:cNvGrpSpPr/>
          <p:nvPr/>
        </p:nvGrpSpPr>
        <p:grpSpPr>
          <a:xfrm>
            <a:off x="0" y="1719083"/>
            <a:ext cx="7077008" cy="4032360"/>
            <a:chOff x="0" y="1719083"/>
            <a:chExt cx="7077008" cy="3475291"/>
          </a:xfrm>
        </p:grpSpPr>
        <p:pic>
          <p:nvPicPr>
            <p:cNvPr id="3" name="Picture 2" descr="Screen Clipping"/>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3292"/>
            <a:stretch/>
          </p:blipFill>
          <p:spPr>
            <a:xfrm>
              <a:off x="0" y="1719083"/>
              <a:ext cx="7077008" cy="3475291"/>
            </a:xfrm>
            <a:prstGeom prst="rect">
              <a:avLst/>
            </a:prstGeom>
          </p:spPr>
        </p:pic>
        <p:sp>
          <p:nvSpPr>
            <p:cNvPr id="4" name="Rectangle 3"/>
            <p:cNvSpPr/>
            <p:nvPr/>
          </p:nvSpPr>
          <p:spPr>
            <a:xfrm>
              <a:off x="2486025" y="2038351"/>
              <a:ext cx="4565909" cy="2895600"/>
            </a:xfrm>
            <a:custGeom>
              <a:avLst/>
              <a:gdLst>
                <a:gd name="connsiteX0" fmla="*/ 0 w 4210050"/>
                <a:gd name="connsiteY0" fmla="*/ 0 h 1857375"/>
                <a:gd name="connsiteX1" fmla="*/ 4210050 w 4210050"/>
                <a:gd name="connsiteY1" fmla="*/ 0 h 1857375"/>
                <a:gd name="connsiteX2" fmla="*/ 4210050 w 4210050"/>
                <a:gd name="connsiteY2" fmla="*/ 1857375 h 1857375"/>
                <a:gd name="connsiteX3" fmla="*/ 0 w 4210050"/>
                <a:gd name="connsiteY3" fmla="*/ 1857375 h 1857375"/>
                <a:gd name="connsiteX4" fmla="*/ 0 w 4210050"/>
                <a:gd name="connsiteY4" fmla="*/ 0 h 1857375"/>
                <a:gd name="connsiteX0" fmla="*/ 0 w 4229100"/>
                <a:gd name="connsiteY0" fmla="*/ 571500 h 2428875"/>
                <a:gd name="connsiteX1" fmla="*/ 4229100 w 4229100"/>
                <a:gd name="connsiteY1" fmla="*/ 0 h 2428875"/>
                <a:gd name="connsiteX2" fmla="*/ 4210050 w 4229100"/>
                <a:gd name="connsiteY2" fmla="*/ 2428875 h 2428875"/>
                <a:gd name="connsiteX3" fmla="*/ 0 w 4229100"/>
                <a:gd name="connsiteY3" fmla="*/ 2428875 h 2428875"/>
                <a:gd name="connsiteX4" fmla="*/ 0 w 4229100"/>
                <a:gd name="connsiteY4" fmla="*/ 571500 h 2428875"/>
                <a:gd name="connsiteX0" fmla="*/ 0 w 4229100"/>
                <a:gd name="connsiteY0" fmla="*/ 571500 h 3114675"/>
                <a:gd name="connsiteX1" fmla="*/ 4229100 w 4229100"/>
                <a:gd name="connsiteY1" fmla="*/ 0 h 3114675"/>
                <a:gd name="connsiteX2" fmla="*/ 4219575 w 4229100"/>
                <a:gd name="connsiteY2" fmla="*/ 3114675 h 3114675"/>
                <a:gd name="connsiteX3" fmla="*/ 0 w 4229100"/>
                <a:gd name="connsiteY3" fmla="*/ 2428875 h 3114675"/>
                <a:gd name="connsiteX4" fmla="*/ 0 w 4229100"/>
                <a:gd name="connsiteY4" fmla="*/ 571500 h 311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9100" h="3114675">
                  <a:moveTo>
                    <a:pt x="0" y="571500"/>
                  </a:moveTo>
                  <a:lnTo>
                    <a:pt x="4229100" y="0"/>
                  </a:lnTo>
                  <a:lnTo>
                    <a:pt x="4219575" y="3114675"/>
                  </a:lnTo>
                  <a:lnTo>
                    <a:pt x="0" y="2428875"/>
                  </a:lnTo>
                  <a:lnTo>
                    <a:pt x="0" y="571500"/>
                  </a:lnTo>
                  <a:close/>
                </a:path>
              </a:pathLst>
            </a:custGeom>
            <a:solidFill>
              <a:srgbClr val="F26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ts val="1400"/>
                </a:lnSpc>
                <a:buFont typeface="Wingdings 2" panose="05020102010507070707" pitchFamily="18" charset="2"/>
                <a:buChar char=""/>
              </a:pPr>
              <a:r>
                <a:rPr lang="en-US" sz="1600" dirty="0" err="1" smtClean="0">
                  <a:latin typeface="Times New Roman" panose="02020603050405020304" pitchFamily="18" charset="0"/>
                  <a:cs typeface="Times New Roman" panose="02020603050405020304" pitchFamily="18" charset="0"/>
                </a:rPr>
                <a:t>Sử</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dụng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phần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mềm</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đúng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với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nhu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cầu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và</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phù</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hợp</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với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cấu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hình</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của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máy</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tính</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sẽ</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giúp</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các</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phần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mềm</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chạy</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ổn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định</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và</a:t>
              </a:r>
              <a:r>
                <a:rPr lang="en-US" sz="1600" dirty="0" smtClean="0">
                  <a:latin typeface="Times New Roman" panose="02020603050405020304" pitchFamily="18" charset="0"/>
                  <a:cs typeface="Times New Roman" panose="02020603050405020304" pitchFamily="18" charset="0"/>
                </a:rPr>
                <a:t> tang </a:t>
              </a:r>
              <a:r>
                <a:rPr lang="en-US" sz="1600" dirty="0" err="1" smtClean="0">
                  <a:latin typeface="Times New Roman" panose="02020603050405020304" pitchFamily="18" charset="0"/>
                  <a:cs typeface="Times New Roman" panose="02020603050405020304" pitchFamily="18" charset="0"/>
                </a:rPr>
                <a:t>tuổi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thọ</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của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máy</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tính</a:t>
              </a:r>
              <a:r>
                <a:rPr lang="en-US" sz="1600" dirty="0" smtClean="0">
                  <a:latin typeface="Times New Roman" panose="02020603050405020304" pitchFamily="18" charset="0"/>
                  <a:cs typeface="Times New Roman" panose="02020603050405020304" pitchFamily="18" charset="0"/>
                </a:rPr>
                <a:t>.</a:t>
              </a:r>
            </a:p>
            <a:p>
              <a:pPr marL="285750" indent="-285750" algn="just">
                <a:lnSpc>
                  <a:spcPts val="1400"/>
                </a:lnSpc>
                <a:buFont typeface="Wingdings 2" panose="05020102010507070707" pitchFamily="18" charset="2"/>
                <a:buChar char=""/>
              </a:pPr>
              <a:r>
                <a:rPr lang="en-US" sz="1600" dirty="0" err="1" smtClean="0">
                  <a:latin typeface="Times New Roman" panose="02020603050405020304" pitchFamily="18" charset="0"/>
                  <a:cs typeface="Times New Roman" panose="02020603050405020304" pitchFamily="18" charset="0"/>
                </a:rPr>
                <a:t>Nếu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bạn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muốn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sử</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dụng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phần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mềm</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ứng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dụng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nào</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đó</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thì</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máy</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tính</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của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bạn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phải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đáp</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ứng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các</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thông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số</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sau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mà</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phần</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mềm</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yêu</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câu</a:t>
              </a:r>
              <a:r>
                <a:rPr lang="en-US" sz="1600" dirty="0" smtClean="0">
                  <a:latin typeface="Times New Roman" panose="02020603050405020304" pitchFamily="18" charset="0"/>
                  <a:cs typeface="Times New Roman" panose="02020603050405020304" pitchFamily="18" charset="0"/>
                </a:rPr>
                <a:t>:</a:t>
              </a:r>
            </a:p>
            <a:p>
              <a:pPr marL="571500" lvl="1" indent="-285750" algn="just">
                <a:lnSpc>
                  <a:spcPts val="1400"/>
                </a:lnSpc>
                <a:buFont typeface="Wingdings" panose="05000000000000000000" pitchFamily="2" charset="2"/>
                <a:buChar char="Ø"/>
              </a:pPr>
              <a:r>
                <a:rPr lang="en-US" sz="1600" dirty="0" err="1" smtClean="0">
                  <a:latin typeface="Times New Roman" panose="02020603050405020304" pitchFamily="18" charset="0"/>
                  <a:cs typeface="Times New Roman" panose="02020603050405020304" pitchFamily="18" charset="0"/>
                </a:rPr>
                <a:t>Tốc</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độ</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của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bộ</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xử</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lý</a:t>
              </a:r>
              <a:r>
                <a:rPr lang="en-US" sz="1600" dirty="0" smtClean="0">
                  <a:latin typeface="Times New Roman" panose="02020603050405020304" pitchFamily="18" charset="0"/>
                  <a:cs typeface="Times New Roman" panose="02020603050405020304" pitchFamily="18" charset="0"/>
                </a:rPr>
                <a:t>.</a:t>
              </a:r>
            </a:p>
            <a:p>
              <a:pPr marL="571500" lvl="1" indent="-285750" algn="just">
                <a:lnSpc>
                  <a:spcPts val="1400"/>
                </a:lnSpc>
                <a:buFont typeface="Wingdings" panose="05000000000000000000" pitchFamily="2" charset="2"/>
                <a:buChar char="Ø"/>
              </a:pPr>
              <a:r>
                <a:rPr lang="en-US" sz="1600" dirty="0" smtClean="0">
                  <a:latin typeface="Times New Roman" panose="02020603050405020304" pitchFamily="18" charset="0"/>
                  <a:cs typeface="Times New Roman" panose="02020603050405020304" pitchFamily="18" charset="0"/>
                </a:rPr>
                <a:t>Dung </a:t>
              </a:r>
              <a:r>
                <a:rPr lang="en-US" sz="1600" dirty="0" err="1" smtClean="0">
                  <a:latin typeface="Times New Roman" panose="02020603050405020304" pitchFamily="18" charset="0"/>
                  <a:cs typeface="Times New Roman" panose="02020603050405020304" pitchFamily="18" charset="0"/>
                </a:rPr>
                <a:t>lượng</a:t>
              </a:r>
              <a:r>
                <a:rPr lang="en-US" sz="1600" dirty="0" smtClean="0">
                  <a:latin typeface="Times New Roman" panose="02020603050405020304" pitchFamily="18" charset="0"/>
                  <a:cs typeface="Times New Roman" panose="02020603050405020304" pitchFamily="18" charset="0"/>
                </a:rPr>
                <a:t> RAM.</a:t>
              </a:r>
            </a:p>
            <a:p>
              <a:pPr marL="571500" lvl="1" indent="-285750" algn="just">
                <a:lnSpc>
                  <a:spcPts val="1400"/>
                </a:lnSpc>
                <a:buFont typeface="Wingdings" panose="05000000000000000000" pitchFamily="2" charset="2"/>
                <a:buChar char="Ø"/>
              </a:pPr>
              <a:r>
                <a:rPr lang="en-US" sz="1600" dirty="0" smtClean="0">
                  <a:latin typeface="Times New Roman" panose="02020603050405020304" pitchFamily="18" charset="0"/>
                  <a:cs typeface="Times New Roman" panose="02020603050405020304" pitchFamily="18" charset="0"/>
                </a:rPr>
                <a:t>Dung </a:t>
              </a:r>
              <a:r>
                <a:rPr lang="en-US" sz="1600" dirty="0" err="1" smtClean="0">
                  <a:latin typeface="Times New Roman" panose="02020603050405020304" pitchFamily="18" charset="0"/>
                  <a:cs typeface="Times New Roman" panose="02020603050405020304" pitchFamily="18" charset="0"/>
                </a:rPr>
                <a:t>lượng</a:t>
              </a:r>
              <a:r>
                <a:rPr lang="en-US" sz="1600" dirty="0" smtClean="0">
                  <a:latin typeface="Times New Roman" panose="02020603050405020304" pitchFamily="18" charset="0"/>
                  <a:cs typeface="Times New Roman" panose="02020603050405020304" pitchFamily="18" charset="0"/>
                </a:rPr>
                <a:t> ổ </a:t>
              </a:r>
              <a:r>
                <a:rPr lang="en-US" sz="1600" dirty="0" err="1" smtClean="0">
                  <a:latin typeface="Times New Roman" panose="02020603050405020304" pitchFamily="18" charset="0"/>
                  <a:cs typeface="Times New Roman" panose="02020603050405020304" pitchFamily="18" charset="0"/>
                </a:rPr>
                <a:t>đĩa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cứng</a:t>
              </a:r>
              <a:r>
                <a:rPr lang="en-US" sz="1600" dirty="0" smtClean="0">
                  <a:latin typeface="Times New Roman" panose="02020603050405020304" pitchFamily="18" charset="0"/>
                  <a:cs typeface="Times New Roman" panose="02020603050405020304" pitchFamily="18" charset="0"/>
                </a:rPr>
                <a:t>.</a:t>
              </a:r>
            </a:p>
            <a:p>
              <a:pPr marL="571500" lvl="1" indent="-285750" algn="just">
                <a:lnSpc>
                  <a:spcPts val="1400"/>
                </a:lnSpc>
                <a:buFont typeface="Wingdings" panose="05000000000000000000" pitchFamily="2" charset="2"/>
                <a:buChar char="Ø"/>
              </a:pPr>
              <a:r>
                <a:rPr lang="en-US" sz="1600" dirty="0" err="1" smtClean="0">
                  <a:latin typeface="Times New Roman" panose="02020603050405020304" pitchFamily="18" charset="0"/>
                  <a:cs typeface="Times New Roman" panose="02020603050405020304" pitchFamily="18" charset="0"/>
                </a:rPr>
                <a:t>Đôi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khi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là</a:t>
              </a:r>
              <a:r>
                <a:rPr lang="en-US" sz="1600" dirty="0" smtClean="0">
                  <a:latin typeface="Times New Roman" panose="02020603050405020304" pitchFamily="18" charset="0"/>
                  <a:cs typeface="Times New Roman" panose="02020603050405020304" pitchFamily="18" charset="0"/>
                </a:rPr>
                <a:t> dung </a:t>
              </a:r>
              <a:r>
                <a:rPr lang="en-US" sz="1600" dirty="0" err="1" smtClean="0">
                  <a:latin typeface="Times New Roman" panose="02020603050405020304" pitchFamily="18" charset="0"/>
                  <a:cs typeface="Times New Roman" panose="02020603050405020304" pitchFamily="18" charset="0"/>
                </a:rPr>
                <a:t>lượng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bộ</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nhớ</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của</a:t>
              </a:r>
              <a:r>
                <a:rPr lang="en-US" sz="1600" dirty="0" smtClean="0">
                  <a:latin typeface="Times New Roman" panose="02020603050405020304" pitchFamily="18" charset="0"/>
                  <a:cs typeface="Times New Roman" panose="02020603050405020304" pitchFamily="18" charset="0"/>
                </a:rPr>
                <a:t> card Video.</a:t>
              </a:r>
            </a:p>
            <a:p>
              <a:pPr marL="285750" indent="-285750" algn="just">
                <a:lnSpc>
                  <a:spcPts val="1400"/>
                </a:lnSpc>
                <a:buFont typeface="Wingdings 2" panose="05020102010507070707" pitchFamily="18" charset="2"/>
                <a:buChar char=""/>
              </a:pPr>
              <a:endParaRPr lang="en-US" sz="1600" dirty="0">
                <a:latin typeface="Times New Roman" panose="02020603050405020304" pitchFamily="18" charset="0"/>
                <a:cs typeface="Times New Roman" panose="02020603050405020304" pitchFamily="18" charset="0"/>
              </a:endParaRPr>
            </a:p>
          </p:txBody>
        </p:sp>
      </p:grpSp>
      <p:cxnSp>
        <p:nvCxnSpPr>
          <p:cNvPr id="10" name="Straight Arrow Connector 9"/>
          <p:cNvCxnSpPr/>
          <p:nvPr/>
        </p:nvCxnSpPr>
        <p:spPr>
          <a:xfrm>
            <a:off x="4768979" y="3974123"/>
            <a:ext cx="2745513" cy="40228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516641" y="4167554"/>
            <a:ext cx="2997851" cy="41769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7036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302249" y="93120"/>
            <a:ext cx="9784733" cy="551177"/>
          </a:xfrm>
        </p:spPr>
        <p:txBody>
          <a:bodyPr/>
          <a:lstStyle/>
          <a:p>
            <a:pPr marL="0" indent="0">
              <a:buNone/>
            </a:pPr>
            <a:r>
              <a:rPr lang="en-US" b="1">
                <a:solidFill>
                  <a:schemeClr val="tx1"/>
                </a:solidFill>
              </a:rPr>
              <a:t>Thực hành hiển thị thông số hệ thống</a:t>
            </a:r>
          </a:p>
          <a:p>
            <a:endParaRPr lang="en-US" b="1">
              <a:solidFill>
                <a:schemeClr val="tx1"/>
              </a:solidFill>
            </a:endParaRPr>
          </a:p>
        </p:txBody>
      </p:sp>
      <p:pic>
        <p:nvPicPr>
          <p:cNvPr id="2049" name="Picture 4" descr="Description: Screen Clipp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16417" y="2325757"/>
            <a:ext cx="4423327" cy="283885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384312" y="878432"/>
            <a:ext cx="527436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99"/>
                </a:solidFill>
                <a:effectLst/>
                <a:latin typeface="Arial" pitchFamily="34" charset="0"/>
                <a:ea typeface="Times New Roman" pitchFamily="18" charset="0"/>
                <a:cs typeface="Arial" pitchFamily="34" charset="0"/>
              </a:rPr>
              <a:t>Hiển thị thông số của phần mềm Windows</a:t>
            </a:r>
            <a:endParaRPr kumimoji="0" lang="en-US" sz="2000" b="0" i="0" u="none" strike="noStrike" cap="none" normalizeH="0" baseline="0" smtClean="0">
              <a:ln>
                <a:noFill/>
              </a:ln>
              <a:solidFill>
                <a:srgbClr val="000099"/>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1" u="sng" strike="noStrike" cap="none" normalizeH="0" baseline="0" smtClean="0">
                <a:ln>
                  <a:noFill/>
                </a:ln>
                <a:solidFill>
                  <a:srgbClr val="000099"/>
                </a:solidFill>
                <a:effectLst/>
                <a:latin typeface="Arial" pitchFamily="34" charset="0"/>
                <a:ea typeface="Times New Roman" pitchFamily="18" charset="0"/>
                <a:cs typeface="Arial" pitchFamily="34" charset="0"/>
              </a:rPr>
              <a:t>B1:</a:t>
            </a:r>
            <a:r>
              <a:rPr kumimoji="0" lang="en-US" sz="2000" b="0" i="0" u="none" strike="noStrike" cap="none" normalizeH="0" baseline="0" smtClean="0">
                <a:ln>
                  <a:noFill/>
                </a:ln>
                <a:solidFill>
                  <a:srgbClr val="000099"/>
                </a:solidFill>
                <a:effectLst/>
                <a:latin typeface="Arial" pitchFamily="34" charset="0"/>
                <a:ea typeface="Times New Roman" pitchFamily="18" charset="0"/>
                <a:cs typeface="Arial" pitchFamily="34" charset="0"/>
              </a:rPr>
              <a:t> Kích phải vào biểu tượng </a:t>
            </a:r>
            <a:r>
              <a:rPr kumimoji="0" lang="en-US" sz="2000" b="0" i="0" u="none" strike="noStrike" cap="none" normalizeH="0" baseline="0" smtClean="0">
                <a:ln>
                  <a:noFill/>
                </a:ln>
                <a:solidFill>
                  <a:srgbClr val="000099"/>
                </a:solidFill>
                <a:effectLst/>
                <a:latin typeface="Arial" pitchFamily="34" charset="0"/>
                <a:ea typeface="Times New Roman" pitchFamily="18" charset="0"/>
                <a:cs typeface="Arial" pitchFamily="34" charset="0"/>
              </a:rPr>
              <a:t>Computer </a:t>
            </a:r>
            <a:r>
              <a:rPr kumimoji="0" lang="en-US" sz="2000" b="0" i="0" u="none" strike="noStrike" cap="none" normalizeH="0" baseline="0" smtClean="0">
                <a:ln>
                  <a:noFill/>
                </a:ln>
                <a:solidFill>
                  <a:srgbClr val="000099"/>
                </a:solidFill>
                <a:effectLst/>
                <a:latin typeface="Arial" pitchFamily="34" charset="0"/>
                <a:ea typeface="Times New Roman" pitchFamily="18" charset="0"/>
                <a:cs typeface="Arial" pitchFamily="34" charset="0"/>
              </a:rPr>
              <a:t>trên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99"/>
                </a:solidFill>
                <a:effectLst/>
                <a:latin typeface="Arial" pitchFamily="34" charset="0"/>
                <a:ea typeface="Times New Roman" pitchFamily="18" charset="0"/>
                <a:cs typeface="Arial" pitchFamily="34" charset="0"/>
              </a:rPr>
              <a:t>Desktop-&gt; Properties</a:t>
            </a:r>
            <a:endParaRPr kumimoji="0" lang="en-US" sz="2000" b="0" i="0" u="none" strike="noStrike" cap="none" normalizeH="0" baseline="0" smtClean="0">
              <a:ln>
                <a:noFill/>
              </a:ln>
              <a:solidFill>
                <a:srgbClr val="000099"/>
              </a:solidFill>
              <a:effectLst/>
              <a:latin typeface="Arial" pitchFamily="34" charset="0"/>
              <a:cs typeface="Arial" pitchFamily="34" charset="0"/>
            </a:endParaRPr>
          </a:p>
        </p:txBody>
      </p:sp>
      <p:pic>
        <p:nvPicPr>
          <p:cNvPr id="9" name="Picture 8" descr="Screen Clipping"/>
          <p:cNvPicPr/>
          <p:nvPr/>
        </p:nvPicPr>
        <p:blipFill>
          <a:blip r:embed="rId3">
            <a:extLst>
              <a:ext uri="{28A0092B-C50C-407E-A947-70E740481C1C}">
                <a14:useLocalDpi xmlns:a14="http://schemas.microsoft.com/office/drawing/2010/main" val="0"/>
              </a:ext>
            </a:extLst>
          </a:blip>
          <a:stretch>
            <a:fillRect/>
          </a:stretch>
        </p:blipFill>
        <p:spPr>
          <a:xfrm>
            <a:off x="634448" y="2325757"/>
            <a:ext cx="4785691" cy="1887000"/>
          </a:xfrm>
          <a:prstGeom prst="rect">
            <a:avLst/>
          </a:prstGeom>
        </p:spPr>
      </p:pic>
      <p:sp>
        <p:nvSpPr>
          <p:cNvPr id="7" name="Rectangle 6"/>
          <p:cNvSpPr/>
          <p:nvPr/>
        </p:nvSpPr>
        <p:spPr>
          <a:xfrm>
            <a:off x="547789" y="4123215"/>
            <a:ext cx="6096000" cy="1200329"/>
          </a:xfrm>
          <a:prstGeom prst="rect">
            <a:avLst/>
          </a:prstGeom>
        </p:spPr>
        <p:txBody>
          <a:bodyPr>
            <a:spAutoFit/>
          </a:bodyPr>
          <a:lstStyle/>
          <a:p>
            <a:r>
              <a:rPr lang="en-US">
                <a:solidFill>
                  <a:srgbClr val="000099"/>
                </a:solidFill>
              </a:rPr>
              <a:t>Quan tâm đến thuộc tính:</a:t>
            </a:r>
          </a:p>
          <a:p>
            <a:r>
              <a:rPr lang="en-US">
                <a:solidFill>
                  <a:srgbClr val="000099"/>
                </a:solidFill>
              </a:rPr>
              <a:t>- Processor: </a:t>
            </a:r>
          </a:p>
          <a:p>
            <a:r>
              <a:rPr lang="en-US">
                <a:solidFill>
                  <a:srgbClr val="000099"/>
                </a:solidFill>
              </a:rPr>
              <a:t>- Ram: </a:t>
            </a:r>
          </a:p>
          <a:p>
            <a:r>
              <a:rPr lang="en-US">
                <a:solidFill>
                  <a:srgbClr val="000099"/>
                </a:solidFill>
              </a:rPr>
              <a:t>- System type: </a:t>
            </a:r>
          </a:p>
        </p:txBody>
      </p:sp>
      <p:sp>
        <p:nvSpPr>
          <p:cNvPr id="8" name="Rectangle 7"/>
          <p:cNvSpPr/>
          <p:nvPr/>
        </p:nvSpPr>
        <p:spPr>
          <a:xfrm>
            <a:off x="6643788" y="907427"/>
            <a:ext cx="5368581" cy="1015663"/>
          </a:xfrm>
          <a:prstGeom prst="rect">
            <a:avLst/>
          </a:prstGeom>
        </p:spPr>
        <p:txBody>
          <a:bodyPr wrap="square">
            <a:spAutoFit/>
          </a:bodyPr>
          <a:lstStyle/>
          <a:p>
            <a:r>
              <a:rPr lang="en-US" sz="2000" b="1" i="1" u="sng">
                <a:solidFill>
                  <a:srgbClr val="000099"/>
                </a:solidFill>
              </a:rPr>
              <a:t>B2</a:t>
            </a:r>
            <a:r>
              <a:rPr lang="en-US" sz="2000" b="1" i="1" u="sng">
                <a:solidFill>
                  <a:srgbClr val="000099"/>
                </a:solidFill>
              </a:rPr>
              <a:t>: </a:t>
            </a:r>
            <a:r>
              <a:rPr lang="en-US" sz="2000" smtClean="0">
                <a:solidFill>
                  <a:srgbClr val="000099"/>
                </a:solidFill>
              </a:rPr>
              <a:t>Kiểm tra dung lượng </a:t>
            </a:r>
            <a:r>
              <a:rPr lang="en-US" sz="2000">
                <a:solidFill>
                  <a:srgbClr val="000099"/>
                </a:solidFill>
              </a:rPr>
              <a:t>ổ cứng</a:t>
            </a:r>
          </a:p>
          <a:p>
            <a:r>
              <a:rPr lang="en-US" sz="2000">
                <a:solidFill>
                  <a:srgbClr val="000099"/>
                </a:solidFill>
              </a:rPr>
              <a:t>Kích phải vào ổ cứng </a:t>
            </a:r>
            <a:r>
              <a:rPr lang="en-US" sz="2000">
                <a:solidFill>
                  <a:srgbClr val="000099"/>
                </a:solidFill>
              </a:rPr>
              <a:t>cần </a:t>
            </a:r>
            <a:r>
              <a:rPr lang="en-US" sz="2000" smtClean="0">
                <a:solidFill>
                  <a:srgbClr val="000099"/>
                </a:solidFill>
              </a:rPr>
              <a:t>Kiểm tra </a:t>
            </a:r>
            <a:r>
              <a:rPr lang="en-US" sz="2000">
                <a:solidFill>
                  <a:srgbClr val="000099"/>
                </a:solidFill>
              </a:rPr>
              <a:t>-&gt; Properties</a:t>
            </a:r>
          </a:p>
        </p:txBody>
      </p:sp>
    </p:spTree>
    <p:extLst>
      <p:ext uri="{BB962C8B-B14F-4D97-AF65-F5344CB8AC3E}">
        <p14:creationId xmlns:p14="http://schemas.microsoft.com/office/powerpoint/2010/main" val="4135790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049"/>
                                        </p:tgtEl>
                                        <p:attrNameLst>
                                          <p:attrName>style.visibility</p:attrName>
                                        </p:attrNameLst>
                                      </p:cBhvr>
                                      <p:to>
                                        <p:strVal val="visible"/>
                                      </p:to>
                                    </p:set>
                                    <p:animEffect transition="in" filter="fade">
                                      <p:cBhvr>
                                        <p:cTn id="27" dur="500"/>
                                        <p:tgtEl>
                                          <p:spTgt spid="2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7370" y="795485"/>
            <a:ext cx="11536333" cy="551177"/>
          </a:xfrm>
        </p:spPr>
        <p:txBody>
          <a:bodyPr/>
          <a:lstStyle/>
          <a:p>
            <a:pPr algn="just"/>
            <a:r>
              <a:rPr lang="en-US" sz="2400" b="1" i="1">
                <a:solidFill>
                  <a:srgbClr val="000099"/>
                </a:solidFill>
              </a:rPr>
              <a:t>Ví dụ</a:t>
            </a:r>
            <a:r>
              <a:rPr lang="en-US" sz="2400">
                <a:solidFill>
                  <a:srgbClr val="000099"/>
                </a:solidFill>
              </a:rPr>
              <a:t> các yêu cầu cơ bản để cài đặt Windows 10 trên máy tính. Nếu thiết bị của bạn không đáp ứng được các yêu cầu này thì bạn không thể cài đặt được</a:t>
            </a:r>
          </a:p>
          <a:p>
            <a:pPr algn="just"/>
            <a:r>
              <a:rPr lang="en-US" sz="2400">
                <a:solidFill>
                  <a:srgbClr val="000099"/>
                </a:solidFill>
              </a:rPr>
              <a:t>- </a:t>
            </a:r>
            <a:r>
              <a:rPr lang="en-US" sz="2400" b="1">
                <a:solidFill>
                  <a:srgbClr val="000099"/>
                </a:solidFill>
              </a:rPr>
              <a:t>Bộ xử lý</a:t>
            </a:r>
            <a:r>
              <a:rPr lang="en-US" sz="2400">
                <a:solidFill>
                  <a:srgbClr val="000099"/>
                </a:solidFill>
              </a:rPr>
              <a:t>: 1 GHz hoặc nhanh hơn hoặc hệ thống trên một vi mạch (SoC)</a:t>
            </a:r>
          </a:p>
          <a:p>
            <a:pPr algn="just"/>
            <a:r>
              <a:rPr lang="en-US" sz="2400">
                <a:solidFill>
                  <a:srgbClr val="000099"/>
                </a:solidFill>
              </a:rPr>
              <a:t>- </a:t>
            </a:r>
            <a:r>
              <a:rPr lang="en-US" sz="2400" b="1">
                <a:solidFill>
                  <a:srgbClr val="000099"/>
                </a:solidFill>
              </a:rPr>
              <a:t>Ram</a:t>
            </a:r>
            <a:r>
              <a:rPr lang="en-US" sz="2400">
                <a:solidFill>
                  <a:srgbClr val="000099"/>
                </a:solidFill>
              </a:rPr>
              <a:t>: 1GB cho phiên bản 32 bit </a:t>
            </a:r>
          </a:p>
          <a:p>
            <a:pPr algn="just"/>
            <a:r>
              <a:rPr lang="en-US" sz="2400">
                <a:solidFill>
                  <a:srgbClr val="000099"/>
                </a:solidFill>
              </a:rPr>
              <a:t>2GB cho phiên bản 64 bit</a:t>
            </a:r>
          </a:p>
          <a:p>
            <a:pPr algn="just"/>
            <a:r>
              <a:rPr lang="en-US" sz="2400">
                <a:solidFill>
                  <a:srgbClr val="000099"/>
                </a:solidFill>
              </a:rPr>
              <a:t> </a:t>
            </a:r>
            <a:r>
              <a:rPr lang="en-US" sz="2400" smtClean="0">
                <a:solidFill>
                  <a:srgbClr val="000099"/>
                </a:solidFill>
              </a:rPr>
              <a:t>- </a:t>
            </a:r>
            <a:r>
              <a:rPr lang="en-US" sz="2400" b="1">
                <a:solidFill>
                  <a:srgbClr val="000099"/>
                </a:solidFill>
              </a:rPr>
              <a:t>Dung lượng ổ cứng</a:t>
            </a:r>
            <a:r>
              <a:rPr lang="en-US" sz="2400">
                <a:solidFill>
                  <a:srgbClr val="000099"/>
                </a:solidFill>
              </a:rPr>
              <a:t>: 16GB cho hệ điều hành 32 bít hoặc 32 GB cho hệ điều hành 64 bít</a:t>
            </a:r>
          </a:p>
          <a:p>
            <a:pPr algn="just"/>
            <a:r>
              <a:rPr lang="en-US" sz="2400">
                <a:solidFill>
                  <a:srgbClr val="000099"/>
                </a:solidFill>
              </a:rPr>
              <a:t>- </a:t>
            </a:r>
            <a:r>
              <a:rPr lang="en-US" sz="2400" b="1">
                <a:solidFill>
                  <a:srgbClr val="000099"/>
                </a:solidFill>
              </a:rPr>
              <a:t>Card đồ họa</a:t>
            </a:r>
            <a:r>
              <a:rPr lang="en-US" sz="2400">
                <a:solidFill>
                  <a:srgbClr val="000099"/>
                </a:solidFill>
              </a:rPr>
              <a:t> DirectX 9 trở lên với trình điều khiển WDDM 1.0</a:t>
            </a:r>
          </a:p>
          <a:p>
            <a:pPr algn="just"/>
            <a:r>
              <a:rPr lang="en-US" sz="2400">
                <a:solidFill>
                  <a:srgbClr val="000099"/>
                </a:solidFill>
              </a:rPr>
              <a:t>- Màn hình 800x600</a:t>
            </a:r>
          </a:p>
          <a:p>
            <a:pPr algn="just"/>
            <a:r>
              <a:rPr lang="en-US" sz="2400">
                <a:solidFill>
                  <a:srgbClr val="000099"/>
                </a:solidFill>
              </a:rPr>
              <a:t>- Kết nối Internet: để thực hiện cập nhật và thực hiện một số tính năng</a:t>
            </a:r>
          </a:p>
        </p:txBody>
      </p:sp>
      <p:sp>
        <p:nvSpPr>
          <p:cNvPr id="3" name="Rectangle 2"/>
          <p:cNvSpPr/>
          <p:nvPr/>
        </p:nvSpPr>
        <p:spPr>
          <a:xfrm>
            <a:off x="1772394" y="10804"/>
            <a:ext cx="9982284" cy="523220"/>
          </a:xfrm>
          <a:prstGeom prst="rect">
            <a:avLst/>
          </a:prstGeom>
        </p:spPr>
        <p:txBody>
          <a:bodyPr wrap="square">
            <a:spAutoFit/>
          </a:bodyPr>
          <a:lstStyle/>
          <a:p>
            <a:r>
              <a:rPr lang="en-US" sz="2800" b="1"/>
              <a:t>Một số thông số cơ bản mà phần mềm yêu cầu</a:t>
            </a:r>
            <a:endParaRPr lang="en-US" sz="2800" b="1"/>
          </a:p>
        </p:txBody>
      </p:sp>
    </p:spTree>
    <p:extLst>
      <p:ext uri="{BB962C8B-B14F-4D97-AF65-F5344CB8AC3E}">
        <p14:creationId xmlns:p14="http://schemas.microsoft.com/office/powerpoint/2010/main" val="1239632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10"/>
  <p:tag name="MMPROD_UIDATA" val="&lt;database version=&quot;7.0&quot;&gt;&lt;object type=&quot;1&quot; unique_id=&quot;10001&quot;&gt;&lt;object type=&quot;2&quot; unique_id=&quot;10035&quot;&gt;&lt;object type=&quot;3&quot; unique_id=&quot;10047&quot;&gt;&lt;property id=&quot;20148&quot; value=&quot;5&quot;/&gt;&lt;property id=&quot;20300&quot; value=&quot;Slide 4&quot;/&gt;&lt;property id=&quot;20307&quot; value=&quot;262&quot;/&gt;&lt;/object&gt;&lt;object type=&quot;3&quot; unique_id=&quot;10048&quot;&gt;&lt;property id=&quot;20148&quot; value=&quot;5&quot;/&gt;&lt;property id=&quot;20300&quot; value=&quot;Slide 7&quot;/&gt;&lt;property id=&quot;20307&quot; value=&quot;270&quot;/&gt;&lt;/object&gt;&lt;object type=&quot;3&quot; unique_id=&quot;10049&quot;&gt;&lt;property id=&quot;20148&quot; value=&quot;5&quot;/&gt;&lt;property id=&quot;20300&quot; value=&quot;Slide 10&quot;/&gt;&lt;property id=&quot;20307&quot; value=&quot;278&quot;/&gt;&lt;/object&gt;&lt;object type=&quot;3&quot; unique_id=&quot;10050&quot;&gt;&lt;property id=&quot;20148&quot; value=&quot;5&quot;/&gt;&lt;property id=&quot;20300&quot; value=&quot;Slide 11 - &amp;quot;Câu hỏi ôn luyện&amp;quot;&quot;/&gt;&lt;property id=&quot;20307&quot; value=&quot;300&quot;/&gt;&lt;/object&gt;&lt;object type=&quot;3&quot; unique_id=&quot;10051&quot;&gt;&lt;property id=&quot;20148&quot; value=&quot;5&quot;/&gt;&lt;property id=&quot;20300&quot; value=&quot;Slide 12 - &amp;quot;Câu hỏi ôn luyện&amp;quot;&quot;/&gt;&lt;property id=&quot;20307&quot; value=&quot;301&quot;/&gt;&lt;/object&gt;&lt;object type=&quot;3&quot; unique_id=&quot;10274&quot;&gt;&lt;property id=&quot;20148&quot; value=&quot;5&quot;/&gt;&lt;property id=&quot;20300&quot; value=&quot;Slide 5&quot;/&gt;&lt;property id=&quot;20307&quot; value=&quot;313&quot;/&gt;&lt;/object&gt;&lt;object type=&quot;3&quot; unique_id=&quot;10275&quot;&gt;&lt;property id=&quot;20148&quot; value=&quot;5&quot;/&gt;&lt;property id=&quot;20300&quot; value=&quot;Slide 6&quot;/&gt;&lt;property id=&quot;20307&quot; value=&quot;314&quot;/&gt;&lt;/object&gt;&lt;object type=&quot;3&quot; unique_id=&quot;10580&quot;&gt;&lt;property id=&quot;20148&quot; value=&quot;5&quot;/&gt;&lt;property id=&quot;20300&quot; value=&quot;Slide 1 - &amp;quot;máy tính thật là đơn giản&amp;quot;&quot;/&gt;&lt;property id=&quot;20307&quot; value=&quot;315&quot;/&gt;&lt;/object&gt;&lt;object type=&quot;3&quot; unique_id=&quot;10581&quot;&gt;&lt;property id=&quot;20148&quot; value=&quot;5&quot;/&gt;&lt;property id=&quot;20300&quot; value=&quot;Slide 2 - &amp;quot;Chủ đề C. PHẦN MỀM MÁY TÍNH&amp;quot;&quot;/&gt;&lt;property id=&quot;20307&quot; value=&quot;316&quot;/&gt;&lt;/object&gt;&lt;object type=&quot;3&quot; unique_id=&quot;10582&quot;&gt;&lt;property id=&quot;20148&quot; value=&quot;5&quot;/&gt;&lt;property id=&quot;20300&quot; value=&quot;Slide 3 - &amp;quot;Bài 1. Khám phá trí tuệ máy tính&amp;quot;&quot;/&gt;&lt;property id=&quot;20307&quot; value=&quot;317&quot;/&gt;&lt;/object&gt;&lt;object type=&quot;3&quot; unique_id=&quot;10608&quot;&gt;&lt;property id=&quot;20148&quot; value=&quot;5&quot;/&gt;&lt;property id=&quot;20300&quot; value=&quot;Slide 8&quot;/&gt;&lt;property id=&quot;20307&quot; value=&quot;318&quot;/&gt;&lt;/object&gt;&lt;object type=&quot;3&quot; unique_id=&quot;10609&quot;&gt;&lt;property id=&quot;20148&quot; value=&quot;5&quot;/&gt;&lt;property id=&quot;20300&quot; value=&quot;Slide 9&quot;/&gt;&lt;property id=&quot;20307&quot; value=&quot;319&quot;/&gt;&lt;/object&gt;&lt;/object&gt;&lt;object type=&quot;8&quot; unique_id=&quot;10129&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Theme1" id="{49451150-7201-45EB-8937-87868B37A53D}" vid="{816D642D-115D-47A4-A607-8EC14A26A6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8169</TotalTime>
  <Words>797</Words>
  <Application>Microsoft Office PowerPoint</Application>
  <PresentationFormat>Custom</PresentationFormat>
  <Paragraphs>71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Theme1</vt:lpstr>
      <vt:lpstr>máy tính thật là đơn giản</vt:lpstr>
      <vt:lpstr>Chủ đề C. PHẦN MỀM MÁY TÍNH</vt:lpstr>
      <vt:lpstr>Bài 1. Khám phá trí tuệ máy tính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Câu hỏi ôn luyện</vt:lpstr>
      <vt:lpstr>Câu hỏi ôn luyện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MTC</cp:lastModifiedBy>
  <cp:revision>209</cp:revision>
  <dcterms:created xsi:type="dcterms:W3CDTF">2014-06-09T03:12:12Z</dcterms:created>
  <dcterms:modified xsi:type="dcterms:W3CDTF">2021-03-26T08:53:15Z</dcterms:modified>
</cp:coreProperties>
</file>