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14" r:id="rId2"/>
    <p:sldId id="295" r:id="rId3"/>
    <p:sldId id="299" r:id="rId4"/>
    <p:sldId id="300" r:id="rId5"/>
    <p:sldId id="301" r:id="rId6"/>
    <p:sldId id="305" r:id="rId7"/>
    <p:sldId id="302" r:id="rId8"/>
    <p:sldId id="303" r:id="rId9"/>
    <p:sldId id="308" r:id="rId10"/>
    <p:sldId id="310" r:id="rId11"/>
    <p:sldId id="311" r:id="rId12"/>
    <p:sldId id="312" r:id="rId13"/>
    <p:sldId id="321" r:id="rId14"/>
    <p:sldId id="31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784A"/>
    <a:srgbClr val="2C9298"/>
    <a:srgbClr val="30A4DC"/>
    <a:srgbClr val="6FB3D5"/>
    <a:srgbClr val="B4C234"/>
    <a:srgbClr val="E8AF41"/>
    <a:srgbClr val="CF9C39"/>
    <a:srgbClr val="D24459"/>
    <a:srgbClr val="F4C35B"/>
    <a:srgbClr val="24B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3066" autoAdjust="0"/>
  </p:normalViewPr>
  <p:slideViewPr>
    <p:cSldViewPr snapToGrid="0">
      <p:cViewPr>
        <p:scale>
          <a:sx n="66" d="100"/>
          <a:sy n="66" d="100"/>
        </p:scale>
        <p:origin x="-42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1</a:t>
            </a:fld>
            <a:endParaRPr lang="en-US"/>
          </a:p>
        </p:txBody>
      </p:sp>
    </p:spTree>
    <p:extLst>
      <p:ext uri="{BB962C8B-B14F-4D97-AF65-F5344CB8AC3E}">
        <p14:creationId xmlns:p14="http://schemas.microsoft.com/office/powerpoint/2010/main" val="2077239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ài 2-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13" name="Picture 12"/>
          <p:cNvPicPr>
            <a:picLocks noChangeAspect="1"/>
          </p:cNvPicPr>
          <p:nvPr userDrawn="1"/>
        </p:nvPicPr>
        <p:blipFill>
          <a:blip r:embed="rId4">
            <a:duotone>
              <a:schemeClr val="accent6">
                <a:shade val="45000"/>
                <a:satMod val="135000"/>
              </a:schemeClr>
              <a:prstClr val="white"/>
            </a:duotone>
          </a:blip>
          <a:stretch>
            <a:fillRect/>
          </a:stretch>
        </p:blipFill>
        <p:spPr>
          <a:xfrm>
            <a:off x="4829175" y="5232165"/>
            <a:ext cx="2533650" cy="1555814"/>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09800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787" y="2195136"/>
            <a:ext cx="6502784" cy="2160240"/>
          </a:xfrm>
        </p:spPr>
        <p:txBody>
          <a:bodyPr>
            <a:noAutofit/>
          </a:bodyPr>
          <a:lstStyle>
            <a:lvl1pPr algn="ctr">
              <a:defRPr sz="3600" b="1" baseline="0">
                <a:solidFill>
                  <a:schemeClr val="bg1"/>
                </a:solidFill>
              </a:defRPr>
            </a:lvl1pPr>
          </a:lstStyle>
          <a:p>
            <a:r>
              <a:rPr lang="en-US" dirty="0" smtClean="0"/>
              <a:t>BÀI TẬP ÔN LUYỆN IC3 GS4</a:t>
            </a:r>
            <a:endParaRPr lang="en-US" dirty="0"/>
          </a:p>
        </p:txBody>
      </p:sp>
      <p:sp>
        <p:nvSpPr>
          <p:cNvPr id="3" name="Subtitle 2"/>
          <p:cNvSpPr>
            <a:spLocks noGrp="1"/>
          </p:cNvSpPr>
          <p:nvPr>
            <p:ph type="subTitle" idx="1" hasCustomPrompt="1"/>
          </p:nvPr>
        </p:nvSpPr>
        <p:spPr>
          <a:xfrm>
            <a:off x="4245856" y="4653136"/>
            <a:ext cx="6432715" cy="914400"/>
          </a:xfrm>
        </p:spPr>
        <p:txBody>
          <a:bodyPr>
            <a:noAutofit/>
          </a:bodyPr>
          <a:lstStyle>
            <a:lvl1pPr marL="0" indent="0" algn="ctr">
              <a:buNone/>
              <a:defRPr sz="3200" baseline="0">
                <a:solidFill>
                  <a:schemeClr val="tx1">
                    <a:tint val="75000"/>
                  </a:schemeClr>
                </a:solidFill>
                <a:effectLst/>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Computing Fundamental</a:t>
            </a:r>
            <a:endParaRPr lang="en-US" dirty="0"/>
          </a:p>
        </p:txBody>
      </p:sp>
      <p:sp>
        <p:nvSpPr>
          <p:cNvPr id="4" name="Date Placeholder 3"/>
          <p:cNvSpPr>
            <a:spLocks noGrp="1"/>
          </p:cNvSpPr>
          <p:nvPr>
            <p:ph type="dt" sz="half" idx="10"/>
          </p:nvPr>
        </p:nvSpPr>
        <p:spPr/>
        <p:txBody>
          <a:bodyPr/>
          <a:lstStyle/>
          <a:p>
            <a:r>
              <a:rPr lang="en-US" smtClean="0"/>
              <a:t>4/2/2016</a:t>
            </a:r>
            <a:endParaRPr lang="en-US" dirty="0"/>
          </a:p>
        </p:txBody>
      </p:sp>
      <p:sp>
        <p:nvSpPr>
          <p:cNvPr id="5" name="Footer Placeholder 4"/>
          <p:cNvSpPr>
            <a:spLocks noGrp="1"/>
          </p:cNvSpPr>
          <p:nvPr>
            <p:ph type="ftr" sz="quarter" idx="11"/>
          </p:nvPr>
        </p:nvSpPr>
        <p:spPr/>
        <p:txBody>
          <a:bodyPr/>
          <a:lstStyle/>
          <a:p>
            <a:r>
              <a:rPr lang="en-US" dirty="0" smtClean="0"/>
              <a:t>Tài </a:t>
            </a:r>
            <a:r>
              <a:rPr lang="en-US" dirty="0" err="1" smtClean="0"/>
              <a:t>liệu</a:t>
            </a:r>
            <a:r>
              <a:rPr lang="en-US" dirty="0" smtClean="0"/>
              <a:t> </a:t>
            </a:r>
            <a:r>
              <a:rPr lang="en-US" dirty="0" err="1" smtClean="0"/>
              <a:t>ôn</a:t>
            </a:r>
            <a:r>
              <a:rPr lang="en-US" dirty="0" smtClean="0"/>
              <a:t> </a:t>
            </a:r>
            <a:r>
              <a:rPr lang="en-US" dirty="0" err="1" smtClean="0"/>
              <a:t>luyện</a:t>
            </a:r>
            <a:r>
              <a:rPr lang="en-US" dirty="0" smtClean="0"/>
              <a:t> IC3 GS4 Key Applications</a:t>
            </a:r>
            <a:endParaRPr lang="en-US" dirty="0"/>
          </a:p>
        </p:txBody>
      </p:sp>
      <p:sp>
        <p:nvSpPr>
          <p:cNvPr id="6" name="Slide Number Placeholder 5"/>
          <p:cNvSpPr>
            <a:spLocks noGrp="1"/>
          </p:cNvSpPr>
          <p:nvPr>
            <p:ph type="sldNum" sz="quarter" idx="12"/>
          </p:nvPr>
        </p:nvSpPr>
        <p:spPr/>
        <p:txBody>
          <a:bodyPr/>
          <a:lstStyle/>
          <a:p>
            <a:fld id="{C836B24B-26E6-4964-9CEA-B00D10D21279}" type="slidenum">
              <a:rPr lang="en-US" smtClean="0"/>
              <a:t>‹#›</a:t>
            </a:fld>
            <a:endParaRPr lang="en-US"/>
          </a:p>
        </p:txBody>
      </p:sp>
      <p:pic>
        <p:nvPicPr>
          <p:cNvPr id="10" name="Picture 2" descr="Image result for ic3 spark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58400" y="240517"/>
            <a:ext cx="2019868" cy="579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93911"/>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êu Đề Bài 1-Quyển 1-HĐH">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618" y="2059012"/>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3000" b="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4003192" y="4459663"/>
            <a:ext cx="4210415" cy="2398337"/>
          </a:xfrm>
          <a:prstGeom prst="rect">
            <a:avLst/>
          </a:prstGeom>
        </p:spPr>
      </p:pic>
      <p:pic>
        <p:nvPicPr>
          <p:cNvPr id="12"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dirty="0" err="1" smtClean="0"/>
              <a:t>Bài</a:t>
            </a:r>
            <a:r>
              <a:rPr lang="en-US" baseline="0" dirty="0" smtClean="0"/>
              <a:t> 1. </a:t>
            </a:r>
            <a:r>
              <a:rPr lang="en-US" baseline="0" dirty="0" err="1" smtClean="0"/>
              <a:t>Căn</a:t>
            </a:r>
            <a:r>
              <a:rPr lang="en-US" baseline="0" dirty="0" smtClean="0"/>
              <a:t> bản </a:t>
            </a:r>
            <a:r>
              <a:rPr lang="en-US" baseline="0" dirty="0" err="1" smtClean="0"/>
              <a:t>về</a:t>
            </a:r>
            <a:r>
              <a:rPr lang="en-US" baseline="0" dirty="0" smtClean="0"/>
              <a:t> </a:t>
            </a:r>
            <a:r>
              <a:rPr lang="en-US" baseline="0" dirty="0" err="1" smtClean="0"/>
              <a:t>hệ</a:t>
            </a:r>
            <a:r>
              <a:rPr lang="en-US" baseline="0" dirty="0" smtClean="0"/>
              <a:t> </a:t>
            </a:r>
            <a:r>
              <a:rPr lang="en-US" baseline="0" dirty="0" err="1" smtClean="0"/>
              <a:t>điều</a:t>
            </a:r>
            <a:r>
              <a:rPr lang="en-US" baseline="0" dirty="0" smtClean="0"/>
              <a:t> </a:t>
            </a:r>
            <a:r>
              <a:rPr lang="en-US" baseline="0" dirty="0" err="1" smtClean="0"/>
              <a:t>hành</a:t>
            </a:r>
            <a:endParaRPr lang="en-US" dirty="0"/>
          </a:p>
        </p:txBody>
      </p:sp>
      <p:sp>
        <p:nvSpPr>
          <p:cNvPr id="9" name="TextBox 8"/>
          <p:cNvSpPr txBox="1"/>
          <p:nvPr userDrawn="1"/>
        </p:nvSpPr>
        <p:spPr>
          <a:xfrm>
            <a:off x="6591507" y="149154"/>
            <a:ext cx="5283306"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Chủ</a:t>
            </a:r>
            <a:r>
              <a:rPr lang="en-US" baseline="0" smtClean="0"/>
              <a:t> đề A. Hệ điều hành – bạn là ai và có chức năng gì?</a:t>
            </a:r>
            <a:endParaRPr lang="en-US" smtClean="0"/>
          </a:p>
          <a:p>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ài 1-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t>
            </a:r>
            <a:r>
              <a:rPr lang="vi-VN" sz="1800" kern="1200" baseline="0" smtClean="0">
                <a:solidFill>
                  <a:schemeClr val="tx1"/>
                </a:solidFill>
                <a:latin typeface="Calibri" panose="020F0502020204030204" pitchFamily="34" charset="0"/>
                <a:ea typeface="+mn-ea"/>
                <a:cs typeface="+mn-cs"/>
              </a:rPr>
              <a:t>B</a:t>
            </a:r>
            <a:r>
              <a:rPr lang="en-US" sz="1800" kern="1200" baseline="0" smtClean="0">
                <a:solidFill>
                  <a:schemeClr val="tx1"/>
                </a:solidFill>
                <a:latin typeface="Calibri" panose="020F0502020204030204" pitchFamily="34" charset="0"/>
                <a:ea typeface="+mn-ea"/>
                <a:cs typeface="+mn-cs"/>
              </a:rPr>
              <a:t>.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2"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ài 1-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C.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4"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êu Đề Chủ đề B-Quyển 1-Phần cứn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00268"/>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725875"/>
          </a:xfrm>
        </p:spPr>
        <p:txBody>
          <a:bodyPr>
            <a:normAutofit/>
          </a:bodyPr>
          <a:lstStyle>
            <a:lvl1pPr marL="0" indent="0" algn="ctr">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32398" y="190035"/>
            <a:ext cx="951447" cy="1256628"/>
          </a:xfrm>
          <a:prstGeom prst="rect">
            <a:avLst/>
          </a:prstGeom>
        </p:spPr>
      </p:pic>
      <p:pic>
        <p:nvPicPr>
          <p:cNvPr id="10" name="Picture 9"/>
          <p:cNvPicPr>
            <a:picLocks noChangeAspect="1"/>
          </p:cNvPicPr>
          <p:nvPr userDrawn="1"/>
        </p:nvPicPr>
        <p:blipFill>
          <a:blip r:embed="rId3">
            <a:duotone>
              <a:schemeClr val="accent3">
                <a:shade val="45000"/>
                <a:satMod val="135000"/>
              </a:schemeClr>
              <a:prstClr val="white"/>
            </a:duotone>
          </a:blip>
          <a:stretch>
            <a:fillRect/>
          </a:stretch>
        </p:blipFill>
        <p:spPr>
          <a:xfrm>
            <a:off x="3955142" y="5540344"/>
            <a:ext cx="551881" cy="776540"/>
          </a:xfrm>
          <a:prstGeom prst="rect">
            <a:avLst/>
          </a:prstGeom>
        </p:spPr>
      </p:pic>
      <p:pic>
        <p:nvPicPr>
          <p:cNvPr id="12" name="Picture 11"/>
          <p:cNvPicPr>
            <a:picLocks noChangeAspect="1"/>
          </p:cNvPicPr>
          <p:nvPr userDrawn="1"/>
        </p:nvPicPr>
        <p:blipFill>
          <a:blip r:embed="rId4">
            <a:duotone>
              <a:schemeClr val="accent6">
                <a:shade val="45000"/>
                <a:satMod val="135000"/>
              </a:schemeClr>
              <a:prstClr val="white"/>
            </a:duotone>
          </a:blip>
          <a:stretch>
            <a:fillRect/>
          </a:stretch>
        </p:blipFill>
        <p:spPr>
          <a:xfrm>
            <a:off x="6799694" y="5540344"/>
            <a:ext cx="1246901" cy="882510"/>
          </a:xfrm>
          <a:prstGeom prst="rect">
            <a:avLst/>
          </a:prstGeom>
        </p:spPr>
      </p:pic>
      <p:pic>
        <p:nvPicPr>
          <p:cNvPr id="13" name="Picture 12"/>
          <p:cNvPicPr>
            <a:picLocks noChangeAspect="1"/>
          </p:cNvPicPr>
          <p:nvPr userDrawn="1"/>
        </p:nvPicPr>
        <p:blipFill>
          <a:blip r:embed="rId5">
            <a:lum bright="70000" contrast="-70000"/>
          </a:blip>
          <a:stretch>
            <a:fillRect/>
          </a:stretch>
        </p:blipFill>
        <p:spPr>
          <a:xfrm>
            <a:off x="174981" y="5508020"/>
            <a:ext cx="808864" cy="808864"/>
          </a:xfrm>
          <a:prstGeom prst="rect">
            <a:avLst/>
          </a:prstGeom>
        </p:spPr>
      </p:pic>
      <p:pic>
        <p:nvPicPr>
          <p:cNvPr id="14" name="Picture 13"/>
          <p:cNvPicPr>
            <a:picLocks noChangeAspect="1"/>
          </p:cNvPicPr>
          <p:nvPr userDrawn="1"/>
        </p:nvPicPr>
        <p:blipFill>
          <a:blip r:embed="rId6">
            <a:duotone>
              <a:schemeClr val="accent6">
                <a:shade val="45000"/>
                <a:satMod val="135000"/>
              </a:schemeClr>
              <a:prstClr val="white"/>
            </a:duotone>
          </a:blip>
          <a:stretch>
            <a:fillRect/>
          </a:stretch>
        </p:blipFill>
        <p:spPr>
          <a:xfrm>
            <a:off x="10900096" y="5411473"/>
            <a:ext cx="1168181" cy="956851"/>
          </a:xfrm>
          <a:prstGeom prst="rect">
            <a:avLst/>
          </a:prstGeom>
        </p:spPr>
      </p:pic>
      <p:pic>
        <p:nvPicPr>
          <p:cNvPr id="15" name="Picture 14"/>
          <p:cNvPicPr>
            <a:picLocks noChangeAspect="1"/>
          </p:cNvPicPr>
          <p:nvPr userDrawn="1"/>
        </p:nvPicPr>
        <p:blipFill>
          <a:blip r:embed="rId7">
            <a:duotone>
              <a:prstClr val="black"/>
              <a:schemeClr val="accent6">
                <a:tint val="45000"/>
                <a:satMod val="400000"/>
              </a:schemeClr>
            </a:duotone>
          </a:blip>
          <a:stretch>
            <a:fillRect/>
          </a:stretch>
        </p:blipFill>
        <p:spPr>
          <a:xfrm>
            <a:off x="10492358" y="278456"/>
            <a:ext cx="1575920" cy="1269698"/>
          </a:xfrm>
          <a:prstGeom prst="rect">
            <a:avLst/>
          </a:prstGeom>
        </p:spPr>
      </p:pic>
      <p:pic>
        <p:nvPicPr>
          <p:cNvPr id="16" name="Picture 2" descr="Image result for ic3 spark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hủ đề B--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631428"/>
            <a:ext cx="1114312" cy="897788"/>
          </a:xfrm>
          <a:prstGeom prst="rect">
            <a:avLst/>
          </a:prstGeom>
        </p:spPr>
      </p:pic>
      <p:pic>
        <p:nvPicPr>
          <p:cNvPr id="13" name="Picture 12"/>
          <p:cNvPicPr>
            <a:picLocks noChangeAspect="1"/>
          </p:cNvPicPr>
          <p:nvPr userDrawn="1"/>
        </p:nvPicPr>
        <p:blipFill>
          <a:blip r:embed="rId4"/>
          <a:stretch>
            <a:fillRect/>
          </a:stretch>
        </p:blipFill>
        <p:spPr>
          <a:xfrm>
            <a:off x="4953000" y="5044171"/>
            <a:ext cx="2286000" cy="1758462"/>
          </a:xfrm>
          <a:prstGeom prst="rect">
            <a:avLst/>
          </a:prstGeom>
        </p:spPr>
      </p:pic>
    </p:spTree>
    <p:extLst>
      <p:ext uri="{BB962C8B-B14F-4D97-AF65-F5344CB8AC3E}">
        <p14:creationId xmlns:p14="http://schemas.microsoft.com/office/powerpoint/2010/main" val="2275633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ài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3" name="Picture 2"/>
          <p:cNvPicPr>
            <a:picLocks noChangeAspect="1"/>
          </p:cNvPicPr>
          <p:nvPr userDrawn="1"/>
        </p:nvPicPr>
        <p:blipFill>
          <a:blip r:embed="rId4">
            <a:duotone>
              <a:prstClr val="black"/>
              <a:schemeClr val="accent6">
                <a:tint val="45000"/>
                <a:satMod val="400000"/>
              </a:schemeClr>
            </a:duotone>
          </a:blip>
          <a:stretch>
            <a:fillRect/>
          </a:stretch>
        </p:blipFill>
        <p:spPr>
          <a:xfrm>
            <a:off x="3219450" y="5851244"/>
            <a:ext cx="5753100" cy="970614"/>
          </a:xfrm>
          <a:prstGeom prst="rect">
            <a:avLst/>
          </a:prstGeom>
        </p:spPr>
      </p:pic>
      <p:sp>
        <p:nvSpPr>
          <p:cNvPr id="13"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38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3/11/2021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r">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 id="2147483696" r:id="rId7"/>
    <p:sldLayoutId id="2147483706" r:id="rId8"/>
    <p:sldLayoutId id="2147483707" r:id="rId9"/>
    <p:sldLayoutId id="2147483708" r:id="rId10"/>
    <p:sldLayoutId id="2147483725"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341313" indent="-341313"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3000" kern="1200">
          <a:solidFill>
            <a:schemeClr val="tx1"/>
          </a:solidFill>
          <a:latin typeface="Times New Roman" panose="02020603050405020304" pitchFamily="18" charset="0"/>
          <a:ea typeface="+mn-ea"/>
          <a:cs typeface="Times New Roman" panose="02020603050405020304" pitchFamily="18" charset="0"/>
        </a:defRPr>
      </a:lvl1pPr>
      <a:lvl2pPr marL="68262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736600" indent="-27940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3pPr>
      <a:lvl4pPr marL="1023938" indent="-338138"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13096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tmp"/></Relationships>
</file>

<file path=ppt/slides/_rels/slide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10.xml"/><Relationship Id="rId5" Type="http://schemas.openxmlformats.org/officeDocument/2006/relationships/image" Target="../media/image28.tmp"/><Relationship Id="rId4" Type="http://schemas.openxmlformats.org/officeDocument/2006/relationships/image" Target="../media/image27.tmp"/></Relationships>
</file>

<file path=ppt/slides/_rels/slide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Tin học 3</a:t>
            </a:r>
            <a:endParaRPr lang="en-US"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p:txBody>
          <a:bodyPr/>
          <a:lstStyle/>
          <a:p>
            <a:endParaRPr lang="en-US" dirty="0"/>
          </a:p>
        </p:txBody>
      </p:sp>
      <p:sp>
        <p:nvSpPr>
          <p:cNvPr id="2" name="Rectangle 1"/>
          <p:cNvSpPr/>
          <p:nvPr/>
        </p:nvSpPr>
        <p:spPr>
          <a:xfrm>
            <a:off x="2437528" y="897392"/>
            <a:ext cx="7229864" cy="707886"/>
          </a:xfrm>
          <a:prstGeom prst="rect">
            <a:avLst/>
          </a:prstGeom>
          <a:noFill/>
        </p:spPr>
        <p:txBody>
          <a:bodyPr wrap="none" lIns="91440" tIns="45720" rIns="91440" bIns="45720">
            <a:spAutoFit/>
          </a:bodyPr>
          <a:lstStyle/>
          <a:p>
            <a:pPr algn="ctr"/>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TRƯỜNG TIỂU HỌC ÁI MỘ B</a:t>
            </a:r>
            <a:endParaRPr lang="en-US"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74160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vi-VN" sz="3200" b="1">
                <a:solidFill>
                  <a:srgbClr val="30A4DC"/>
                </a:solidFill>
              </a:rPr>
              <a:t>Cập nhật hệ điều </a:t>
            </a:r>
            <a:r>
              <a:rPr lang="vi-VN" sz="3200" b="1" smtClean="0">
                <a:solidFill>
                  <a:srgbClr val="30A4DC"/>
                </a:solidFill>
              </a:rPr>
              <a:t>hành</a:t>
            </a:r>
            <a:endParaRPr lang="en-US" sz="3200" b="1">
              <a:solidFill>
                <a:srgbClr val="30A4DC"/>
              </a:solidFill>
            </a:endParaRPr>
          </a:p>
        </p:txBody>
      </p:sp>
      <p:sp>
        <p:nvSpPr>
          <p:cNvPr id="5" name="TextBox 4"/>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586923" y="2044700"/>
            <a:ext cx="5860204" cy="2357554"/>
            <a:chOff x="586923" y="2044700"/>
            <a:chExt cx="5860204" cy="2357554"/>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23" y="2044700"/>
              <a:ext cx="5860204" cy="2357554"/>
            </a:xfrm>
            <a:prstGeom prst="rect">
              <a:avLst/>
            </a:prstGeom>
          </p:spPr>
        </p:pic>
        <p:sp>
          <p:nvSpPr>
            <p:cNvPr id="7" name="Rectangle 6"/>
            <p:cNvSpPr/>
            <p:nvPr/>
          </p:nvSpPr>
          <p:spPr>
            <a:xfrm>
              <a:off x="586923" y="2175727"/>
              <a:ext cx="3622224" cy="2095500"/>
            </a:xfrm>
            <a:prstGeom prst="rect">
              <a:avLst/>
            </a:prstGeom>
            <a:solidFill>
              <a:srgbClr val="C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Một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chương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phần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mềm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còn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hoạt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455564" y="2044700"/>
              <a:ext cx="1991563" cy="1155700"/>
            </a:xfrm>
            <a:prstGeom prst="rect">
              <a:avLst/>
            </a:prstGeom>
            <a:solidFill>
              <a:srgbClr val="E8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Nguyên </a:t>
              </a:r>
              <a:r>
                <a:rPr lang="en-US" sz="2400" dirty="0" err="1" smtClean="0">
                  <a:solidFill>
                    <a:srgbClr val="002060"/>
                  </a:solidFill>
                  <a:latin typeface="Times New Roman" panose="02020603050405020304" pitchFamily="18" charset="0"/>
                  <a:cs typeface="Times New Roman" panose="02020603050405020304" pitchFamily="18" charset="0"/>
                </a:rPr>
                <a:t>nhân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55563" y="3246554"/>
              <a:ext cx="1991563" cy="1155700"/>
            </a:xfrm>
            <a:prstGeom prst="rect">
              <a:avLst/>
            </a:prstGeom>
            <a:solidFill>
              <a:srgbClr val="B4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Khắc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phục</a:t>
              </a:r>
              <a:endParaRPr lang="en-US" sz="2400" dirty="0">
                <a:solidFill>
                  <a:srgbClr val="00206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7341243" y="2044700"/>
            <a:ext cx="4206618" cy="2357554"/>
            <a:chOff x="7341243" y="2044700"/>
            <a:chExt cx="4206618" cy="2357554"/>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244" y="2044700"/>
              <a:ext cx="4206617" cy="2357554"/>
            </a:xfrm>
            <a:prstGeom prst="rect">
              <a:avLst/>
            </a:prstGeom>
          </p:spPr>
        </p:pic>
        <p:sp>
          <p:nvSpPr>
            <p:cNvPr id="10" name="Rectangle 9"/>
            <p:cNvSpPr/>
            <p:nvPr/>
          </p:nvSpPr>
          <p:spPr>
            <a:xfrm>
              <a:off x="7341243" y="2078533"/>
              <a:ext cx="4206618" cy="1058367"/>
            </a:xfrm>
            <a:prstGeom prst="rect">
              <a:avLst/>
            </a:prstGeom>
            <a:solidFill>
              <a:srgbClr val="E8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Có</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thể</a:t>
              </a:r>
              <a:r>
                <a:rPr lang="en-US" sz="2400" dirty="0" smtClean="0">
                  <a:solidFill>
                    <a:srgbClr val="002060"/>
                  </a:solidFill>
                  <a:latin typeface="Times New Roman" panose="02020603050405020304" pitchFamily="18" charset="0"/>
                  <a:cs typeface="Times New Roman" panose="02020603050405020304" pitchFamily="18" charset="0"/>
                </a:rPr>
                <a:t> do </a:t>
              </a:r>
              <a:r>
                <a:rPr lang="en-US" sz="2400" dirty="0" err="1" smtClean="0">
                  <a:solidFill>
                    <a:srgbClr val="002060"/>
                  </a:solidFill>
                  <a:latin typeface="Times New Roman" panose="02020603050405020304" pitchFamily="18" charset="0"/>
                  <a:cs typeface="Times New Roman" panose="02020603050405020304" pitchFamily="18" charset="0"/>
                </a:rPr>
                <a:t>xung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tập</a:t>
              </a:r>
              <a:r>
                <a:rPr lang="en-US" sz="2400" dirty="0" smtClean="0">
                  <a:solidFill>
                    <a:srgbClr val="002060"/>
                  </a:solidFill>
                  <a:latin typeface="Times New Roman" panose="02020603050405020304" pitchFamily="18" charset="0"/>
                  <a:cs typeface="Times New Roman" panose="02020603050405020304" pitchFamily="18" charset="0"/>
                </a:rPr>
                <a:t> tin </a:t>
              </a:r>
              <a:r>
                <a:rPr lang="en-US" sz="2400" dirty="0" err="1" smtClean="0">
                  <a:solidFill>
                    <a:srgbClr val="002060"/>
                  </a:solidFill>
                  <a:latin typeface="Times New Roman" panose="02020603050405020304" pitchFamily="18" charset="0"/>
                  <a:cs typeface="Times New Roman" panose="02020603050405020304" pitchFamily="18" charset="0"/>
                </a:rPr>
                <a:t>được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sử</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giữa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Hệ</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hành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chương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ứng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341243" y="3271739"/>
              <a:ext cx="4206618" cy="1130515"/>
            </a:xfrm>
            <a:prstGeom prst="rect">
              <a:avLst/>
            </a:prstGeom>
            <a:solidFill>
              <a:srgbClr val="B4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đặt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hoặc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bỏ</a:t>
              </a:r>
              <a:r>
                <a:rPr lang="en-US" sz="2400" dirty="0" smtClean="0">
                  <a:solidFill>
                    <a:srgbClr val="002060"/>
                  </a:solidFill>
                  <a:latin typeface="Times New Roman" panose="02020603050405020304" pitchFamily="18" charset="0"/>
                  <a:cs typeface="Times New Roman" panose="02020603050405020304" pitchFamily="18" charset="0"/>
                </a:rPr>
                <a:t> bản </a:t>
              </a:r>
              <a:r>
                <a:rPr lang="en-US" sz="2400" dirty="0" err="1" smtClean="0">
                  <a:solidFill>
                    <a:srgbClr val="002060"/>
                  </a:solidFill>
                  <a:latin typeface="Times New Roman" panose="02020603050405020304" pitchFamily="18" charset="0"/>
                  <a:cs typeface="Times New Roman" panose="02020603050405020304" pitchFamily="18" charset="0"/>
                </a:rPr>
                <a:t>cập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nhật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chương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ứng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endParaRPr lang="en-US" sz="2400" dirty="0">
                <a:solidFill>
                  <a:srgbClr val="002060"/>
                </a:solidFill>
                <a:latin typeface="Times New Roman" panose="02020603050405020304" pitchFamily="18" charset="0"/>
                <a:cs typeface="Times New Roman" panose="02020603050405020304" pitchFamily="18" charset="0"/>
              </a:endParaRPr>
            </a:p>
          </p:txBody>
        </p:sp>
      </p:grpSp>
      <p:sp>
        <p:nvSpPr>
          <p:cNvPr id="12" name="Right Arrow 11"/>
          <p:cNvSpPr/>
          <p:nvPr/>
        </p:nvSpPr>
        <p:spPr>
          <a:xfrm>
            <a:off x="6722735" y="2474130"/>
            <a:ext cx="342900" cy="296839"/>
          </a:xfrm>
          <a:prstGeom prst="rightArrow">
            <a:avLst/>
          </a:prstGeom>
          <a:solidFill>
            <a:srgbClr val="E8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Right Arrow 12"/>
          <p:cNvSpPr/>
          <p:nvPr/>
        </p:nvSpPr>
        <p:spPr>
          <a:xfrm>
            <a:off x="6722735" y="3675984"/>
            <a:ext cx="342900" cy="296839"/>
          </a:xfrm>
          <a:prstGeom prst="rightArrow">
            <a:avLst/>
          </a:prstGeom>
          <a:solidFill>
            <a:srgbClr val="B4C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7274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vi-VN" sz="3200" b="1">
                <a:solidFill>
                  <a:srgbClr val="30A4DC"/>
                </a:solidFill>
              </a:rPr>
              <a:t>Cập nhật hệ điều </a:t>
            </a:r>
            <a:r>
              <a:rPr lang="vi-VN" sz="3200" b="1" smtClean="0">
                <a:solidFill>
                  <a:srgbClr val="30A4DC"/>
                </a:solidFill>
              </a:rPr>
              <a:t>hành</a:t>
            </a:r>
            <a:endParaRPr lang="en-US" sz="3200" b="1">
              <a:solidFill>
                <a:srgbClr val="30A4DC"/>
              </a:solidFill>
            </a:endParaRPr>
          </a:p>
        </p:txBody>
      </p:sp>
      <p:sp>
        <p:nvSpPr>
          <p:cNvPr id="7" name="TextBox 6"/>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449943" y="1872344"/>
            <a:ext cx="5812675" cy="2542632"/>
            <a:chOff x="675842" y="2133600"/>
            <a:chExt cx="5586776" cy="2281375"/>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42" y="2133600"/>
              <a:ext cx="5586776" cy="2281375"/>
            </a:xfrm>
            <a:prstGeom prst="rect">
              <a:avLst/>
            </a:prstGeom>
          </p:spPr>
        </p:pic>
        <p:sp>
          <p:nvSpPr>
            <p:cNvPr id="3" name="Rectangle 2"/>
            <p:cNvSpPr/>
            <p:nvPr/>
          </p:nvSpPr>
          <p:spPr>
            <a:xfrm>
              <a:off x="675842" y="2332175"/>
              <a:ext cx="3533305" cy="1905000"/>
            </a:xfrm>
            <a:prstGeom prst="rect">
              <a:avLst/>
            </a:prstGeom>
            <a:solidFill>
              <a:srgbClr val="6FB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cài</a:t>
              </a:r>
              <a:r>
                <a:rPr lang="en-US" sz="2400" dirty="0" smtClean="0">
                  <a:latin typeface="Times New Roman" panose="02020603050405020304" pitchFamily="18" charset="0"/>
                  <a:cs typeface="Times New Roman" panose="02020603050405020304" pitchFamily="18" charset="0"/>
                </a:rPr>
                <a:t> bản </a:t>
              </a:r>
              <a:r>
                <a:rPr lang="en-US" sz="2400" dirty="0" err="1" smtClean="0">
                  <a:latin typeface="Times New Roman" panose="02020603050405020304" pitchFamily="18" charset="0"/>
                  <a:cs typeface="Times New Roman" panose="02020603050405020304" pitchFamily="18" charset="0"/>
                </a:rPr>
                <a:t>cập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4419600" y="2135969"/>
              <a:ext cx="1843018" cy="1089831"/>
            </a:xfrm>
            <a:prstGeom prst="rect">
              <a:avLst/>
            </a:prstGeom>
            <a:solidFill>
              <a:srgbClr val="2C9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Nguyên </a:t>
              </a:r>
              <a:r>
                <a:rPr lang="en-US" sz="2400" dirty="0" err="1" smtClean="0">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4388592" y="3313098"/>
              <a:ext cx="1843018" cy="1089831"/>
            </a:xfrm>
            <a:prstGeom prst="rect">
              <a:avLst/>
            </a:prstGeom>
            <a:solidFill>
              <a:srgbClr val="A37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Khắc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endParaRPr lang="en-US" sz="24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6908725" y="1872344"/>
            <a:ext cx="4151752" cy="2542632"/>
            <a:chOff x="7070075" y="2133600"/>
            <a:chExt cx="3990402" cy="2281375"/>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75" y="2139457"/>
              <a:ext cx="3990402" cy="2275518"/>
            </a:xfrm>
            <a:prstGeom prst="rect">
              <a:avLst/>
            </a:prstGeom>
          </p:spPr>
        </p:pic>
        <p:sp>
          <p:nvSpPr>
            <p:cNvPr id="11" name="Rectangle 10"/>
            <p:cNvSpPr/>
            <p:nvPr/>
          </p:nvSpPr>
          <p:spPr>
            <a:xfrm>
              <a:off x="7070075" y="2133600"/>
              <a:ext cx="3990402" cy="1089831"/>
            </a:xfrm>
            <a:prstGeom prst="rect">
              <a:avLst/>
            </a:prstGeom>
            <a:solidFill>
              <a:srgbClr val="2C9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do </a:t>
              </a:r>
              <a:r>
                <a:rPr lang="en-US" sz="2200" dirty="0" err="1" smtClean="0">
                  <a:latin typeface="Times New Roman" panose="02020603050405020304" pitchFamily="18" charset="0"/>
                  <a:cs typeface="Times New Roman" panose="02020603050405020304" pitchFamily="18" charset="0"/>
                </a:rPr>
                <a:t>kết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nối</a:t>
              </a:r>
              <a:r>
                <a:rPr lang="en-US" sz="2200" dirty="0" smtClean="0">
                  <a:latin typeface="Times New Roman" panose="02020603050405020304" pitchFamily="18" charset="0"/>
                  <a:cs typeface="Times New Roman" panose="02020603050405020304" pitchFamily="18" charset="0"/>
                </a:rPr>
                <a:t> Internet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ngắt</a:t>
              </a:r>
              <a:r>
                <a:rPr lang="en-US" sz="2200" dirty="0" smtClean="0">
                  <a:latin typeface="Times New Roman" panose="02020603050405020304" pitchFamily="18" charset="0"/>
                  <a:cs typeface="Times New Roman" panose="02020603050405020304" pitchFamily="18" charset="0"/>
                </a:rPr>
                <a:t>, ổ </a:t>
              </a:r>
              <a:r>
                <a:rPr lang="en-US" sz="2200" dirty="0" err="1" smtClean="0">
                  <a:latin typeface="Times New Roman" panose="02020603050405020304" pitchFamily="18" charset="0"/>
                  <a:cs typeface="Times New Roman" panose="02020603050405020304" pitchFamily="18" charset="0"/>
                </a:rPr>
                <a:t>cứng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hết</a:t>
              </a:r>
              <a:r>
                <a:rPr lang="en-US" sz="2200" dirty="0" smtClean="0">
                  <a:latin typeface="Times New Roman" panose="02020603050405020304" pitchFamily="18" charset="0"/>
                  <a:cs typeface="Times New Roman" panose="02020603050405020304" pitchFamily="18" charset="0"/>
                </a:rPr>
                <a:t> dung </a:t>
              </a:r>
              <a:r>
                <a:rPr lang="en-US" sz="2200" dirty="0" err="1" smtClean="0">
                  <a:latin typeface="Times New Roman" panose="02020603050405020304" pitchFamily="18" charset="0"/>
                  <a:cs typeface="Times New Roman" panose="02020603050405020304" pitchFamily="18" charset="0"/>
                </a:rPr>
                <a:t>lượng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trữ</a:t>
              </a:r>
              <a:endParaRPr lang="en-US" sz="2200" dirty="0">
                <a:latin typeface="Times New Roman" panose="02020603050405020304" pitchFamily="18" charset="0"/>
                <a:cs typeface="Times New Roman" panose="02020603050405020304" pitchFamily="18" charset="0"/>
              </a:endParaRPr>
            </a:p>
          </p:txBody>
        </p:sp>
        <p:sp>
          <p:nvSpPr>
            <p:cNvPr id="12" name="Rectangle 11"/>
            <p:cNvSpPr/>
            <p:nvPr/>
          </p:nvSpPr>
          <p:spPr>
            <a:xfrm>
              <a:off x="7070075" y="3319979"/>
              <a:ext cx="3990402" cy="1089831"/>
            </a:xfrm>
            <a:prstGeom prst="rect">
              <a:avLst/>
            </a:prstGeom>
            <a:solidFill>
              <a:srgbClr val="A37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atin typeface="Times New Roman" panose="02020603050405020304" pitchFamily="18" charset="0"/>
                  <a:cs typeface="Times New Roman" panose="02020603050405020304" pitchFamily="18" charset="0"/>
                </a:rPr>
                <a:t>Khởi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a:t>
              </a:r>
              <a:endParaRPr lang="en-US" sz="2200" dirty="0">
                <a:latin typeface="Times New Roman" panose="02020603050405020304" pitchFamily="18" charset="0"/>
                <a:cs typeface="Times New Roman" panose="02020603050405020304" pitchFamily="18" charset="0"/>
              </a:endParaRPr>
            </a:p>
          </p:txBody>
        </p:sp>
      </p:grpSp>
      <p:sp>
        <p:nvSpPr>
          <p:cNvPr id="14" name="Right Arrow 13"/>
          <p:cNvSpPr/>
          <p:nvPr/>
        </p:nvSpPr>
        <p:spPr>
          <a:xfrm>
            <a:off x="6481031" y="2490938"/>
            <a:ext cx="356765" cy="330832"/>
          </a:xfrm>
          <a:prstGeom prst="rightArrow">
            <a:avLst/>
          </a:prstGeom>
          <a:solidFill>
            <a:srgbClr val="2C9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481031" y="3692792"/>
            <a:ext cx="356765" cy="330832"/>
          </a:xfrm>
          <a:prstGeom prst="rightArrow">
            <a:avLst/>
          </a:prstGeom>
          <a:solidFill>
            <a:srgbClr val="A37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3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21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876223"/>
            <a:ext cx="10515600" cy="607803"/>
          </a:xfrm>
        </p:spPr>
        <p:txBody>
          <a:bodyPr/>
          <a:lstStyle/>
          <a:p>
            <a:r>
              <a:rPr lang="en-US" dirty="0" err="1" smtClean="0">
                <a:solidFill>
                  <a:schemeClr val="bg1"/>
                </a:solidFill>
              </a:rPr>
              <a:t>Câu</a:t>
            </a:r>
            <a:r>
              <a:rPr lang="en-US" dirty="0" smtClean="0">
                <a:solidFill>
                  <a:schemeClr val="bg1"/>
                </a:solidFill>
              </a:rPr>
              <a:t> </a:t>
            </a:r>
            <a:r>
              <a:rPr lang="en-US" dirty="0" err="1" smtClean="0">
                <a:solidFill>
                  <a:schemeClr val="bg1"/>
                </a:solidFill>
              </a:rPr>
              <a:t>hỏi</a:t>
            </a:r>
            <a:r>
              <a:rPr lang="en-US" dirty="0" smtClean="0">
                <a:solidFill>
                  <a:schemeClr val="bg1"/>
                </a:solidFill>
              </a:rPr>
              <a:t> </a:t>
            </a:r>
            <a:r>
              <a:rPr lang="en-US" dirty="0" err="1" smtClean="0">
                <a:solidFill>
                  <a:schemeClr val="bg1"/>
                </a:solidFill>
              </a:rPr>
              <a:t>ôn</a:t>
            </a:r>
            <a:r>
              <a:rPr lang="en-US" dirty="0" smtClean="0">
                <a:solidFill>
                  <a:schemeClr val="bg1"/>
                </a:solidFill>
              </a:rPr>
              <a:t> </a:t>
            </a:r>
            <a:r>
              <a:rPr lang="en-US" dirty="0" err="1" smtClean="0">
                <a:solidFill>
                  <a:schemeClr val="bg1"/>
                </a:solidFill>
              </a:rPr>
              <a:t>tập</a:t>
            </a:r>
            <a:endParaRPr lang="en-US" dirty="0">
              <a:solidFill>
                <a:schemeClr val="bg1"/>
              </a:solidFill>
            </a:endParaRPr>
          </a:p>
        </p:txBody>
      </p:sp>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39646" y="1722996"/>
            <a:ext cx="11257613" cy="3461973"/>
          </a:xfrm>
          <a:prstGeom prst="rect">
            <a:avLst/>
          </a:prstGeom>
          <a:noFill/>
        </p:spPr>
        <p:txBody>
          <a:bodyPr wrap="square" rtlCol="0">
            <a:spAutoFit/>
          </a:bodyPr>
          <a:lstStyle/>
          <a:p>
            <a:pPr marL="514350" indent="-514350" algn="just">
              <a:buFont typeface="+mj-lt"/>
              <a:buAutoNum type="arabicPeriod"/>
            </a:pPr>
            <a:r>
              <a:rPr lang="vi-VN" sz="2800" b="1" dirty="0">
                <a:solidFill>
                  <a:schemeClr val="bg1"/>
                </a:solidFill>
                <a:latin typeface="Times New Roman" panose="02020603050405020304" pitchFamily="18" charset="0"/>
                <a:cs typeface="Times New Roman" panose="02020603050405020304" pitchFamily="18" charset="0"/>
              </a:rPr>
              <a:t>Bàn phím của </a:t>
            </a:r>
            <a:r>
              <a:rPr lang="en-US" sz="2800" b="1" dirty="0" smtClean="0">
                <a:solidFill>
                  <a:schemeClr val="bg1"/>
                </a:solidFill>
                <a:latin typeface="Times New Roman" panose="02020603050405020304" pitchFamily="18" charset="0"/>
                <a:cs typeface="Times New Roman" panose="02020603050405020304" pitchFamily="18" charset="0"/>
              </a:rPr>
              <a:t>Anna</a:t>
            </a:r>
            <a:r>
              <a:rPr lang="vi-VN" sz="2800" b="1" dirty="0" smtClean="0">
                <a:solidFill>
                  <a:schemeClr val="bg1"/>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có nhiều bụi bẩn và có một số mảnh vụn trong đó. Làm thế nào </a:t>
            </a:r>
            <a:r>
              <a:rPr lang="en-US" sz="2800" b="1" dirty="0" err="1" smtClean="0">
                <a:solidFill>
                  <a:schemeClr val="bg1"/>
                </a:solidFill>
                <a:latin typeface="Times New Roman" panose="02020603050405020304" pitchFamily="18" charset="0"/>
                <a:cs typeface="Times New Roman" panose="02020603050405020304" pitchFamily="18" charset="0"/>
              </a:rPr>
              <a:t>bạn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ấy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có</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thể</a:t>
            </a:r>
            <a:r>
              <a:rPr lang="vi-VN" sz="2800" b="1" dirty="0" smtClean="0">
                <a:solidFill>
                  <a:schemeClr val="bg1"/>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làm sạch bàn phím của mình?</a:t>
            </a:r>
          </a:p>
          <a:p>
            <a:pPr marL="971550" lvl="1" indent="-514350" algn="just">
              <a:lnSpc>
                <a:spcPct val="150000"/>
              </a:lnSpc>
              <a:buFont typeface="+mj-lt"/>
              <a:buAutoNum type="alphaLcPeriod"/>
            </a:pPr>
            <a:r>
              <a:rPr lang="vi-VN" sz="2800" dirty="0">
                <a:solidFill>
                  <a:schemeClr val="bg1"/>
                </a:solidFill>
                <a:latin typeface="Times New Roman" panose="02020603050405020304" pitchFamily="18" charset="0"/>
                <a:cs typeface="Times New Roman" panose="02020603050405020304" pitchFamily="18" charset="0"/>
              </a:rPr>
              <a:t>Sử dụng </a:t>
            </a:r>
            <a:r>
              <a:rPr lang="en-US" sz="2800" dirty="0" err="1" smtClean="0">
                <a:solidFill>
                  <a:schemeClr val="bg1"/>
                </a:solidFill>
                <a:latin typeface="Times New Roman" panose="02020603050405020304" pitchFamily="18" charset="0"/>
                <a:cs typeface="Times New Roman" panose="02020603050405020304" pitchFamily="18" charset="0"/>
              </a:rPr>
              <a:t>máy</a:t>
            </a:r>
            <a:r>
              <a:rPr lang="vi-VN" sz="2800" dirty="0" smtClean="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khí nén để thổi các mảnh vụn ra ngoài.</a:t>
            </a:r>
          </a:p>
          <a:p>
            <a:pPr marL="971550" lvl="1" indent="-514350" algn="just">
              <a:lnSpc>
                <a:spcPct val="150000"/>
              </a:lnSpc>
              <a:buFont typeface="+mj-lt"/>
              <a:buAutoNum type="alphaLcPeriod"/>
            </a:pPr>
            <a:r>
              <a:rPr lang="vi-VN" sz="2800" dirty="0">
                <a:solidFill>
                  <a:schemeClr val="bg1"/>
                </a:solidFill>
                <a:latin typeface="Times New Roman" panose="02020603050405020304" pitchFamily="18" charset="0"/>
                <a:cs typeface="Times New Roman" panose="02020603050405020304" pitchFamily="18" charset="0"/>
              </a:rPr>
              <a:t>Ngâm bàn phím trong cồn.</a:t>
            </a:r>
          </a:p>
          <a:p>
            <a:pPr marL="971550" lvl="1" indent="-514350" algn="just">
              <a:lnSpc>
                <a:spcPct val="150000"/>
              </a:lnSpc>
              <a:buFont typeface="+mj-lt"/>
              <a:buAutoNum type="alphaLcPeriod"/>
            </a:pPr>
            <a:r>
              <a:rPr lang="vi-VN" sz="2800" dirty="0">
                <a:solidFill>
                  <a:schemeClr val="bg1"/>
                </a:solidFill>
                <a:latin typeface="Times New Roman" panose="02020603050405020304" pitchFamily="18" charset="0"/>
                <a:cs typeface="Times New Roman" panose="02020603050405020304" pitchFamily="18" charset="0"/>
              </a:rPr>
              <a:t>Rửa bàn phím trong máy rửa chén.</a:t>
            </a:r>
          </a:p>
          <a:p>
            <a:pPr marL="971550" lvl="1" indent="-514350" algn="just">
              <a:lnSpc>
                <a:spcPct val="150000"/>
              </a:lnSpc>
              <a:buFont typeface="+mj-lt"/>
              <a:buAutoNum type="alphaLcPeriod"/>
            </a:pPr>
            <a:r>
              <a:rPr lang="vi-VN" sz="2800" dirty="0">
                <a:solidFill>
                  <a:schemeClr val="bg1"/>
                </a:solidFill>
                <a:latin typeface="Times New Roman" panose="02020603050405020304" pitchFamily="18" charset="0"/>
                <a:cs typeface="Times New Roman" panose="02020603050405020304" pitchFamily="18" charset="0"/>
              </a:rPr>
              <a:t>Sử dụng phun nước công suất cao.</a:t>
            </a:r>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xEl>
                                              <p:pRg st="2" end="2"/>
                                            </p:txEl>
                                          </p:spTgt>
                                        </p:tgtEl>
                                        <p:attrNameLst>
                                          <p:attrName>ppt_w</p:attrName>
                                        </p:attrNameLst>
                                      </p:cBhvr>
                                      <p:tavLst>
                                        <p:tav tm="0">
                                          <p:val>
                                            <p:strVal val="ppt_w"/>
                                          </p:val>
                                        </p:tav>
                                        <p:tav tm="100000">
                                          <p:val>
                                            <p:fltVal val="0"/>
                                          </p:val>
                                        </p:tav>
                                      </p:tavLst>
                                    </p:anim>
                                    <p:anim calcmode="lin" valueType="num">
                                      <p:cBhvr>
                                        <p:cTn id="7" dur="1000"/>
                                        <p:tgtEl>
                                          <p:spTgt spid="14">
                                            <p:txEl>
                                              <p:pRg st="2" end="2"/>
                                            </p:txEl>
                                          </p:spTgt>
                                        </p:tgtEl>
                                        <p:attrNameLst>
                                          <p:attrName>ppt_h</p:attrName>
                                        </p:attrNameLst>
                                      </p:cBhvr>
                                      <p:tavLst>
                                        <p:tav tm="0">
                                          <p:val>
                                            <p:strVal val="ppt_h"/>
                                          </p:val>
                                        </p:tav>
                                        <p:tav tm="100000">
                                          <p:val>
                                            <p:fltVal val="0"/>
                                          </p:val>
                                        </p:tav>
                                      </p:tavLst>
                                    </p:anim>
                                    <p:anim calcmode="lin" valueType="num">
                                      <p:cBhvr>
                                        <p:cTn id="8" dur="1000"/>
                                        <p:tgtEl>
                                          <p:spTgt spid="14">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14">
                                            <p:txEl>
                                              <p:pRg st="2" end="2"/>
                                            </p:txEl>
                                          </p:spTgt>
                                        </p:tgtEl>
                                      </p:cBhvr>
                                    </p:animEffect>
                                    <p:set>
                                      <p:cBhvr>
                                        <p:cTn id="10" dur="1" fill="hold">
                                          <p:stCondLst>
                                            <p:cond delay="999"/>
                                          </p:stCondLst>
                                        </p:cTn>
                                        <p:tgtEl>
                                          <p:spTgt spid="14">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4">
                                            <p:txEl>
                                              <p:pRg st="3" end="3"/>
                                            </p:txEl>
                                          </p:spTgt>
                                        </p:tgtEl>
                                        <p:attrNameLst>
                                          <p:attrName>ppt_w</p:attrName>
                                        </p:attrNameLst>
                                      </p:cBhvr>
                                      <p:tavLst>
                                        <p:tav tm="0">
                                          <p:val>
                                            <p:strVal val="ppt_w"/>
                                          </p:val>
                                        </p:tav>
                                        <p:tav tm="100000">
                                          <p:val>
                                            <p:fltVal val="0"/>
                                          </p:val>
                                        </p:tav>
                                      </p:tavLst>
                                    </p:anim>
                                    <p:anim calcmode="lin" valueType="num">
                                      <p:cBhvr>
                                        <p:cTn id="13" dur="1000"/>
                                        <p:tgtEl>
                                          <p:spTgt spid="14">
                                            <p:txEl>
                                              <p:pRg st="3" end="3"/>
                                            </p:txEl>
                                          </p:spTgt>
                                        </p:tgtEl>
                                        <p:attrNameLst>
                                          <p:attrName>ppt_h</p:attrName>
                                        </p:attrNameLst>
                                      </p:cBhvr>
                                      <p:tavLst>
                                        <p:tav tm="0">
                                          <p:val>
                                            <p:strVal val="ppt_h"/>
                                          </p:val>
                                        </p:tav>
                                        <p:tav tm="100000">
                                          <p:val>
                                            <p:fltVal val="0"/>
                                          </p:val>
                                        </p:tav>
                                      </p:tavLst>
                                    </p:anim>
                                    <p:anim calcmode="lin" valueType="num">
                                      <p:cBhvr>
                                        <p:cTn id="14" dur="1000"/>
                                        <p:tgtEl>
                                          <p:spTgt spid="1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14">
                                            <p:txEl>
                                              <p:pRg st="3" end="3"/>
                                            </p:txEl>
                                          </p:spTgt>
                                        </p:tgtEl>
                                      </p:cBhvr>
                                    </p:animEffect>
                                    <p:set>
                                      <p:cBhvr>
                                        <p:cTn id="16" dur="1" fill="hold">
                                          <p:stCondLst>
                                            <p:cond delay="999"/>
                                          </p:stCondLst>
                                        </p:cTn>
                                        <p:tgtEl>
                                          <p:spTgt spid="1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4">
                                            <p:txEl>
                                              <p:pRg st="4" end="4"/>
                                            </p:txEl>
                                          </p:spTgt>
                                        </p:tgtEl>
                                        <p:attrNameLst>
                                          <p:attrName>ppt_w</p:attrName>
                                        </p:attrNameLst>
                                      </p:cBhvr>
                                      <p:tavLst>
                                        <p:tav tm="0">
                                          <p:val>
                                            <p:strVal val="ppt_w"/>
                                          </p:val>
                                        </p:tav>
                                        <p:tav tm="100000">
                                          <p:val>
                                            <p:fltVal val="0"/>
                                          </p:val>
                                        </p:tav>
                                      </p:tavLst>
                                    </p:anim>
                                    <p:anim calcmode="lin" valueType="num">
                                      <p:cBhvr>
                                        <p:cTn id="19" dur="1000"/>
                                        <p:tgtEl>
                                          <p:spTgt spid="14">
                                            <p:txEl>
                                              <p:pRg st="4" end="4"/>
                                            </p:txEl>
                                          </p:spTgt>
                                        </p:tgtEl>
                                        <p:attrNameLst>
                                          <p:attrName>ppt_h</p:attrName>
                                        </p:attrNameLst>
                                      </p:cBhvr>
                                      <p:tavLst>
                                        <p:tav tm="0">
                                          <p:val>
                                            <p:strVal val="ppt_h"/>
                                          </p:val>
                                        </p:tav>
                                        <p:tav tm="100000">
                                          <p:val>
                                            <p:fltVal val="0"/>
                                          </p:val>
                                        </p:tav>
                                      </p:tavLst>
                                    </p:anim>
                                    <p:anim calcmode="lin" valueType="num">
                                      <p:cBhvr>
                                        <p:cTn id="20" dur="1000"/>
                                        <p:tgtEl>
                                          <p:spTgt spid="1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4">
                                            <p:txEl>
                                              <p:pRg st="4" end="4"/>
                                            </p:txEl>
                                          </p:spTgt>
                                        </p:tgtEl>
                                      </p:cBhvr>
                                    </p:animEffect>
                                    <p:set>
                                      <p:cBhvr>
                                        <p:cTn id="22" dur="1" fill="hold">
                                          <p:stCondLst>
                                            <p:cond delay="999"/>
                                          </p:stCondLst>
                                        </p:cTn>
                                        <p:tgtEl>
                                          <p:spTgt spid="1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4">
                                            <p:txEl>
                                              <p:pRg st="1" end="1"/>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Kết</a:t>
            </a:r>
            <a:r>
              <a:rPr lang="en-US" dirty="0" smtClean="0"/>
              <a:t> </a:t>
            </a:r>
            <a:r>
              <a:rPr lang="en-US" dirty="0" err="1" smtClean="0"/>
              <a:t>thúc</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70851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773112" y="792859"/>
            <a:ext cx="10560415" cy="461815"/>
          </a:xfrm>
        </p:spPr>
        <p:txBody>
          <a:bodyPr>
            <a:noAutofit/>
          </a:bodyPr>
          <a:lstStyle/>
          <a:p>
            <a:pPr algn="ctr"/>
            <a:r>
              <a:rPr lang="vi-VN" sz="3200" b="1" dirty="0">
                <a:solidFill>
                  <a:srgbClr val="30A4DC"/>
                </a:solidFill>
              </a:rPr>
              <a:t>Những vấn đề thường gặp với phần cứng và cách xử lý </a:t>
            </a:r>
          </a:p>
          <a:p>
            <a:pPr algn="ctr"/>
            <a:endParaRPr lang="en-US" sz="3200" b="1" dirty="0">
              <a:solidFill>
                <a:srgbClr val="30A4DC"/>
              </a:solidFill>
            </a:endParaRPr>
          </a:p>
        </p:txBody>
      </p:sp>
      <p:sp>
        <p:nvSpPr>
          <p:cNvPr id="6" name="TextBox 5"/>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9" name="Group 8"/>
          <p:cNvGrpSpPr/>
          <p:nvPr/>
        </p:nvGrpSpPr>
        <p:grpSpPr>
          <a:xfrm>
            <a:off x="420914" y="1576719"/>
            <a:ext cx="11335657" cy="1437832"/>
            <a:chOff x="1516062" y="1197798"/>
            <a:chExt cx="8229600" cy="1437832"/>
          </a:xfrm>
        </p:grpSpPr>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6062" y="1197798"/>
              <a:ext cx="8229600" cy="1437832"/>
            </a:xfrm>
            <a:prstGeom prst="rect">
              <a:avLst/>
            </a:prstGeom>
          </p:spPr>
        </p:pic>
        <p:sp>
          <p:nvSpPr>
            <p:cNvPr id="8" name="Rectangle 7"/>
            <p:cNvSpPr/>
            <p:nvPr/>
          </p:nvSpPr>
          <p:spPr>
            <a:xfrm>
              <a:off x="4209147" y="1232153"/>
              <a:ext cx="5536515" cy="1369121"/>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567700" y="3344751"/>
            <a:ext cx="3522084" cy="1709849"/>
            <a:chOff x="1665057" y="3179651"/>
            <a:chExt cx="3522084" cy="1709849"/>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057" y="3179651"/>
              <a:ext cx="3522084" cy="1709849"/>
            </a:xfrm>
            <a:prstGeom prst="rect">
              <a:avLst/>
            </a:prstGeom>
          </p:spPr>
        </p:pic>
        <p:sp>
          <p:nvSpPr>
            <p:cNvPr id="10" name="Rectangle 9"/>
            <p:cNvSpPr/>
            <p:nvPr/>
          </p:nvSpPr>
          <p:spPr>
            <a:xfrm>
              <a:off x="1712277" y="3596424"/>
              <a:ext cx="3427643" cy="876300"/>
            </a:xfrm>
            <a:prstGeom prst="rect">
              <a:avLst/>
            </a:prstGeom>
            <a:solidFill>
              <a:srgbClr val="67B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bg1"/>
                  </a:solidFill>
                  <a:latin typeface="Times New Roman" panose="02020603050405020304" pitchFamily="18" charset="0"/>
                  <a:cs typeface="Times New Roman" panose="02020603050405020304" pitchFamily="18" charset="0"/>
                </a:rPr>
                <a:t>Thay</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thế</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phần</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cứng</a:t>
              </a:r>
              <a:endParaRPr lang="en-US" sz="3000"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4723407" y="3344751"/>
            <a:ext cx="3575140" cy="1709849"/>
            <a:chOff x="6170522" y="3179650"/>
            <a:chExt cx="3575140" cy="1709849"/>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522" y="3179650"/>
              <a:ext cx="3575140" cy="1709849"/>
            </a:xfrm>
            <a:prstGeom prst="rect">
              <a:avLst/>
            </a:prstGeom>
          </p:spPr>
        </p:pic>
        <p:sp>
          <p:nvSpPr>
            <p:cNvPr id="11" name="Rectangle 10"/>
            <p:cNvSpPr/>
            <p:nvPr/>
          </p:nvSpPr>
          <p:spPr>
            <a:xfrm>
              <a:off x="6244270" y="3596424"/>
              <a:ext cx="3427643" cy="876300"/>
            </a:xfrm>
            <a:prstGeom prst="rect">
              <a:avLst/>
            </a:prstGeom>
            <a:solidFill>
              <a:srgbClr val="9D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bg1"/>
                  </a:solidFill>
                  <a:latin typeface="Times New Roman" panose="02020603050405020304" pitchFamily="18" charset="0"/>
                  <a:cs typeface="Times New Roman" panose="02020603050405020304" pitchFamily="18" charset="0"/>
                </a:rPr>
                <a:t>Cập</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nhật</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trình</a:t>
              </a:r>
              <a:r>
                <a:rPr lang="en-US" sz="3000" dirty="0">
                  <a:solidFill>
                    <a:schemeClr val="bg1"/>
                  </a:solidFill>
                  <a:latin typeface="Times New Roman" panose="02020603050405020304" pitchFamily="18" charset="0"/>
                  <a:cs typeface="Times New Roman" panose="02020603050405020304" pitchFamily="18" charset="0"/>
                </a:rPr>
                <a:t/>
              </a:r>
              <a:br>
                <a:rPr lang="en-US" sz="3000" dirty="0">
                  <a:solidFill>
                    <a:schemeClr val="bg1"/>
                  </a:solidFill>
                  <a:latin typeface="Times New Roman" panose="02020603050405020304" pitchFamily="18" charset="0"/>
                  <a:cs typeface="Times New Roman" panose="02020603050405020304" pitchFamily="18" charset="0"/>
                </a:rPr>
              </a:br>
              <a:r>
                <a:rPr lang="en-US" sz="3000" dirty="0" err="1" smtClean="0">
                  <a:solidFill>
                    <a:schemeClr val="bg1"/>
                  </a:solidFill>
                  <a:latin typeface="Times New Roman" panose="02020603050405020304" pitchFamily="18" charset="0"/>
                  <a:cs typeface="Times New Roman" panose="02020603050405020304" pitchFamily="18" charset="0"/>
                </a:rPr>
                <a:t>điều</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khiển</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thiết</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bị</a:t>
              </a:r>
              <a:endParaRPr lang="en-US" sz="3000" dirty="0">
                <a:solidFill>
                  <a:schemeClr val="bg1"/>
                </a:solidFill>
                <a:latin typeface="Times New Roman" panose="02020603050405020304" pitchFamily="18" charset="0"/>
                <a:cs typeface="Times New Roman" panose="02020603050405020304" pitchFamily="18" charset="0"/>
              </a:endParaRPr>
            </a:p>
          </p:txBody>
        </p:sp>
      </p:grpSp>
      <p:pic>
        <p:nvPicPr>
          <p:cNvPr id="22530" name="Picture 2" descr="Image result for Replace computer hardw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8015" y="3244453"/>
            <a:ext cx="3583211" cy="200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barn(inVertical)">
                                      <p:cBhvr>
                                        <p:cTn id="18"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42938" y="795485"/>
            <a:ext cx="10417539" cy="461815"/>
          </a:xfrm>
        </p:spPr>
        <p:txBody>
          <a:bodyPr vert="horz" lIns="91440" tIns="45720" rIns="91440" bIns="45720" rtlCol="0">
            <a:noAutofit/>
          </a:bodyPr>
          <a:lstStyle/>
          <a:p>
            <a:pPr algn="ctr"/>
            <a:r>
              <a:rPr lang="vi-VN" sz="3200" b="1" dirty="0">
                <a:solidFill>
                  <a:srgbClr val="30A4DC"/>
                </a:solidFill>
              </a:rPr>
              <a:t>Những vấn đề thường gặp với phần cứng và cách xử lý </a:t>
            </a:r>
          </a:p>
          <a:p>
            <a:pPr algn="ctr"/>
            <a:endParaRPr lang="en-US" sz="3200" b="1" dirty="0">
              <a:solidFill>
                <a:srgbClr val="30A4DC"/>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169" y="1714388"/>
            <a:ext cx="4101447" cy="160042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170" y="3462228"/>
            <a:ext cx="4042178" cy="1571844"/>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969" y="1714388"/>
            <a:ext cx="4101447" cy="1600423"/>
          </a:xfrm>
          <a:prstGeom prst="rect">
            <a:avLst/>
          </a:prstGeom>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t="1786"/>
          <a:stretch/>
        </p:blipFill>
        <p:spPr>
          <a:xfrm>
            <a:off x="7291154" y="3462228"/>
            <a:ext cx="4148862" cy="1571844"/>
          </a:xfrm>
          <a:prstGeom prst="rect">
            <a:avLst/>
          </a:prstGeom>
        </p:spPr>
      </p:pic>
      <p:sp>
        <p:nvSpPr>
          <p:cNvPr id="7" name="TextBox 6"/>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1777999" y="2108200"/>
            <a:ext cx="3868058" cy="838200"/>
          </a:xfrm>
          <a:prstGeom prst="rect">
            <a:avLst/>
          </a:prstGeom>
          <a:solidFill>
            <a:srgbClr val="AB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Cập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7403986" y="2131220"/>
            <a:ext cx="3868058" cy="838200"/>
          </a:xfrm>
          <a:prstGeom prst="rect">
            <a:avLst/>
          </a:prstGeom>
          <a:solidFill>
            <a:srgbClr val="B2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Cập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cứng</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1746134" y="3771899"/>
            <a:ext cx="3868058" cy="838200"/>
          </a:xfrm>
          <a:prstGeom prst="rect">
            <a:avLst/>
          </a:prstGeom>
          <a:solidFill>
            <a:srgbClr val="FCD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latin typeface="Times New Roman" panose="02020603050405020304" pitchFamily="18" charset="0"/>
                <a:cs typeface="Times New Roman" panose="02020603050405020304" pitchFamily="18" charset="0"/>
              </a:rPr>
              <a:t>Kiểm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các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đầu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nối</a:t>
            </a:r>
            <a:r>
              <a:rPr lang="en-US" sz="3200" dirty="0">
                <a:solidFill>
                  <a:schemeClr val="bg1"/>
                </a:solidFill>
                <a:latin typeface="Times New Roman" panose="02020603050405020304" pitchFamily="18" charset="0"/>
                <a:cs typeface="Times New Roman" panose="02020603050405020304" pitchFamily="18" charset="0"/>
              </a:rPr>
              <a:t/>
            </a:r>
            <a:br>
              <a:rPr lang="en-US" sz="3200" dirty="0">
                <a:solidFill>
                  <a:schemeClr val="bg1"/>
                </a:solidFill>
                <a:latin typeface="Times New Roman" panose="02020603050405020304" pitchFamily="18" charset="0"/>
                <a:cs typeface="Times New Roman" panose="02020603050405020304" pitchFamily="18" charset="0"/>
              </a:rPr>
            </a:br>
            <a:r>
              <a:rPr lang="en-US" sz="3200" dirty="0" err="1" smtClean="0">
                <a:solidFill>
                  <a:schemeClr val="bg1"/>
                </a:solidFill>
                <a:latin typeface="Times New Roman" panose="02020603050405020304" pitchFamily="18" charset="0"/>
                <a:cs typeface="Times New Roman" panose="02020603050405020304" pitchFamily="18" charset="0"/>
              </a:rPr>
              <a:t>hoặc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dây</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cáp</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03986" y="3771899"/>
            <a:ext cx="3868058" cy="838200"/>
          </a:xfrm>
          <a:prstGeom prst="rect">
            <a:avLst/>
          </a:prstGeom>
          <a:solidFill>
            <a:srgbClr val="F6A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latin typeface="Times New Roman" panose="02020603050405020304" pitchFamily="18" charset="0"/>
                <a:cs typeface="Times New Roman" panose="02020603050405020304" pitchFamily="18" charset="0"/>
              </a:rPr>
              <a:t>Xử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lý</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các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vấn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đề</a:t>
            </a:r>
            <a:r>
              <a:rPr lang="en-US" sz="3200" dirty="0">
                <a:solidFill>
                  <a:schemeClr val="bg1"/>
                </a:solidFill>
                <a:latin typeface="Times New Roman" panose="02020603050405020304" pitchFamily="18" charset="0"/>
                <a:cs typeface="Times New Roman" panose="02020603050405020304" pitchFamily="18" charset="0"/>
              </a:rPr>
              <a:t/>
            </a:r>
            <a:br>
              <a:rPr lang="en-US" sz="3200" dirty="0">
                <a:solidFill>
                  <a:schemeClr val="bg1"/>
                </a:solidFill>
                <a:latin typeface="Times New Roman" panose="02020603050405020304" pitchFamily="18" charset="0"/>
                <a:cs typeface="Times New Roman" panose="02020603050405020304" pitchFamily="18" charset="0"/>
              </a:rPr>
            </a:br>
            <a:r>
              <a:rPr lang="en-US" sz="3200" dirty="0" err="1" smtClean="0">
                <a:solidFill>
                  <a:schemeClr val="bg1"/>
                </a:solidFill>
                <a:latin typeface="Times New Roman" panose="02020603050405020304" pitchFamily="18" charset="0"/>
                <a:cs typeface="Times New Roman" panose="02020603050405020304" pitchFamily="18" charset="0"/>
              </a:rPr>
              <a:t>phần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cứng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khác</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7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
                                        </p:tgtEl>
                                        <p:attrNameLst>
                                          <p:attrName>r</p:attrName>
                                        </p:attrNameLst>
                                      </p:cBhvr>
                                    </p:animRot>
                                    <p:animRot by="-240000">
                                      <p:cBhvr>
                                        <p:cTn id="39" dur="200" fill="hold">
                                          <p:stCondLst>
                                            <p:cond delay="200"/>
                                          </p:stCondLst>
                                        </p:cTn>
                                        <p:tgtEl>
                                          <p:spTgt spid="4"/>
                                        </p:tgtEl>
                                        <p:attrNameLst>
                                          <p:attrName>r</p:attrName>
                                        </p:attrNameLst>
                                      </p:cBhvr>
                                    </p:animRot>
                                    <p:animRot by="240000">
                                      <p:cBhvr>
                                        <p:cTn id="40" dur="200" fill="hold">
                                          <p:stCondLst>
                                            <p:cond delay="400"/>
                                          </p:stCondLst>
                                        </p:cTn>
                                        <p:tgtEl>
                                          <p:spTgt spid="4"/>
                                        </p:tgtEl>
                                        <p:attrNameLst>
                                          <p:attrName>r</p:attrName>
                                        </p:attrNameLst>
                                      </p:cBhvr>
                                    </p:animRot>
                                    <p:animRot by="-240000">
                                      <p:cBhvr>
                                        <p:cTn id="41" dur="200" fill="hold">
                                          <p:stCondLst>
                                            <p:cond delay="600"/>
                                          </p:stCondLst>
                                        </p:cTn>
                                        <p:tgtEl>
                                          <p:spTgt spid="4"/>
                                        </p:tgtEl>
                                        <p:attrNameLst>
                                          <p:attrName>r</p:attrName>
                                        </p:attrNameLst>
                                      </p:cBhvr>
                                    </p:animRot>
                                    <p:animRot by="120000">
                                      <p:cBhvr>
                                        <p:cTn id="42" dur="200" fill="hold">
                                          <p:stCondLst>
                                            <p:cond delay="800"/>
                                          </p:stCondLst>
                                        </p:cTn>
                                        <p:tgtEl>
                                          <p:spTgt spid="4"/>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5"/>
                                        </p:tgtEl>
                                        <p:attrNameLst>
                                          <p:attrName>r</p:attrName>
                                        </p:attrNameLst>
                                      </p:cBhvr>
                                    </p:animRot>
                                    <p:animRot by="-240000">
                                      <p:cBhvr>
                                        <p:cTn id="45" dur="200" fill="hold">
                                          <p:stCondLst>
                                            <p:cond delay="200"/>
                                          </p:stCondLst>
                                        </p:cTn>
                                        <p:tgtEl>
                                          <p:spTgt spid="5"/>
                                        </p:tgtEl>
                                        <p:attrNameLst>
                                          <p:attrName>r</p:attrName>
                                        </p:attrNameLst>
                                      </p:cBhvr>
                                    </p:animRot>
                                    <p:animRot by="240000">
                                      <p:cBhvr>
                                        <p:cTn id="46" dur="200" fill="hold">
                                          <p:stCondLst>
                                            <p:cond delay="400"/>
                                          </p:stCondLst>
                                        </p:cTn>
                                        <p:tgtEl>
                                          <p:spTgt spid="5"/>
                                        </p:tgtEl>
                                        <p:attrNameLst>
                                          <p:attrName>r</p:attrName>
                                        </p:attrNameLst>
                                      </p:cBhvr>
                                    </p:animRot>
                                    <p:animRot by="-240000">
                                      <p:cBhvr>
                                        <p:cTn id="47" dur="200" fill="hold">
                                          <p:stCondLst>
                                            <p:cond delay="600"/>
                                          </p:stCondLst>
                                        </p:cTn>
                                        <p:tgtEl>
                                          <p:spTgt spid="5"/>
                                        </p:tgtEl>
                                        <p:attrNameLst>
                                          <p:attrName>r</p:attrName>
                                        </p:attrNameLst>
                                      </p:cBhvr>
                                    </p:animRot>
                                    <p:animRot by="120000">
                                      <p:cBhvr>
                                        <p:cTn id="48" dur="200" fill="hold">
                                          <p:stCondLst>
                                            <p:cond delay="800"/>
                                          </p:stCondLst>
                                        </p:cTn>
                                        <p:tgtEl>
                                          <p:spTgt spid="5"/>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6"/>
                                        </p:tgtEl>
                                        <p:attrNameLst>
                                          <p:attrName>r</p:attrName>
                                        </p:attrNameLst>
                                      </p:cBhvr>
                                    </p:animRot>
                                    <p:animRot by="-240000">
                                      <p:cBhvr>
                                        <p:cTn id="51" dur="200" fill="hold">
                                          <p:stCondLst>
                                            <p:cond delay="200"/>
                                          </p:stCondLst>
                                        </p:cTn>
                                        <p:tgtEl>
                                          <p:spTgt spid="6"/>
                                        </p:tgtEl>
                                        <p:attrNameLst>
                                          <p:attrName>r</p:attrName>
                                        </p:attrNameLst>
                                      </p:cBhvr>
                                    </p:animRot>
                                    <p:animRot by="240000">
                                      <p:cBhvr>
                                        <p:cTn id="52" dur="200" fill="hold">
                                          <p:stCondLst>
                                            <p:cond delay="400"/>
                                          </p:stCondLst>
                                        </p:cTn>
                                        <p:tgtEl>
                                          <p:spTgt spid="6"/>
                                        </p:tgtEl>
                                        <p:attrNameLst>
                                          <p:attrName>r</p:attrName>
                                        </p:attrNameLst>
                                      </p:cBhvr>
                                    </p:animRot>
                                    <p:animRot by="-240000">
                                      <p:cBhvr>
                                        <p:cTn id="53" dur="200" fill="hold">
                                          <p:stCondLst>
                                            <p:cond delay="600"/>
                                          </p:stCondLst>
                                        </p:cTn>
                                        <p:tgtEl>
                                          <p:spTgt spid="6"/>
                                        </p:tgtEl>
                                        <p:attrNameLst>
                                          <p:attrName>r</p:attrName>
                                        </p:attrNameLst>
                                      </p:cBhvr>
                                    </p:animRot>
                                    <p:animRot by="120000">
                                      <p:cBhvr>
                                        <p:cTn id="54" dur="200" fill="hold">
                                          <p:stCondLst>
                                            <p:cond delay="800"/>
                                          </p:stCondLst>
                                        </p:cTn>
                                        <p:tgtEl>
                                          <p:spTgt spid="6"/>
                                        </p:tgtEl>
                                        <p:attrNameLst>
                                          <p:attrName>r</p:attrName>
                                        </p:attrNameLst>
                                      </p:cBhvr>
                                    </p:animRot>
                                  </p:childTnLst>
                                </p:cTn>
                              </p:par>
                              <p:par>
                                <p:cTn id="55" presetID="32" presetClass="emph" presetSubtype="0" fill="hold" grpId="0" nodeType="withEffect">
                                  <p:stCondLst>
                                    <p:cond delay="0"/>
                                  </p:stCondLst>
                                  <p:childTnLst>
                                    <p:animRot by="120000">
                                      <p:cBhvr>
                                        <p:cTn id="56" dur="100" fill="hold">
                                          <p:stCondLst>
                                            <p:cond delay="0"/>
                                          </p:stCondLst>
                                        </p:cTn>
                                        <p:tgtEl>
                                          <p:spTgt spid="9"/>
                                        </p:tgtEl>
                                        <p:attrNameLst>
                                          <p:attrName>r</p:attrName>
                                        </p:attrNameLst>
                                      </p:cBhvr>
                                    </p:animRot>
                                    <p:animRot by="-240000">
                                      <p:cBhvr>
                                        <p:cTn id="57" dur="200" fill="hold">
                                          <p:stCondLst>
                                            <p:cond delay="200"/>
                                          </p:stCondLst>
                                        </p:cTn>
                                        <p:tgtEl>
                                          <p:spTgt spid="9"/>
                                        </p:tgtEl>
                                        <p:attrNameLst>
                                          <p:attrName>r</p:attrName>
                                        </p:attrNameLst>
                                      </p:cBhvr>
                                    </p:animRot>
                                    <p:animRot by="240000">
                                      <p:cBhvr>
                                        <p:cTn id="58" dur="200" fill="hold">
                                          <p:stCondLst>
                                            <p:cond delay="400"/>
                                          </p:stCondLst>
                                        </p:cTn>
                                        <p:tgtEl>
                                          <p:spTgt spid="9"/>
                                        </p:tgtEl>
                                        <p:attrNameLst>
                                          <p:attrName>r</p:attrName>
                                        </p:attrNameLst>
                                      </p:cBhvr>
                                    </p:animRot>
                                    <p:animRot by="-240000">
                                      <p:cBhvr>
                                        <p:cTn id="59" dur="200" fill="hold">
                                          <p:stCondLst>
                                            <p:cond delay="600"/>
                                          </p:stCondLst>
                                        </p:cTn>
                                        <p:tgtEl>
                                          <p:spTgt spid="9"/>
                                        </p:tgtEl>
                                        <p:attrNameLst>
                                          <p:attrName>r</p:attrName>
                                        </p:attrNameLst>
                                      </p:cBhvr>
                                    </p:animRot>
                                    <p:animRot by="120000">
                                      <p:cBhvr>
                                        <p:cTn id="60" dur="200" fill="hold">
                                          <p:stCondLst>
                                            <p:cond delay="800"/>
                                          </p:stCondLst>
                                        </p:cTn>
                                        <p:tgtEl>
                                          <p:spTgt spid="9"/>
                                        </p:tgtEl>
                                        <p:attrNameLst>
                                          <p:attrName>r</p:attrName>
                                        </p:attrNameLst>
                                      </p:cBhvr>
                                    </p:animRot>
                                  </p:childTnLst>
                                </p:cTn>
                              </p:par>
                              <p:par>
                                <p:cTn id="61" presetID="32" presetClass="emph" presetSubtype="0" fill="hold" grpId="0" nodeType="withEffect">
                                  <p:stCondLst>
                                    <p:cond delay="0"/>
                                  </p:stCondLst>
                                  <p:childTnLst>
                                    <p:animRot by="120000">
                                      <p:cBhvr>
                                        <p:cTn id="62" dur="100" fill="hold">
                                          <p:stCondLst>
                                            <p:cond delay="0"/>
                                          </p:stCondLst>
                                        </p:cTn>
                                        <p:tgtEl>
                                          <p:spTgt spid="10"/>
                                        </p:tgtEl>
                                        <p:attrNameLst>
                                          <p:attrName>r</p:attrName>
                                        </p:attrNameLst>
                                      </p:cBhvr>
                                    </p:animRot>
                                    <p:animRot by="-240000">
                                      <p:cBhvr>
                                        <p:cTn id="63" dur="200" fill="hold">
                                          <p:stCondLst>
                                            <p:cond delay="200"/>
                                          </p:stCondLst>
                                        </p:cTn>
                                        <p:tgtEl>
                                          <p:spTgt spid="10"/>
                                        </p:tgtEl>
                                        <p:attrNameLst>
                                          <p:attrName>r</p:attrName>
                                        </p:attrNameLst>
                                      </p:cBhvr>
                                    </p:animRot>
                                    <p:animRot by="240000">
                                      <p:cBhvr>
                                        <p:cTn id="64" dur="200" fill="hold">
                                          <p:stCondLst>
                                            <p:cond delay="400"/>
                                          </p:stCondLst>
                                        </p:cTn>
                                        <p:tgtEl>
                                          <p:spTgt spid="10"/>
                                        </p:tgtEl>
                                        <p:attrNameLst>
                                          <p:attrName>r</p:attrName>
                                        </p:attrNameLst>
                                      </p:cBhvr>
                                    </p:animRot>
                                    <p:animRot by="-240000">
                                      <p:cBhvr>
                                        <p:cTn id="65" dur="200" fill="hold">
                                          <p:stCondLst>
                                            <p:cond delay="600"/>
                                          </p:stCondLst>
                                        </p:cTn>
                                        <p:tgtEl>
                                          <p:spTgt spid="10"/>
                                        </p:tgtEl>
                                        <p:attrNameLst>
                                          <p:attrName>r</p:attrName>
                                        </p:attrNameLst>
                                      </p:cBhvr>
                                    </p:animRot>
                                    <p:animRot by="120000">
                                      <p:cBhvr>
                                        <p:cTn id="66" dur="200" fill="hold">
                                          <p:stCondLst>
                                            <p:cond delay="800"/>
                                          </p:stCondLst>
                                        </p:cTn>
                                        <p:tgtEl>
                                          <p:spTgt spid="10"/>
                                        </p:tgtEl>
                                        <p:attrNameLst>
                                          <p:attrName>r</p:attrName>
                                        </p:attrNameLst>
                                      </p:cBhvr>
                                    </p:animRot>
                                  </p:childTnLst>
                                </p:cTn>
                              </p:par>
                              <p:par>
                                <p:cTn id="67" presetID="32" presetClass="emph" presetSubtype="0" fill="hold" grpId="0" nodeType="withEffect">
                                  <p:stCondLst>
                                    <p:cond delay="0"/>
                                  </p:stCondLst>
                                  <p:childTnLs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cTn>
                              </p:par>
                              <p:par>
                                <p:cTn id="73" presetID="32" presetClass="emph" presetSubtype="0" fill="hold" grpId="0" nodeType="withEffect">
                                  <p:stCondLst>
                                    <p:cond delay="0"/>
                                  </p:stCondLst>
                                  <p:childTnLst>
                                    <p:animRot by="120000">
                                      <p:cBhvr>
                                        <p:cTn id="74" dur="100" fill="hold">
                                          <p:stCondLst>
                                            <p:cond delay="0"/>
                                          </p:stCondLst>
                                        </p:cTn>
                                        <p:tgtEl>
                                          <p:spTgt spid="12"/>
                                        </p:tgtEl>
                                        <p:attrNameLst>
                                          <p:attrName>r</p:attrName>
                                        </p:attrNameLst>
                                      </p:cBhvr>
                                    </p:animRot>
                                    <p:animRot by="-240000">
                                      <p:cBhvr>
                                        <p:cTn id="75" dur="200" fill="hold">
                                          <p:stCondLst>
                                            <p:cond delay="200"/>
                                          </p:stCondLst>
                                        </p:cTn>
                                        <p:tgtEl>
                                          <p:spTgt spid="12"/>
                                        </p:tgtEl>
                                        <p:attrNameLst>
                                          <p:attrName>r</p:attrName>
                                        </p:attrNameLst>
                                      </p:cBhvr>
                                    </p:animRot>
                                    <p:animRot by="240000">
                                      <p:cBhvr>
                                        <p:cTn id="76" dur="200" fill="hold">
                                          <p:stCondLst>
                                            <p:cond delay="400"/>
                                          </p:stCondLst>
                                        </p:cTn>
                                        <p:tgtEl>
                                          <p:spTgt spid="12"/>
                                        </p:tgtEl>
                                        <p:attrNameLst>
                                          <p:attrName>r</p:attrName>
                                        </p:attrNameLst>
                                      </p:cBhvr>
                                    </p:animRot>
                                    <p:animRot by="-240000">
                                      <p:cBhvr>
                                        <p:cTn id="77" dur="200" fill="hold">
                                          <p:stCondLst>
                                            <p:cond delay="600"/>
                                          </p:stCondLst>
                                        </p:cTn>
                                        <p:tgtEl>
                                          <p:spTgt spid="12"/>
                                        </p:tgtEl>
                                        <p:attrNameLst>
                                          <p:attrName>r</p:attrName>
                                        </p:attrNameLst>
                                      </p:cBhvr>
                                    </p:animRot>
                                    <p:animRot by="120000">
                                      <p:cBhvr>
                                        <p:cTn id="78"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marL="0" indent="0" algn="ctr"/>
            <a:r>
              <a:rPr lang="en-US" sz="3200" b="1" dirty="0" smtClean="0">
                <a:solidFill>
                  <a:srgbClr val="30A4DC"/>
                </a:solidFill>
              </a:rPr>
              <a:t>A. </a:t>
            </a:r>
            <a:r>
              <a:rPr lang="en-US" sz="3200" b="1" dirty="0" err="1">
                <a:solidFill>
                  <a:srgbClr val="30A4DC"/>
                </a:solidFill>
              </a:rPr>
              <a:t>Thay</a:t>
            </a:r>
            <a:r>
              <a:rPr lang="en-US" sz="3200" b="1" dirty="0">
                <a:solidFill>
                  <a:srgbClr val="30A4DC"/>
                </a:solidFill>
              </a:rPr>
              <a:t> </a:t>
            </a:r>
            <a:r>
              <a:rPr lang="en-US" sz="3200" b="1" dirty="0" err="1">
                <a:solidFill>
                  <a:srgbClr val="30A4DC"/>
                </a:solidFill>
              </a:rPr>
              <a:t>thế</a:t>
            </a:r>
            <a:r>
              <a:rPr lang="en-US" sz="3200" b="1" dirty="0">
                <a:solidFill>
                  <a:srgbClr val="30A4DC"/>
                </a:solidFill>
              </a:rPr>
              <a:t> </a:t>
            </a:r>
            <a:r>
              <a:rPr lang="en-US" sz="3200" b="1" dirty="0" err="1">
                <a:solidFill>
                  <a:srgbClr val="30A4DC"/>
                </a:solidFill>
              </a:rPr>
              <a:t>phần</a:t>
            </a:r>
            <a:r>
              <a:rPr lang="en-US" sz="3200" b="1" dirty="0">
                <a:solidFill>
                  <a:srgbClr val="30A4DC"/>
                </a:solidFill>
              </a:rPr>
              <a:t> </a:t>
            </a:r>
            <a:r>
              <a:rPr lang="en-US" sz="3200" b="1" dirty="0" err="1" smtClean="0">
                <a:solidFill>
                  <a:srgbClr val="30A4DC"/>
                </a:solidFill>
              </a:rPr>
              <a:t>cứng</a:t>
            </a:r>
            <a:endParaRPr lang="en-US" sz="3200" b="1" dirty="0">
              <a:solidFill>
                <a:srgbClr val="30A4DC"/>
              </a:solidFill>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0662" y="2865824"/>
            <a:ext cx="3946460" cy="2560459"/>
          </a:xfrm>
          <a:prstGeom prst="rect">
            <a:avLst/>
          </a:prstGeom>
        </p:spPr>
      </p:pic>
      <p:sp>
        <p:nvSpPr>
          <p:cNvPr id="5" name="TextBox 4"/>
          <p:cNvSpPr txBox="1"/>
          <p:nvPr/>
        </p:nvSpPr>
        <p:spPr>
          <a:xfrm>
            <a:off x="447675" y="3315057"/>
            <a:ext cx="7483475" cy="830997"/>
          </a:xfrm>
          <a:prstGeom prst="rect">
            <a:avLst/>
          </a:prstGeom>
          <a:noFill/>
        </p:spPr>
        <p:txBody>
          <a:bodyPr wrap="square" rtlCol="0">
            <a:spAutoFit/>
          </a:bodyPr>
          <a:lstStyle/>
          <a:p>
            <a:r>
              <a:rPr lang="vi-VN" sz="2400" dirty="0">
                <a:solidFill>
                  <a:srgbClr val="00374E"/>
                </a:solidFill>
                <a:latin typeface="Times New Roman" panose="02020603050405020304" pitchFamily="18" charset="0"/>
                <a:cs typeface="Times New Roman" panose="02020603050405020304" pitchFamily="18" charset="0"/>
              </a:rPr>
              <a:t>Khi phần cứng không còn đáp ứng được nhu cầu công việc của bạn hoặc bị hỏng, bạn có thể cần phải thay thế nó.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584956" y="1357569"/>
            <a:ext cx="8228936" cy="1354518"/>
            <a:chOff x="1275744" y="1320803"/>
            <a:chExt cx="8228936" cy="1354518"/>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744" y="1320803"/>
              <a:ext cx="7734300" cy="1354518"/>
            </a:xfrm>
            <a:prstGeom prst="rect">
              <a:avLst/>
            </a:prstGeom>
          </p:spPr>
        </p:pic>
        <p:sp>
          <p:nvSpPr>
            <p:cNvPr id="8" name="Rectangle 7"/>
            <p:cNvSpPr/>
            <p:nvPr/>
          </p:nvSpPr>
          <p:spPr>
            <a:xfrm>
              <a:off x="3954780" y="1366584"/>
              <a:ext cx="5549900" cy="1290253"/>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latin typeface="Times New Roman" panose="02020603050405020304" pitchFamily="18" charset="0"/>
                  <a:cs typeface="Times New Roman" panose="02020603050405020304" pitchFamily="18" charset="0"/>
                </a:rPr>
                <a:t>Tùy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còn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336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en-US" sz="3200" b="1" dirty="0" smtClean="0">
                <a:solidFill>
                  <a:srgbClr val="30A4DC"/>
                </a:solidFill>
              </a:rPr>
              <a:t>B. </a:t>
            </a:r>
            <a:r>
              <a:rPr lang="vi-VN" sz="3200" b="1" dirty="0">
                <a:solidFill>
                  <a:srgbClr val="30A4DC"/>
                </a:solidFill>
              </a:rPr>
              <a:t>Kiểm tra các đầu nối hoặc dây </a:t>
            </a:r>
            <a:r>
              <a:rPr lang="vi-VN" sz="3200" b="1" dirty="0" smtClean="0">
                <a:solidFill>
                  <a:srgbClr val="30A4DC"/>
                </a:solidFill>
              </a:rPr>
              <a:t>cáp</a:t>
            </a:r>
            <a:endParaRPr lang="en-US" sz="3200" b="1" dirty="0">
              <a:solidFill>
                <a:srgbClr val="30A4DC"/>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836" y="1928239"/>
            <a:ext cx="4282578" cy="3434336"/>
          </a:xfrm>
          <a:prstGeom prst="rect">
            <a:avLst/>
          </a:prstGeom>
        </p:spPr>
      </p:pic>
      <p:sp>
        <p:nvSpPr>
          <p:cNvPr id="5" name="TextBox 4"/>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8" name="Group 7"/>
          <p:cNvGrpSpPr/>
          <p:nvPr/>
        </p:nvGrpSpPr>
        <p:grpSpPr>
          <a:xfrm>
            <a:off x="59064" y="1711378"/>
            <a:ext cx="9084936" cy="1600200"/>
            <a:chOff x="59064" y="2045207"/>
            <a:chExt cx="8736321" cy="1600200"/>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64" y="2045207"/>
              <a:ext cx="8474794" cy="1600200"/>
            </a:xfrm>
            <a:prstGeom prst="rect">
              <a:avLst/>
            </a:prstGeom>
          </p:spPr>
        </p:pic>
        <p:sp>
          <p:nvSpPr>
            <p:cNvPr id="7" name="Rectangle 6"/>
            <p:cNvSpPr/>
            <p:nvPr/>
          </p:nvSpPr>
          <p:spPr>
            <a:xfrm>
              <a:off x="2760345" y="2066162"/>
              <a:ext cx="6035040" cy="156972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900"/>
                </a:lnSpc>
              </a:pP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chưa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đầu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hỏng</a:t>
              </a:r>
              <a:r>
                <a:rPr lang="en-US" sz="2000" dirty="0" smtClean="0">
                  <a:latin typeface="Times New Roman" panose="02020603050405020304" pitchFamily="18" charset="0"/>
                  <a:cs typeface="Times New Roman" panose="02020603050405020304" pitchFamily="18" charset="0"/>
                </a:rPr>
                <a:t>.</a:t>
              </a:r>
            </a:p>
            <a:p>
              <a:pPr algn="just">
                <a:lnSpc>
                  <a:spcPts val="1900"/>
                </a:lnSpc>
              </a:pP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hay </a:t>
              </a:r>
              <a:r>
                <a:rPr lang="en-US" sz="2000" dirty="0" err="1" smtClean="0">
                  <a:latin typeface="Times New Roman" panose="02020603050405020304" pitchFamily="18" charset="0"/>
                  <a:cs typeface="Times New Roman" panose="02020603050405020304" pitchFamily="18" charset="0"/>
                </a:rPr>
                <a:t>chưa</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292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en-US" sz="3200" b="1" dirty="0" smtClean="0">
                <a:solidFill>
                  <a:srgbClr val="30A4DC"/>
                </a:solidFill>
              </a:rPr>
              <a:t>C. </a:t>
            </a:r>
            <a:r>
              <a:rPr lang="en-US" sz="3200" b="1" dirty="0" err="1">
                <a:solidFill>
                  <a:srgbClr val="30A4DC"/>
                </a:solidFill>
              </a:rPr>
              <a:t>Cập</a:t>
            </a:r>
            <a:r>
              <a:rPr lang="en-US" sz="3200" b="1" dirty="0">
                <a:solidFill>
                  <a:srgbClr val="30A4DC"/>
                </a:solidFill>
              </a:rPr>
              <a:t> </a:t>
            </a:r>
            <a:r>
              <a:rPr lang="en-US" sz="3200" b="1" dirty="0" err="1">
                <a:solidFill>
                  <a:srgbClr val="30A4DC"/>
                </a:solidFill>
              </a:rPr>
              <a:t>nhật</a:t>
            </a:r>
            <a:r>
              <a:rPr lang="en-US" sz="3200" b="1" dirty="0">
                <a:solidFill>
                  <a:srgbClr val="30A4DC"/>
                </a:solidFill>
              </a:rPr>
              <a:t> </a:t>
            </a:r>
            <a:r>
              <a:rPr lang="en-US" sz="3200" b="1" dirty="0" err="1">
                <a:solidFill>
                  <a:srgbClr val="30A4DC"/>
                </a:solidFill>
              </a:rPr>
              <a:t>phần</a:t>
            </a:r>
            <a:r>
              <a:rPr lang="en-US" sz="3200" b="1" dirty="0">
                <a:solidFill>
                  <a:srgbClr val="30A4DC"/>
                </a:solidFill>
              </a:rPr>
              <a:t> </a:t>
            </a:r>
            <a:r>
              <a:rPr lang="en-US" sz="3200" b="1" dirty="0" err="1" smtClean="0">
                <a:solidFill>
                  <a:srgbClr val="30A4DC"/>
                </a:solidFill>
              </a:rPr>
              <a:t>cứng</a:t>
            </a:r>
            <a:endParaRPr lang="en-US" sz="3200" b="1" dirty="0">
              <a:solidFill>
                <a:srgbClr val="30A4DC"/>
              </a:solidFill>
            </a:endParaRPr>
          </a:p>
        </p:txBody>
      </p:sp>
      <p:sp>
        <p:nvSpPr>
          <p:cNvPr id="4" name="TextBox 3"/>
          <p:cNvSpPr txBox="1"/>
          <p:nvPr/>
        </p:nvSpPr>
        <p:spPr>
          <a:xfrm>
            <a:off x="873124" y="3098800"/>
            <a:ext cx="7096125" cy="2677656"/>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374E"/>
                </a:solidFill>
                <a:latin typeface="Times New Roman" panose="02020603050405020304" pitchFamily="18" charset="0"/>
                <a:cs typeface="Times New Roman" panose="02020603050405020304" pitchFamily="18" charset="0"/>
              </a:rPr>
              <a:t>Nếu một thiết bị phần cứng cũ ngừng hoạt động hoặc không hoạt động, đó có thể là do bản cập nhật của hệ điều hành không tương thích với thiết bị. </a:t>
            </a:r>
            <a:endParaRPr lang="en-US" sz="2400" dirty="0" smtClean="0">
              <a:solidFill>
                <a:srgbClr val="00374E"/>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vi-VN" sz="2400" dirty="0" smtClean="0">
                <a:solidFill>
                  <a:srgbClr val="00374E"/>
                </a:solidFill>
                <a:latin typeface="Times New Roman" panose="02020603050405020304" pitchFamily="18" charset="0"/>
                <a:cs typeface="Times New Roman" panose="02020603050405020304" pitchFamily="18" charset="0"/>
              </a:rPr>
              <a:t>Bạn </a:t>
            </a:r>
            <a:r>
              <a:rPr lang="vi-VN" sz="2400" dirty="0">
                <a:solidFill>
                  <a:srgbClr val="00374E"/>
                </a:solidFill>
                <a:latin typeface="Times New Roman" panose="02020603050405020304" pitchFamily="18" charset="0"/>
                <a:cs typeface="Times New Roman" panose="02020603050405020304" pitchFamily="18" charset="0"/>
              </a:rPr>
              <a:t>có thể tìm phiên bản mới của </a:t>
            </a:r>
            <a:r>
              <a:rPr lang="vi-VN" sz="2400" b="1" dirty="0">
                <a:solidFill>
                  <a:srgbClr val="00374E"/>
                </a:solidFill>
                <a:latin typeface="Times New Roman" panose="02020603050405020304" pitchFamily="18" charset="0"/>
                <a:cs typeface="Times New Roman" panose="02020603050405020304" pitchFamily="18" charset="0"/>
              </a:rPr>
              <a:t>firmware </a:t>
            </a:r>
            <a:r>
              <a:rPr lang="vi-VN" sz="2400" dirty="0">
                <a:solidFill>
                  <a:srgbClr val="00374E"/>
                </a:solidFill>
                <a:latin typeface="Times New Roman" panose="02020603050405020304" pitchFamily="18" charset="0"/>
                <a:cs typeface="Times New Roman" panose="02020603050405020304" pitchFamily="18" charset="0"/>
              </a:rPr>
              <a:t>bằng cách vào trang Web của nhà cung cấp thiết bị phần cứng và tìm kiếm trên trang hỗ trợ của họ. </a:t>
            </a:r>
            <a:endParaRPr lang="vi-VN" sz="24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25602" name="Picture 2" descr="Image result for computer firm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499" y="3151090"/>
            <a:ext cx="3328976" cy="2677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3874" y="1433610"/>
            <a:ext cx="10739212" cy="1665190"/>
            <a:chOff x="523874" y="1433610"/>
            <a:chExt cx="9532458" cy="1665190"/>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874" y="1433610"/>
              <a:ext cx="9532458" cy="1665190"/>
            </a:xfrm>
            <a:prstGeom prst="rect">
              <a:avLst/>
            </a:prstGeom>
          </p:spPr>
        </p:pic>
        <p:sp>
          <p:nvSpPr>
            <p:cNvPr id="5" name="Rectangle 4"/>
            <p:cNvSpPr/>
            <p:nvPr/>
          </p:nvSpPr>
          <p:spPr>
            <a:xfrm>
              <a:off x="3747287" y="1485155"/>
              <a:ext cx="6235700" cy="156210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Times New Roman" panose="02020603050405020304" pitchFamily="18" charset="0"/>
                  <a:cs typeface="Times New Roman" panose="02020603050405020304" pitchFamily="18" charset="0"/>
                </a:rPr>
                <a:t>Firmware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16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grpId="1" nodeType="clickEffect">
                                  <p:stCondLst>
                                    <p:cond delay="0"/>
                                  </p:stCondLst>
                                  <p:iterate type="lt">
                                    <p:tmPct val="4000"/>
                                  </p:iterate>
                                  <p:childTnLst>
                                    <p:set>
                                      <p:cBhvr override="childStyle">
                                        <p:cTn id="16" dur="500" fill="hold"/>
                                        <p:tgtEl>
                                          <p:spTgt spid="4"/>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wipe(down)">
                                      <p:cBhvr>
                                        <p:cTn id="21"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en-US" sz="3200" b="1" smtClean="0">
                <a:solidFill>
                  <a:srgbClr val="30A4DC"/>
                </a:solidFill>
              </a:rPr>
              <a:t>D. </a:t>
            </a:r>
            <a:r>
              <a:rPr lang="vi-VN" sz="3200" b="1">
                <a:solidFill>
                  <a:srgbClr val="30A4DC"/>
                </a:solidFill>
              </a:rPr>
              <a:t>Cập nhật trình điều khiển thiết </a:t>
            </a:r>
            <a:r>
              <a:rPr lang="vi-VN" sz="3200" b="1" smtClean="0">
                <a:solidFill>
                  <a:srgbClr val="30A4DC"/>
                </a:solidFill>
              </a:rPr>
              <a:t>bị</a:t>
            </a:r>
            <a:endParaRPr lang="vi-VN" sz="3200" b="1">
              <a:solidFill>
                <a:srgbClr val="30A4DC"/>
              </a:solidFill>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58150" y="2079190"/>
            <a:ext cx="3919814" cy="3102410"/>
          </a:xfrm>
          <a:prstGeom prst="rect">
            <a:avLst/>
          </a:prstGeom>
        </p:spPr>
      </p:pic>
      <p:sp>
        <p:nvSpPr>
          <p:cNvPr id="5" name="TextBox 4"/>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8" name="Group 7"/>
          <p:cNvGrpSpPr/>
          <p:nvPr/>
        </p:nvGrpSpPr>
        <p:grpSpPr>
          <a:xfrm>
            <a:off x="228600" y="2764238"/>
            <a:ext cx="7829550" cy="1405724"/>
            <a:chOff x="228600" y="2764238"/>
            <a:chExt cx="7829550" cy="1405724"/>
          </a:xfrm>
        </p:grpSpPr>
        <p:pic>
          <p:nvPicPr>
            <p:cNvPr id="3" name="Picture 2"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764238"/>
              <a:ext cx="7829550" cy="1405724"/>
            </a:xfrm>
            <a:prstGeom prst="rect">
              <a:avLst/>
            </a:prstGeom>
          </p:spPr>
        </p:pic>
        <p:sp>
          <p:nvSpPr>
            <p:cNvPr id="7" name="Rectangle 6"/>
            <p:cNvSpPr/>
            <p:nvPr/>
          </p:nvSpPr>
          <p:spPr>
            <a:xfrm>
              <a:off x="2819400" y="2806988"/>
              <a:ext cx="5238750" cy="1318648"/>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46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vi-VN" sz="3200" b="1" dirty="0">
                <a:solidFill>
                  <a:srgbClr val="30A4DC"/>
                </a:solidFill>
              </a:rPr>
              <a:t>Cập nhật hệ điều </a:t>
            </a:r>
            <a:r>
              <a:rPr lang="vi-VN" sz="3200" b="1" dirty="0" smtClean="0">
                <a:solidFill>
                  <a:srgbClr val="30A4DC"/>
                </a:solidFill>
              </a:rPr>
              <a:t>hành</a:t>
            </a:r>
            <a:endParaRPr lang="en-US" sz="3200" b="1" dirty="0">
              <a:solidFill>
                <a:srgbClr val="30A4DC"/>
              </a:solidFill>
            </a:endParaRPr>
          </a:p>
        </p:txBody>
      </p:sp>
      <p:sp>
        <p:nvSpPr>
          <p:cNvPr id="3" name="TextBox 2"/>
          <p:cNvSpPr txBox="1"/>
          <p:nvPr/>
        </p:nvSpPr>
        <p:spPr>
          <a:xfrm>
            <a:off x="1790700" y="1350470"/>
            <a:ext cx="8724900" cy="954107"/>
          </a:xfrm>
          <a:prstGeom prst="rect">
            <a:avLst/>
          </a:prstGeom>
          <a:noFill/>
        </p:spPr>
        <p:txBody>
          <a:bodyPr wrap="square" rtlCol="0">
            <a:spAutoFit/>
          </a:bodyPr>
          <a:lstStyle/>
          <a:p>
            <a:r>
              <a:rPr lang="vi-VN" sz="2800" dirty="0">
                <a:solidFill>
                  <a:srgbClr val="00374E"/>
                </a:solidFill>
                <a:latin typeface="Times New Roman" panose="02020603050405020304" pitchFamily="18" charset="0"/>
                <a:cs typeface="Times New Roman" panose="02020603050405020304" pitchFamily="18" charset="0"/>
              </a:rPr>
              <a:t>Hệ điều hành luôn cần cập nhật các bản sửa lỗi hoặc nâng cấp tính năng trong quá trình sử dụng. </a:t>
            </a:r>
            <a:endParaRPr lang="en-US" sz="28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988" y="2477836"/>
            <a:ext cx="7015985" cy="390844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69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461815"/>
          </a:xfrm>
        </p:spPr>
        <p:txBody>
          <a:bodyPr>
            <a:noAutofit/>
          </a:bodyPr>
          <a:lstStyle/>
          <a:p>
            <a:pPr algn="ctr"/>
            <a:r>
              <a:rPr lang="vi-VN" sz="3200" b="1">
                <a:solidFill>
                  <a:srgbClr val="30A4DC"/>
                </a:solidFill>
              </a:rPr>
              <a:t>Cập nhật hệ điều </a:t>
            </a:r>
            <a:r>
              <a:rPr lang="vi-VN" sz="3200" b="1" smtClean="0">
                <a:solidFill>
                  <a:srgbClr val="30A4DC"/>
                </a:solidFill>
              </a:rPr>
              <a:t>hành</a:t>
            </a:r>
            <a:endParaRPr lang="en-US" sz="3200" b="1">
              <a:solidFill>
                <a:srgbClr val="30A4DC"/>
              </a:solidFill>
            </a:endParaRPr>
          </a:p>
        </p:txBody>
      </p:sp>
      <p:sp>
        <p:nvSpPr>
          <p:cNvPr id="5" name="TextBox 4"/>
          <p:cNvSpPr txBox="1"/>
          <p:nvPr/>
        </p:nvSpPr>
        <p:spPr>
          <a:xfrm>
            <a:off x="3" y="92396"/>
            <a:ext cx="420914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33858" y="92396"/>
            <a:ext cx="3621656"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275744" y="1498724"/>
            <a:ext cx="5266158" cy="3749407"/>
            <a:chOff x="1275744" y="1498724"/>
            <a:chExt cx="5266158" cy="3749407"/>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744" y="1498724"/>
              <a:ext cx="5266158" cy="3749407"/>
            </a:xfrm>
            <a:prstGeom prst="rect">
              <a:avLst/>
            </a:prstGeom>
          </p:spPr>
        </p:pic>
        <p:sp>
          <p:nvSpPr>
            <p:cNvPr id="3" name="Rectangle 2"/>
            <p:cNvSpPr/>
            <p:nvPr/>
          </p:nvSpPr>
          <p:spPr>
            <a:xfrm>
              <a:off x="1333168" y="1524124"/>
              <a:ext cx="5155036" cy="1484319"/>
            </a:xfrm>
            <a:prstGeom prst="rect">
              <a:avLst/>
            </a:prstGeom>
            <a:solidFill>
              <a:srgbClr val="13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smtClean="0">
                  <a:latin typeface="Times New Roman" panose="02020603050405020304" pitchFamily="18" charset="0"/>
                  <a:cs typeface="Times New Roman" panose="02020603050405020304" pitchFamily="18" charset="0"/>
                </a:rPr>
                <a:t>Trong </a:t>
              </a:r>
              <a:r>
                <a:rPr lang="en-US" sz="2300" dirty="0" err="1" smtClean="0">
                  <a:latin typeface="Times New Roman" panose="02020603050405020304" pitchFamily="18" charset="0"/>
                  <a:cs typeface="Times New Roman" panose="02020603050405020304" pitchFamily="18" charset="0"/>
                </a:rPr>
                <a:t>hoặc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sau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quá</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trình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cập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nhật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Hệ</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điều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hành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bạn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thể</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gặp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một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vấn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đề</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cần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biết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cách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xử</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lý</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những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vấn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đề</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đó</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9" name="Rectangle 8"/>
            <p:cNvSpPr/>
            <p:nvPr/>
          </p:nvSpPr>
          <p:spPr>
            <a:xfrm>
              <a:off x="1333168" y="3312911"/>
              <a:ext cx="3220056" cy="1766633"/>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smtClean="0">
                  <a:latin typeface="Times New Roman" panose="02020603050405020304" pitchFamily="18" charset="0"/>
                  <a:cs typeface="Times New Roman" panose="02020603050405020304" pitchFamily="18" charset="0"/>
                </a:rPr>
                <a:t>Một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thiết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bị</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phần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cứng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không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còn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hoạt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động</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10" name="Rectangle 9"/>
            <p:cNvSpPr/>
            <p:nvPr/>
          </p:nvSpPr>
          <p:spPr>
            <a:xfrm>
              <a:off x="4775006" y="3199157"/>
              <a:ext cx="1766896" cy="902943"/>
            </a:xfrm>
            <a:prstGeom prst="rect">
              <a:avLst/>
            </a:prstGeom>
            <a:solidFill>
              <a:srgbClr val="F4C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smtClean="0">
                  <a:solidFill>
                    <a:srgbClr val="C00000"/>
                  </a:solidFill>
                  <a:latin typeface="Times New Roman" panose="02020603050405020304" pitchFamily="18" charset="0"/>
                  <a:cs typeface="Times New Roman" panose="02020603050405020304" pitchFamily="18" charset="0"/>
                </a:rPr>
                <a:t>Nguyên </a:t>
              </a:r>
              <a:r>
                <a:rPr lang="en-US" sz="2300" dirty="0" err="1" smtClean="0">
                  <a:solidFill>
                    <a:srgbClr val="C00000"/>
                  </a:solidFill>
                  <a:latin typeface="Times New Roman" panose="02020603050405020304" pitchFamily="18" charset="0"/>
                  <a:cs typeface="Times New Roman" panose="02020603050405020304" pitchFamily="18" charset="0"/>
                </a:rPr>
                <a:t>nhân</a:t>
              </a:r>
              <a:endParaRPr lang="en-US" sz="23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775006" y="4236344"/>
              <a:ext cx="1766896" cy="997070"/>
            </a:xfrm>
            <a:prstGeom prst="rect">
              <a:avLst/>
            </a:prstGeom>
            <a:solidFill>
              <a:srgbClr val="D2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Times New Roman" panose="02020603050405020304" pitchFamily="18" charset="0"/>
                  <a:cs typeface="Times New Roman" panose="02020603050405020304" pitchFamily="18" charset="0"/>
                </a:rPr>
                <a:t>Khắc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phục</a:t>
              </a:r>
              <a:endParaRPr lang="en-US" sz="23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6984190" y="3129609"/>
            <a:ext cx="3768075" cy="2103805"/>
            <a:chOff x="6641290" y="3144326"/>
            <a:chExt cx="3768075" cy="2103805"/>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304" y="3144326"/>
              <a:ext cx="3756061" cy="2103805"/>
            </a:xfrm>
            <a:prstGeom prst="rect">
              <a:avLst/>
            </a:prstGeom>
          </p:spPr>
        </p:pic>
        <p:sp>
          <p:nvSpPr>
            <p:cNvPr id="12" name="Rectangle 11"/>
            <p:cNvSpPr/>
            <p:nvPr/>
          </p:nvSpPr>
          <p:spPr>
            <a:xfrm>
              <a:off x="6641290" y="3164724"/>
              <a:ext cx="3723108" cy="971807"/>
            </a:xfrm>
            <a:prstGeom prst="rect">
              <a:avLst/>
            </a:prstGeom>
            <a:solidFill>
              <a:srgbClr val="F4C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300"/>
                </a:lnSpc>
              </a:pPr>
              <a:r>
                <a:rPr lang="en-US" sz="2300" dirty="0" smtClean="0">
                  <a:solidFill>
                    <a:srgbClr val="C00000"/>
                  </a:solidFill>
                  <a:latin typeface="Times New Roman" panose="02020603050405020304" pitchFamily="18" charset="0"/>
                  <a:cs typeface="Times New Roman" panose="02020603050405020304" pitchFamily="18" charset="0"/>
                </a:rPr>
                <a:t>Do </a:t>
              </a:r>
              <a:r>
                <a:rPr lang="en-US" sz="2300" dirty="0" err="1" smtClean="0">
                  <a:solidFill>
                    <a:srgbClr val="C00000"/>
                  </a:solidFill>
                  <a:latin typeface="Times New Roman" panose="02020603050405020304" pitchFamily="18" charset="0"/>
                  <a:cs typeface="Times New Roman" panose="02020603050405020304" pitchFamily="18" charset="0"/>
                </a:rPr>
                <a:t>Hệ</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điều</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hành</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hoặc</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thiết</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bị</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phần</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cứng</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gây</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ra</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xung</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đột</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với</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các</a:t>
              </a:r>
              <a:r>
                <a:rPr lang="en-US" sz="2300" dirty="0" smtClean="0">
                  <a:solidFill>
                    <a:srgbClr val="C00000"/>
                  </a:solidFill>
                  <a:latin typeface="Times New Roman" panose="02020603050405020304" pitchFamily="18" charset="0"/>
                  <a:cs typeface="Times New Roman" panose="02020603050405020304" pitchFamily="18" charset="0"/>
                </a:rPr>
                <a:t> </a:t>
              </a:r>
              <a:r>
                <a:rPr lang="en-US" sz="2300" dirty="0" err="1" smtClean="0">
                  <a:solidFill>
                    <a:srgbClr val="C00000"/>
                  </a:solidFill>
                  <a:latin typeface="Times New Roman" panose="02020603050405020304" pitchFamily="18" charset="0"/>
                  <a:cs typeface="Times New Roman" panose="02020603050405020304" pitchFamily="18" charset="0"/>
                </a:rPr>
                <a:t>tập</a:t>
              </a:r>
              <a:r>
                <a:rPr lang="en-US" sz="2300" dirty="0" smtClean="0">
                  <a:solidFill>
                    <a:srgbClr val="C00000"/>
                  </a:solidFill>
                  <a:latin typeface="Times New Roman" panose="02020603050405020304" pitchFamily="18" charset="0"/>
                  <a:cs typeface="Times New Roman" panose="02020603050405020304" pitchFamily="18" charset="0"/>
                </a:rPr>
                <a:t> tin</a:t>
              </a:r>
              <a:endParaRPr lang="en-US" sz="2300" dirty="0">
                <a:solidFill>
                  <a:srgbClr val="C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666004" y="4248975"/>
              <a:ext cx="3723108" cy="971807"/>
            </a:xfrm>
            <a:prstGeom prst="rect">
              <a:avLst/>
            </a:prstGeom>
            <a:solidFill>
              <a:srgbClr val="D2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300"/>
                </a:lnSpc>
              </a:pPr>
              <a:r>
                <a:rPr lang="en-US" sz="2300" dirty="0" err="1" smtClean="0">
                  <a:latin typeface="Times New Roman" panose="02020603050405020304" pitchFamily="18" charset="0"/>
                  <a:cs typeface="Times New Roman" panose="02020603050405020304" pitchFamily="18" charset="0"/>
                </a:rPr>
                <a:t>Kiểm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cập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nhật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trình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điều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khiển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thiết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bị</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grpSp>
      <p:sp>
        <p:nvSpPr>
          <p:cNvPr id="15" name="Right Arrow 14"/>
          <p:cNvSpPr/>
          <p:nvPr/>
        </p:nvSpPr>
        <p:spPr>
          <a:xfrm>
            <a:off x="6651229" y="3545541"/>
            <a:ext cx="268196" cy="210173"/>
          </a:xfrm>
          <a:prstGeom prst="rightArrow">
            <a:avLst/>
          </a:prstGeom>
          <a:solidFill>
            <a:srgbClr val="F4C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636232" y="4720161"/>
            <a:ext cx="268196" cy="210173"/>
          </a:xfrm>
          <a:prstGeom prst="rightArrow">
            <a:avLst/>
          </a:prstGeom>
          <a:solidFill>
            <a:srgbClr val="D2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7354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n học 3&amp;quot;&quot;/&gt;&lt;property id=&quot;20307&quot; value=&quot;314&quot;/&gt;&lt;/object&gt;&lt;object type=&quot;3&quot; unique_id=&quot;10085&quot;&gt;&lt;property id=&quot;20148&quot; value=&quot;5&quot;/&gt;&lt;property id=&quot;20300&quot; value=&quot;Slide 2&quot;/&gt;&lt;property id=&quot;20307&quot; value=&quot;295&quot;/&gt;&lt;/object&gt;&lt;object type=&quot;3&quot; unique_id=&quot;10086&quot;&gt;&lt;property id=&quot;20148&quot; value=&quot;5&quot;/&gt;&lt;property id=&quot;20300&quot; value=&quot;Slide 3&quot;/&gt;&lt;property id=&quot;20307&quot; value=&quot;299&quot;/&gt;&lt;/object&gt;&lt;object type=&quot;3&quot; unique_id=&quot;10087&quot;&gt;&lt;property id=&quot;20148&quot; value=&quot;5&quot;/&gt;&lt;property id=&quot;20300&quot; value=&quot;Slide 4&quot;/&gt;&lt;property id=&quot;20307&quot; value=&quot;300&quot;/&gt;&lt;/object&gt;&lt;object type=&quot;3&quot; unique_id=&quot;10088&quot;&gt;&lt;property id=&quot;20148&quot; value=&quot;5&quot;/&gt;&lt;property id=&quot;20300&quot; value=&quot;Slide 5&quot;/&gt;&lt;property id=&quot;20307&quot; value=&quot;301&quot;/&gt;&lt;/object&gt;&lt;object type=&quot;3&quot; unique_id=&quot;10089&quot;&gt;&lt;property id=&quot;20148&quot; value=&quot;5&quot;/&gt;&lt;property id=&quot;20300&quot; value=&quot;Slide 6&quot;/&gt;&lt;property id=&quot;20307&quot; value=&quot;305&quot;/&gt;&lt;/object&gt;&lt;object type=&quot;3&quot; unique_id=&quot;10090&quot;&gt;&lt;property id=&quot;20148&quot; value=&quot;5&quot;/&gt;&lt;property id=&quot;20300&quot; value=&quot;Slide 7&quot;/&gt;&lt;property id=&quot;20307&quot; value=&quot;302&quot;/&gt;&lt;/object&gt;&lt;object type=&quot;3&quot; unique_id=&quot;10091&quot;&gt;&lt;property id=&quot;20148&quot; value=&quot;5&quot;/&gt;&lt;property id=&quot;20300&quot; value=&quot;Slide 8&quot;/&gt;&lt;property id=&quot;20307&quot; value=&quot;303&quot;/&gt;&lt;/object&gt;&lt;object type=&quot;3&quot; unique_id=&quot;10092&quot;&gt;&lt;property id=&quot;20148&quot; value=&quot;5&quot;/&gt;&lt;property id=&quot;20300&quot; value=&quot;Slide 9&quot;/&gt;&lt;property id=&quot;20307&quot; value=&quot;308&quot;/&gt;&lt;/object&gt;&lt;object type=&quot;3&quot; unique_id=&quot;10093&quot;&gt;&lt;property id=&quot;20148&quot; value=&quot;5&quot;/&gt;&lt;property id=&quot;20300&quot; value=&quot;Slide 10&quot;/&gt;&lt;property id=&quot;20307&quot; value=&quot;310&quot;/&gt;&lt;/object&gt;&lt;object type=&quot;3&quot; unique_id=&quot;10094&quot;&gt;&lt;property id=&quot;20148&quot; value=&quot;5&quot;/&gt;&lt;property id=&quot;20300&quot; value=&quot;Slide 11&quot;/&gt;&lt;property id=&quot;20307&quot; value=&quot;311&quot;/&gt;&lt;/object&gt;&lt;object type=&quot;3&quot; unique_id=&quot;10095&quot;&gt;&lt;property id=&quot;20148&quot; value=&quot;5&quot;/&gt;&lt;property id=&quot;20300&quot; value=&quot;Slide 12&quot;/&gt;&lt;property id=&quot;20307&quot; value=&quot;312&quot;/&gt;&lt;/object&gt;&lt;object type=&quot;3&quot; unique_id=&quot;10096&quot;&gt;&lt;property id=&quot;20148&quot; value=&quot;5&quot;/&gt;&lt;property id=&quot;20300&quot; value=&quot;Slide 13&quot;/&gt;&lt;property id=&quot;20307&quot; value=&quot;321&quot;/&gt;&lt;/object&gt;&lt;object type=&quot;3&quot; unique_id=&quot;10097&quot;&gt;&lt;property id=&quot;20148&quot; value=&quot;5&quot;/&gt;&lt;property id=&quot;20300&quot; value=&quot;Slide 14 - &amp;quot;Kết thúc&amp;quot;&quot;/&gt;&lt;property id=&quot;20307&quot; value=&quot;31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12767</TotalTime>
  <Words>804</Words>
  <Application>Microsoft Office PowerPoint</Application>
  <PresentationFormat>Custom</PresentationFormat>
  <Paragraphs>74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Banded</vt:lpstr>
      <vt:lpstr>Tin học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MTC</cp:lastModifiedBy>
  <cp:revision>255</cp:revision>
  <dcterms:created xsi:type="dcterms:W3CDTF">2014-06-09T03:12:12Z</dcterms:created>
  <dcterms:modified xsi:type="dcterms:W3CDTF">2021-03-11T04:10:35Z</dcterms:modified>
</cp:coreProperties>
</file>