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351" r:id="rId2"/>
    <p:sldId id="353" r:id="rId3"/>
    <p:sldId id="352" r:id="rId4"/>
    <p:sldId id="344" r:id="rId5"/>
    <p:sldId id="349" r:id="rId6"/>
    <p:sldId id="345" r:id="rId7"/>
    <p:sldId id="347" r:id="rId8"/>
    <p:sldId id="346" r:id="rId9"/>
    <p:sldId id="291" r:id="rId10"/>
    <p:sldId id="350" r:id="rId11"/>
    <p:sldId id="294" r:id="rId12"/>
    <p:sldId id="354" r:id="rId13"/>
    <p:sldId id="343"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ủ đề B - Bài 2 - Máy tính rất đa dạng" id="{796A716C-1753-4C49-983A-CB0746CE4563}">
          <p14:sldIdLst>
            <p14:sldId id="351"/>
            <p14:sldId id="353"/>
            <p14:sldId id="352"/>
            <p14:sldId id="344"/>
            <p14:sldId id="349"/>
            <p14:sldId id="345"/>
            <p14:sldId id="347"/>
            <p14:sldId id="346"/>
            <p14:sldId id="291"/>
            <p14:sldId id="350"/>
            <p14:sldId id="294"/>
            <p14:sldId id="354"/>
            <p14:sldId id="34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A3DC"/>
    <a:srgbClr val="003300"/>
    <a:srgbClr val="A3784A"/>
    <a:srgbClr val="2C9298"/>
    <a:srgbClr val="30A4DC"/>
    <a:srgbClr val="6FB3D5"/>
    <a:srgbClr val="B4C234"/>
    <a:srgbClr val="E8AF41"/>
    <a:srgbClr val="CF9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3066" autoAdjust="0"/>
  </p:normalViewPr>
  <p:slideViewPr>
    <p:cSldViewPr snapToGrid="0">
      <p:cViewPr>
        <p:scale>
          <a:sx n="75" d="100"/>
          <a:sy n="75" d="100"/>
        </p:scale>
        <p:origin x="-12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3/8/2021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ài 2-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13" name="Picture 12"/>
          <p:cNvPicPr>
            <a:picLocks noChangeAspect="1"/>
          </p:cNvPicPr>
          <p:nvPr userDrawn="1"/>
        </p:nvPicPr>
        <p:blipFill>
          <a:blip r:embed="rId4">
            <a:duotone>
              <a:schemeClr val="accent6">
                <a:shade val="45000"/>
                <a:satMod val="135000"/>
              </a:schemeClr>
              <a:prstClr val="white"/>
            </a:duotone>
          </a:blip>
          <a:stretch>
            <a:fillRect/>
          </a:stretch>
        </p:blipFill>
        <p:spPr>
          <a:xfrm>
            <a:off x="4829175" y="5232165"/>
            <a:ext cx="2533650" cy="1555814"/>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0980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3/8/2021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êu Đề Bài 1-Quyển 1-HĐH">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618" y="2059012"/>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3000" b="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4003192" y="4459663"/>
            <a:ext cx="4210415" cy="2398337"/>
          </a:xfrm>
          <a:prstGeom prst="rect">
            <a:avLst/>
          </a:prstGeom>
        </p:spPr>
      </p:pic>
      <p:pic>
        <p:nvPicPr>
          <p:cNvPr id="12"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dirty="0" err="1" smtClean="0"/>
              <a:t>Bài</a:t>
            </a:r>
            <a:r>
              <a:rPr lang="en-US" baseline="0" dirty="0" smtClean="0"/>
              <a:t> 1. </a:t>
            </a:r>
            <a:r>
              <a:rPr lang="en-US" baseline="0" dirty="0" err="1" smtClean="0"/>
              <a:t>Căn</a:t>
            </a:r>
            <a:r>
              <a:rPr lang="en-US" baseline="0" dirty="0" smtClean="0"/>
              <a:t> bản </a:t>
            </a:r>
            <a:r>
              <a:rPr lang="en-US" baseline="0" dirty="0" err="1" smtClean="0"/>
              <a:t>về</a:t>
            </a:r>
            <a:r>
              <a:rPr lang="en-US" baseline="0" dirty="0" smtClean="0"/>
              <a:t> </a:t>
            </a:r>
            <a:r>
              <a:rPr lang="en-US" baseline="0" dirty="0" err="1" smtClean="0"/>
              <a:t>hệ</a:t>
            </a:r>
            <a:r>
              <a:rPr lang="en-US" baseline="0" dirty="0" smtClean="0"/>
              <a:t> </a:t>
            </a:r>
            <a:r>
              <a:rPr lang="en-US" baseline="0" dirty="0" err="1" smtClean="0"/>
              <a:t>điều</a:t>
            </a:r>
            <a:r>
              <a:rPr lang="en-US" baseline="0" dirty="0" smtClean="0"/>
              <a:t> </a:t>
            </a:r>
            <a:r>
              <a:rPr lang="en-US" baseline="0" dirty="0" err="1" smtClean="0"/>
              <a:t>hành</a:t>
            </a:r>
            <a:endParaRPr lang="en-US" dirty="0"/>
          </a:p>
        </p:txBody>
      </p:sp>
      <p:sp>
        <p:nvSpPr>
          <p:cNvPr id="9" name="TextBox 8"/>
          <p:cNvSpPr txBox="1"/>
          <p:nvPr userDrawn="1"/>
        </p:nvSpPr>
        <p:spPr>
          <a:xfrm>
            <a:off x="6591507" y="149154"/>
            <a:ext cx="5283306"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Chủ</a:t>
            </a:r>
            <a:r>
              <a:rPr lang="en-US" baseline="0" smtClean="0"/>
              <a:t> đề A. Hệ điều hành – bạn là ai và có chức năng gì?</a:t>
            </a:r>
            <a:endParaRPr lang="en-US" smtClean="0"/>
          </a:p>
          <a:p>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ài 1-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t>
            </a:r>
            <a:r>
              <a:rPr lang="vi-VN" sz="1800" kern="1200" baseline="0" smtClean="0">
                <a:solidFill>
                  <a:schemeClr val="tx1"/>
                </a:solidFill>
                <a:latin typeface="Calibri" panose="020F0502020204030204" pitchFamily="34" charset="0"/>
                <a:ea typeface="+mn-ea"/>
                <a:cs typeface="+mn-cs"/>
              </a:rPr>
              <a:t>B</a:t>
            </a:r>
            <a:r>
              <a:rPr lang="en-US" sz="1800" kern="1200" baseline="0" smtClean="0">
                <a:solidFill>
                  <a:schemeClr val="tx1"/>
                </a:solidFill>
                <a:latin typeface="Calibri" panose="020F0502020204030204" pitchFamily="34" charset="0"/>
                <a:ea typeface="+mn-ea"/>
                <a:cs typeface="+mn-cs"/>
              </a:rPr>
              <a:t>.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2"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ài 1-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C.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4"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êu Đề Chủ đề B-Quyển 1-Phần cứn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00268"/>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725875"/>
          </a:xfrm>
        </p:spPr>
        <p:txBody>
          <a:bodyPr>
            <a:normAutofit/>
          </a:bodyPr>
          <a:lstStyle>
            <a:lvl1pPr marL="0" indent="0" algn="ctr">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32398" y="190035"/>
            <a:ext cx="951447" cy="1256628"/>
          </a:xfrm>
          <a:prstGeom prst="rect">
            <a:avLst/>
          </a:prstGeom>
        </p:spPr>
      </p:pic>
      <p:pic>
        <p:nvPicPr>
          <p:cNvPr id="10" name="Picture 9"/>
          <p:cNvPicPr>
            <a:picLocks noChangeAspect="1"/>
          </p:cNvPicPr>
          <p:nvPr userDrawn="1"/>
        </p:nvPicPr>
        <p:blipFill>
          <a:blip r:embed="rId3">
            <a:duotone>
              <a:schemeClr val="accent3">
                <a:shade val="45000"/>
                <a:satMod val="135000"/>
              </a:schemeClr>
              <a:prstClr val="white"/>
            </a:duotone>
          </a:blip>
          <a:stretch>
            <a:fillRect/>
          </a:stretch>
        </p:blipFill>
        <p:spPr>
          <a:xfrm>
            <a:off x="3955142" y="5540344"/>
            <a:ext cx="551881" cy="776540"/>
          </a:xfrm>
          <a:prstGeom prst="rect">
            <a:avLst/>
          </a:prstGeom>
        </p:spPr>
      </p:pic>
      <p:pic>
        <p:nvPicPr>
          <p:cNvPr id="12" name="Picture 11"/>
          <p:cNvPicPr>
            <a:picLocks noChangeAspect="1"/>
          </p:cNvPicPr>
          <p:nvPr userDrawn="1"/>
        </p:nvPicPr>
        <p:blipFill>
          <a:blip r:embed="rId4">
            <a:duotone>
              <a:schemeClr val="accent6">
                <a:shade val="45000"/>
                <a:satMod val="135000"/>
              </a:schemeClr>
              <a:prstClr val="white"/>
            </a:duotone>
          </a:blip>
          <a:stretch>
            <a:fillRect/>
          </a:stretch>
        </p:blipFill>
        <p:spPr>
          <a:xfrm>
            <a:off x="6799694" y="5540344"/>
            <a:ext cx="1246901" cy="882510"/>
          </a:xfrm>
          <a:prstGeom prst="rect">
            <a:avLst/>
          </a:prstGeom>
        </p:spPr>
      </p:pic>
      <p:pic>
        <p:nvPicPr>
          <p:cNvPr id="13" name="Picture 12"/>
          <p:cNvPicPr>
            <a:picLocks noChangeAspect="1"/>
          </p:cNvPicPr>
          <p:nvPr userDrawn="1"/>
        </p:nvPicPr>
        <p:blipFill>
          <a:blip r:embed="rId5">
            <a:lum bright="70000" contrast="-70000"/>
          </a:blip>
          <a:stretch>
            <a:fillRect/>
          </a:stretch>
        </p:blipFill>
        <p:spPr>
          <a:xfrm>
            <a:off x="174981" y="5508020"/>
            <a:ext cx="808864" cy="808864"/>
          </a:xfrm>
          <a:prstGeom prst="rect">
            <a:avLst/>
          </a:prstGeom>
        </p:spPr>
      </p:pic>
      <p:pic>
        <p:nvPicPr>
          <p:cNvPr id="14" name="Picture 13"/>
          <p:cNvPicPr>
            <a:picLocks noChangeAspect="1"/>
          </p:cNvPicPr>
          <p:nvPr userDrawn="1"/>
        </p:nvPicPr>
        <p:blipFill>
          <a:blip r:embed="rId6">
            <a:duotone>
              <a:schemeClr val="accent6">
                <a:shade val="45000"/>
                <a:satMod val="135000"/>
              </a:schemeClr>
              <a:prstClr val="white"/>
            </a:duotone>
          </a:blip>
          <a:stretch>
            <a:fillRect/>
          </a:stretch>
        </p:blipFill>
        <p:spPr>
          <a:xfrm>
            <a:off x="10900096" y="5411473"/>
            <a:ext cx="1168181" cy="956851"/>
          </a:xfrm>
          <a:prstGeom prst="rect">
            <a:avLst/>
          </a:prstGeom>
        </p:spPr>
      </p:pic>
      <p:pic>
        <p:nvPicPr>
          <p:cNvPr id="15" name="Picture 14"/>
          <p:cNvPicPr>
            <a:picLocks noChangeAspect="1"/>
          </p:cNvPicPr>
          <p:nvPr userDrawn="1"/>
        </p:nvPicPr>
        <p:blipFill>
          <a:blip r:embed="rId7">
            <a:duotone>
              <a:prstClr val="black"/>
              <a:schemeClr val="accent6">
                <a:tint val="45000"/>
                <a:satMod val="400000"/>
              </a:schemeClr>
            </a:duotone>
          </a:blip>
          <a:stretch>
            <a:fillRect/>
          </a:stretch>
        </p:blipFill>
        <p:spPr>
          <a:xfrm>
            <a:off x="10492358" y="278456"/>
            <a:ext cx="1575920" cy="1269698"/>
          </a:xfrm>
          <a:prstGeom prst="rect">
            <a:avLst/>
          </a:prstGeom>
        </p:spPr>
      </p:pic>
      <p:pic>
        <p:nvPicPr>
          <p:cNvPr id="16" name="Picture 2" descr="Image result for ic3 spark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hủ đề B--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b="1">
                <a:solidFill>
                  <a:srgbClr val="000099"/>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631428"/>
            <a:ext cx="1114312" cy="897788"/>
          </a:xfrm>
          <a:prstGeom prst="rect">
            <a:avLst/>
          </a:prstGeom>
        </p:spPr>
      </p:pic>
      <p:pic>
        <p:nvPicPr>
          <p:cNvPr id="13" name="Picture 12"/>
          <p:cNvPicPr>
            <a:picLocks noChangeAspect="1"/>
          </p:cNvPicPr>
          <p:nvPr userDrawn="1"/>
        </p:nvPicPr>
        <p:blipFill>
          <a:blip r:embed="rId4"/>
          <a:stretch>
            <a:fillRect/>
          </a:stretch>
        </p:blipFill>
        <p:spPr>
          <a:xfrm>
            <a:off x="4953000" y="5044171"/>
            <a:ext cx="2286000" cy="1758462"/>
          </a:xfrm>
          <a:prstGeom prst="rect">
            <a:avLst/>
          </a:prstGeom>
        </p:spPr>
      </p:pic>
    </p:spTree>
    <p:extLst>
      <p:ext uri="{BB962C8B-B14F-4D97-AF65-F5344CB8AC3E}">
        <p14:creationId xmlns:p14="http://schemas.microsoft.com/office/powerpoint/2010/main" val="2275633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ài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3" name="Picture 2"/>
          <p:cNvPicPr>
            <a:picLocks noChangeAspect="1"/>
          </p:cNvPicPr>
          <p:nvPr userDrawn="1"/>
        </p:nvPicPr>
        <p:blipFill>
          <a:blip r:embed="rId4">
            <a:duotone>
              <a:prstClr val="black"/>
              <a:schemeClr val="accent6">
                <a:tint val="45000"/>
                <a:satMod val="400000"/>
              </a:schemeClr>
            </a:duotone>
          </a:blip>
          <a:stretch>
            <a:fillRect/>
          </a:stretch>
        </p:blipFill>
        <p:spPr>
          <a:xfrm>
            <a:off x="3219450" y="5851244"/>
            <a:ext cx="5753100" cy="970614"/>
          </a:xfrm>
          <a:prstGeom prst="rect">
            <a:avLst/>
          </a:prstGeom>
        </p:spPr>
      </p:pic>
      <p:sp>
        <p:nvSpPr>
          <p:cNvPr id="13"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38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3/8/2021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r">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 id="2147483696" r:id="rId7"/>
    <p:sldLayoutId id="2147483706" r:id="rId8"/>
    <p:sldLayoutId id="2147483707" r:id="rId9"/>
    <p:sldLayoutId id="2147483708" r:id="rId10"/>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341313" indent="-341313"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3000" kern="1200">
          <a:solidFill>
            <a:schemeClr val="tx1"/>
          </a:solidFill>
          <a:latin typeface="Times New Roman" panose="02020603050405020304" pitchFamily="18" charset="0"/>
          <a:ea typeface="+mn-ea"/>
          <a:cs typeface="Times New Roman" panose="02020603050405020304" pitchFamily="18" charset="0"/>
        </a:defRPr>
      </a:lvl1pPr>
      <a:lvl2pPr marL="68262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736600" indent="-27940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3pPr>
      <a:lvl4pPr marL="1023938" indent="-338138"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13096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Tin </a:t>
            </a:r>
            <a:r>
              <a:rPr lang="en-US" dirty="0" err="1" smtClean="0"/>
              <a:t>học</a:t>
            </a:r>
            <a:r>
              <a:rPr lang="en-US" dirty="0" smtClean="0"/>
              <a:t> 3</a:t>
            </a:r>
            <a:endParaRPr lang="en-US" dirty="0"/>
          </a:p>
        </p:txBody>
      </p:sp>
      <p:sp>
        <p:nvSpPr>
          <p:cNvPr id="3" name="Rectangle 2"/>
          <p:cNvSpPr/>
          <p:nvPr/>
        </p:nvSpPr>
        <p:spPr>
          <a:xfrm>
            <a:off x="377371" y="2059012"/>
            <a:ext cx="11524343" cy="1831653"/>
          </a:xfrm>
          <a:prstGeom prst="rect">
            <a:avLst/>
          </a:prstGeom>
          <a:noFill/>
        </p:spPr>
        <p:txBody>
          <a:bodyPr wrap="none" lIns="91440" tIns="45720" rIns="91440" bIns="45720">
            <a:prstTxWarp prst="textChevron">
              <a:avLst/>
            </a:prstTxWarp>
            <a:spAutoFit/>
          </a:bodyPr>
          <a:lstStyle/>
          <a:p>
            <a:pPr algn="ctr"/>
            <a:r>
              <a:rPr lang="en-US" sz="5400" b="1" spc="50" dirty="0" err="1">
                <a:ln w="0"/>
                <a:solidFill>
                  <a:schemeClr val="accent1">
                    <a:lumMod val="75000"/>
                  </a:schemeClr>
                </a:solidFill>
                <a:effectLst>
                  <a:innerShdw blurRad="63500" dist="50800" dir="13500000">
                    <a:srgbClr val="000000">
                      <a:alpha val="50000"/>
                    </a:srgbClr>
                  </a:innerShdw>
                </a:effectLst>
              </a:rPr>
              <a:t>Tìm</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hiểu</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cách</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các</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phần</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cứng</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làm</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việc</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cùng</a:t>
            </a:r>
            <a:r>
              <a:rPr lang="en-US" sz="5400" b="1" spc="50" dirty="0">
                <a:ln w="0"/>
                <a:solidFill>
                  <a:schemeClr val="accent1">
                    <a:lumMod val="75000"/>
                  </a:schemeClr>
                </a:solidFill>
                <a:effectLst>
                  <a:innerShdw blurRad="63500" dist="50800" dir="13500000">
                    <a:srgbClr val="000000">
                      <a:alpha val="50000"/>
                    </a:srgbClr>
                  </a:innerShdw>
                </a:effectLst>
              </a:rPr>
              <a:t> </a:t>
            </a:r>
            <a:r>
              <a:rPr lang="en-US" sz="5400" b="1" spc="50" dirty="0" err="1">
                <a:ln w="0"/>
                <a:solidFill>
                  <a:schemeClr val="accent1">
                    <a:lumMod val="75000"/>
                  </a:schemeClr>
                </a:solidFill>
                <a:effectLst>
                  <a:innerShdw blurRad="63500" dist="50800" dir="13500000">
                    <a:srgbClr val="000000">
                      <a:alpha val="50000"/>
                    </a:srgbClr>
                  </a:innerShdw>
                </a:effectLst>
              </a:rPr>
              <a:t>nhau</a:t>
            </a:r>
            <a:endParaRPr lang="en-US" sz="5400" b="1" spc="50" dirty="0">
              <a:ln w="0"/>
              <a:solidFill>
                <a:schemeClr val="accent1">
                  <a:lumMod val="7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8088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53453321"/>
              </p:ext>
            </p:extLst>
          </p:nvPr>
        </p:nvGraphicFramePr>
        <p:xfrm>
          <a:off x="337625" y="780756"/>
          <a:ext cx="11619914" cy="4937760"/>
        </p:xfrm>
        <a:graphic>
          <a:graphicData uri="http://schemas.openxmlformats.org/drawingml/2006/table">
            <a:tbl>
              <a:tblPr firstRow="1" bandRow="1">
                <a:tableStyleId>{E8B1032C-EA38-4F05-BA0D-38AFFFC7BED3}</a:tableStyleId>
              </a:tblPr>
              <a:tblGrid>
                <a:gridCol w="3305907">
                  <a:extLst>
                    <a:ext uri="{9D8B030D-6E8A-4147-A177-3AD203B41FA5}">
                      <a16:colId xmlns:a16="http://schemas.microsoft.com/office/drawing/2014/main" xmlns="" val="4277453760"/>
                    </a:ext>
                  </a:extLst>
                </a:gridCol>
                <a:gridCol w="8314007">
                  <a:extLst>
                    <a:ext uri="{9D8B030D-6E8A-4147-A177-3AD203B41FA5}">
                      <a16:colId xmlns:a16="http://schemas.microsoft.com/office/drawing/2014/main" xmlns="" val="1201539271"/>
                    </a:ext>
                  </a:extLst>
                </a:gridCol>
              </a:tblGrid>
              <a:tr h="3140871">
                <a:tc rowSpan="2">
                  <a:txBody>
                    <a:bodyPr/>
                    <a:lstStyle/>
                    <a:p>
                      <a:endParaRPr lang="en-US"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342900" indent="-342900" algn="just">
                        <a:buFont typeface="Arial" panose="020B0604020202020204" pitchFamily="34" charset="0"/>
                        <a:buChar char="•"/>
                      </a:pPr>
                      <a:r>
                        <a:rPr lang="vi-VN" sz="2400" b="0" dirty="0" smtClean="0">
                          <a:solidFill>
                            <a:srgbClr val="002060"/>
                          </a:solidFill>
                          <a:latin typeface="Times New Roman" panose="02020603050405020304" pitchFamily="18" charset="0"/>
                          <a:cs typeface="Times New Roman" panose="02020603050405020304" pitchFamily="18" charset="0"/>
                        </a:rPr>
                        <a:t>BIOS </a:t>
                      </a:r>
                      <a:r>
                        <a:rPr lang="en-US" sz="2400" b="0" dirty="0" smtClean="0">
                          <a:solidFill>
                            <a:srgbClr val="002060"/>
                          </a:solidFill>
                          <a:latin typeface="Times New Roman" panose="02020603050405020304" pitchFamily="18" charset="0"/>
                          <a:cs typeface="Times New Roman" panose="02020603050405020304" pitchFamily="18" charset="0"/>
                        </a:rPr>
                        <a:t>(</a:t>
                      </a:r>
                      <a:r>
                        <a:rPr lang="vi-VN" sz="2400" b="0" dirty="0" smtClean="0">
                          <a:solidFill>
                            <a:srgbClr val="002060"/>
                          </a:solidFill>
                          <a:latin typeface="Times New Roman" panose="02020603050405020304" pitchFamily="18" charset="0"/>
                          <a:cs typeface="Times New Roman" panose="02020603050405020304" pitchFamily="18" charset="0"/>
                        </a:rPr>
                        <a:t>Hệ thống đầu ra đầu vào cơ bản</a:t>
                      </a:r>
                      <a:r>
                        <a:rPr lang="en-US" sz="2400" b="0" dirty="0" smtClean="0">
                          <a:solidFill>
                            <a:srgbClr val="002060"/>
                          </a:solidFill>
                          <a:latin typeface="Times New Roman" panose="02020603050405020304" pitchFamily="18" charset="0"/>
                          <a:cs typeface="Times New Roman" panose="02020603050405020304" pitchFamily="18" charset="0"/>
                        </a:rPr>
                        <a:t>):</a:t>
                      </a:r>
                      <a:r>
                        <a:rPr lang="vi-VN" sz="2400" b="0" dirty="0" smtClean="0">
                          <a:solidFill>
                            <a:srgbClr val="002060"/>
                          </a:solidFill>
                          <a:latin typeface="Times New Roman" panose="02020603050405020304" pitchFamily="18" charset="0"/>
                          <a:cs typeface="Times New Roman" panose="02020603050405020304" pitchFamily="18" charset="0"/>
                        </a:rPr>
                        <a:t> là phần mềm đầu tiên chạy trên một máy tính khi bật nguồn. </a:t>
                      </a:r>
                      <a:endParaRPr lang="en-US" sz="2400" b="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b="0" dirty="0" smtClean="0">
                          <a:solidFill>
                            <a:srgbClr val="002060"/>
                          </a:solidFill>
                          <a:latin typeface="Times New Roman" panose="02020603050405020304" pitchFamily="18" charset="0"/>
                          <a:cs typeface="Times New Roman" panose="02020603050405020304" pitchFamily="18" charset="0"/>
                        </a:rPr>
                        <a:t>Nhiệm vụ đầu tiên của BIOS là xác định và khởi tạo các thiết bị như thẻ hiển thị, bàn phím, chuột, đĩa cứng, ổ CD / DVD và các phần cứng. Nhiệm vụ tiếp theo của BIOS là tải hệ điều hành (OS) phần mềm (trên đĩa cứng hoặc CD). </a:t>
                      </a:r>
                      <a:endParaRPr lang="en-US" sz="2400" b="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dirty="0" smtClean="0">
                          <a:solidFill>
                            <a:srgbClr val="002060"/>
                          </a:solidFill>
                          <a:latin typeface="Times New Roman" panose="02020603050405020304" pitchFamily="18" charset="0"/>
                          <a:cs typeface="Times New Roman" panose="02020603050405020304" pitchFamily="18" charset="0"/>
                        </a:rPr>
                        <a:t>B</a:t>
                      </a:r>
                      <a:r>
                        <a:rPr lang="vi-VN" sz="2400" b="0" dirty="0" smtClean="0">
                          <a:solidFill>
                            <a:srgbClr val="002060"/>
                          </a:solidFill>
                          <a:latin typeface="Times New Roman" panose="02020603050405020304" pitchFamily="18" charset="0"/>
                          <a:cs typeface="Times New Roman" panose="02020603050405020304" pitchFamily="18" charset="0"/>
                        </a:rPr>
                        <a:t>IOS cung cấp quyền kiểm soát máy tính cho hệ điều hành. Quá trình này là được gọi là khởi động. </a:t>
                      </a:r>
                      <a:endParaRPr lang="en-US" sz="2400" b="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76294687"/>
                  </a:ext>
                </a:extLst>
              </a:tr>
              <a:tr h="145223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solidFill>
                            <a:srgbClr val="002060"/>
                          </a:solidFill>
                          <a:latin typeface="Times New Roman" panose="02020603050405020304" pitchFamily="18" charset="0"/>
                          <a:cs typeface="Times New Roman" panose="02020603050405020304" pitchFamily="18" charset="0"/>
                        </a:rPr>
                        <a:t>BIOS thường được lưu trữ trên bộ nhớ Flash hoặc ROM trên bo mạch chủ. Bộ nhớ flash cung cấp khả năng lưu trữ lâu dài, nhanh chóng và có thể dễ dàng cập nhật. Một số thiết bị khác sử dụng bộ nhớ Flash</a:t>
                      </a:r>
                      <a:r>
                        <a:rPr lang="en-US" sz="2400" dirty="0" smtClean="0">
                          <a:solidFill>
                            <a:srgbClr val="002060"/>
                          </a:solidFill>
                          <a:latin typeface="Times New Roman" panose="02020603050405020304" pitchFamily="18" charset="0"/>
                          <a:cs typeface="Times New Roman" panose="02020603050405020304" pitchFamily="18" charset="0"/>
                        </a:rPr>
                        <a:t>:</a:t>
                      </a:r>
                      <a:r>
                        <a:rPr lang="vi-VN" sz="2400" dirty="0" smtClean="0">
                          <a:solidFill>
                            <a:srgbClr val="002060"/>
                          </a:solidFill>
                          <a:latin typeface="Times New Roman" panose="02020603050405020304" pitchFamily="18" charset="0"/>
                          <a:cs typeface="Times New Roman" panose="02020603050405020304" pitchFamily="18" charset="0"/>
                        </a:rPr>
                        <a:t> máy ảnh kỹ thuật số và thiết bị chơi game.</a:t>
                      </a:r>
                      <a:endParaRPr lang="en-US" sz="2400" dirty="0" smtClean="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5077823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5632" y="1659988"/>
            <a:ext cx="3192159" cy="2785402"/>
          </a:xfrm>
          <a:prstGeom prst="rect">
            <a:avLst/>
          </a:prstGeom>
        </p:spPr>
      </p:pic>
    </p:spTree>
    <p:extLst>
      <p:ext uri="{BB962C8B-B14F-4D97-AF65-F5344CB8AC3E}">
        <p14:creationId xmlns:p14="http://schemas.microsoft.com/office/powerpoint/2010/main" val="22282270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42204"/>
            <a:ext cx="12192000" cy="932605"/>
          </a:xfrm>
          <a:solidFill>
            <a:srgbClr val="33A3DC"/>
          </a:solidFill>
        </p:spPr>
        <p:txBody>
          <a:bodyPr>
            <a:noAutofit/>
          </a:bodyPr>
          <a:lstStyle/>
          <a:p>
            <a:pPr marL="0" indent="0" algn="ctr">
              <a:buNone/>
            </a:pPr>
            <a:r>
              <a:rPr lang="en-US" sz="3200" dirty="0" err="1"/>
              <a:t>Quy</a:t>
            </a:r>
            <a:r>
              <a:rPr lang="en-US" sz="3200" dirty="0"/>
              <a:t> </a:t>
            </a:r>
            <a:r>
              <a:rPr lang="en-US" sz="3200" dirty="0" err="1"/>
              <a:t>trình</a:t>
            </a:r>
            <a:r>
              <a:rPr lang="en-US" sz="3200" dirty="0"/>
              <a:t> </a:t>
            </a:r>
            <a:r>
              <a:rPr lang="en-US" sz="3200" dirty="0" err="1"/>
              <a:t>làm</a:t>
            </a:r>
            <a:r>
              <a:rPr lang="en-US" sz="3200" dirty="0"/>
              <a:t> </a:t>
            </a:r>
            <a:r>
              <a:rPr lang="en-US" sz="3200" dirty="0" err="1"/>
              <a:t>việc</a:t>
            </a:r>
            <a:r>
              <a:rPr lang="en-US" sz="3200" dirty="0"/>
              <a:t> </a:t>
            </a:r>
            <a:r>
              <a:rPr lang="en-US" sz="3200" dirty="0" err="1"/>
              <a:t>của</a:t>
            </a:r>
            <a:r>
              <a:rPr lang="en-US" sz="3200" dirty="0"/>
              <a:t> </a:t>
            </a:r>
            <a:r>
              <a:rPr lang="en-US" sz="3200" dirty="0" err="1"/>
              <a:t>máy</a:t>
            </a:r>
            <a:r>
              <a:rPr lang="en-US" sz="3200" dirty="0"/>
              <a:t> </a:t>
            </a:r>
            <a:r>
              <a:rPr lang="en-US" sz="3200" dirty="0" err="1"/>
              <a:t>tính</a:t>
            </a:r>
            <a:r>
              <a:rPr lang="en-US" sz="3200" dirty="0"/>
              <a:t> </a:t>
            </a:r>
            <a:r>
              <a:rPr lang="en-US" sz="3200" dirty="0" err="1"/>
              <a:t>từ</a:t>
            </a:r>
            <a:r>
              <a:rPr lang="en-US" sz="3200" dirty="0"/>
              <a:t> </a:t>
            </a:r>
            <a:r>
              <a:rPr lang="en-US" sz="3200" dirty="0" err="1"/>
              <a:t>khi</a:t>
            </a:r>
            <a:r>
              <a:rPr lang="en-US" sz="3200" dirty="0"/>
              <a:t> </a:t>
            </a:r>
            <a:r>
              <a:rPr lang="en-US" sz="3200" dirty="0" err="1"/>
              <a:t>bật</a:t>
            </a:r>
            <a:r>
              <a:rPr lang="en-US" sz="3200" dirty="0"/>
              <a:t> </a:t>
            </a:r>
            <a:r>
              <a:rPr lang="en-US" sz="3200" dirty="0" err="1"/>
              <a:t>máy</a:t>
            </a:r>
            <a:r>
              <a:rPr lang="en-US" sz="3200" dirty="0"/>
              <a:t> </a:t>
            </a:r>
            <a:r>
              <a:rPr lang="en-US" sz="3200" dirty="0" err="1"/>
              <a:t>cho</a:t>
            </a:r>
            <a:r>
              <a:rPr lang="en-US" sz="3200" dirty="0"/>
              <a:t> </a:t>
            </a:r>
            <a:r>
              <a:rPr lang="en-US" sz="3200" dirty="0" err="1"/>
              <a:t>đến</a:t>
            </a:r>
            <a:r>
              <a:rPr lang="en-US" sz="3200" dirty="0"/>
              <a:t> </a:t>
            </a:r>
            <a:r>
              <a:rPr lang="en-US" sz="3200" dirty="0" err="1"/>
              <a:t>khi</a:t>
            </a:r>
            <a:r>
              <a:rPr lang="en-US" sz="3200" dirty="0"/>
              <a:t> </a:t>
            </a:r>
            <a:r>
              <a:rPr lang="en-US" sz="3200" dirty="0" err="1"/>
              <a:t>sử</a:t>
            </a:r>
            <a:r>
              <a:rPr lang="en-US" sz="3200" dirty="0"/>
              <a:t> </a:t>
            </a:r>
            <a:r>
              <a:rPr lang="en-US" sz="3200" dirty="0" err="1"/>
              <a:t>dụng</a:t>
            </a:r>
            <a:r>
              <a:rPr lang="en-US" sz="3200" dirty="0"/>
              <a:t> </a:t>
            </a:r>
            <a:r>
              <a:rPr lang="en-US" sz="3200" dirty="0" err="1"/>
              <a:t>chương</a:t>
            </a:r>
            <a:r>
              <a:rPr lang="en-US" sz="3200" dirty="0"/>
              <a:t> </a:t>
            </a:r>
            <a:r>
              <a:rPr lang="en-US" sz="3200" dirty="0" err="1"/>
              <a:t>trình</a:t>
            </a:r>
            <a:r>
              <a:rPr lang="en-US" sz="3200" dirty="0"/>
              <a:t> </a:t>
            </a:r>
            <a:r>
              <a:rPr lang="en-US" sz="3200" dirty="0" err="1"/>
              <a:t>ứng</a:t>
            </a:r>
            <a:r>
              <a:rPr lang="en-US" sz="3200" dirty="0"/>
              <a:t> </a:t>
            </a:r>
            <a:r>
              <a:rPr lang="en-US" sz="3200" dirty="0" err="1"/>
              <a:t>dụng</a:t>
            </a:r>
            <a:r>
              <a:rPr lang="en-US" sz="3200" dirty="0"/>
              <a:t> </a:t>
            </a:r>
            <a:r>
              <a:rPr lang="en-US" sz="3200" dirty="0" err="1"/>
              <a:t>cụ</a:t>
            </a:r>
            <a:r>
              <a:rPr lang="en-US" sz="3200" dirty="0"/>
              <a:t> </a:t>
            </a:r>
            <a:r>
              <a:rPr lang="en-US" sz="3200" dirty="0" err="1"/>
              <a:t>thể</a:t>
            </a:r>
            <a:endParaRPr lang="en-US" sz="3200" b="1" dirty="0"/>
          </a:p>
        </p:txBody>
      </p:sp>
      <p:grpSp>
        <p:nvGrpSpPr>
          <p:cNvPr id="23" name="Group 22"/>
          <p:cNvGrpSpPr/>
          <p:nvPr/>
        </p:nvGrpSpPr>
        <p:grpSpPr>
          <a:xfrm>
            <a:off x="193106" y="675251"/>
            <a:ext cx="11858214" cy="6030628"/>
            <a:chOff x="1048027" y="419100"/>
            <a:chExt cx="8696048" cy="5299958"/>
          </a:xfrm>
        </p:grpSpPr>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8027" y="419100"/>
              <a:ext cx="8696048" cy="5299958"/>
            </a:xfrm>
            <a:prstGeom prst="rect">
              <a:avLst/>
            </a:prstGeom>
          </p:spPr>
        </p:pic>
        <p:sp>
          <p:nvSpPr>
            <p:cNvPr id="3" name="Rounded Rectangle 2"/>
            <p:cNvSpPr/>
            <p:nvPr/>
          </p:nvSpPr>
          <p:spPr>
            <a:xfrm>
              <a:off x="8030780" y="1352550"/>
              <a:ext cx="1539940" cy="1196340"/>
            </a:xfrm>
            <a:prstGeom prst="roundRect">
              <a:avLst/>
            </a:prstGeom>
            <a:solidFill>
              <a:srgbClr val="B03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nữa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phóng</a:t>
              </a:r>
              <a:r>
                <a:rPr lang="en-US" sz="2000" dirty="0" smtClean="0">
                  <a:latin typeface="Times New Roman" panose="02020603050405020304" pitchFamily="18" charset="0"/>
                  <a:cs typeface="Times New Roman" panose="02020603050405020304" pitchFamily="18" charset="0"/>
                </a:rPr>
                <a:t> RAM</a:t>
              </a:r>
              <a:endParaRPr lang="en-US" sz="2000" dirty="0">
                <a:latin typeface="Times New Roman" panose="02020603050405020304" pitchFamily="18" charset="0"/>
                <a:cs typeface="Times New Roman" panose="02020603050405020304" pitchFamily="18" charset="0"/>
              </a:endParaRPr>
            </a:p>
          </p:txBody>
        </p:sp>
        <p:sp>
          <p:nvSpPr>
            <p:cNvPr id="8" name="Oval 7"/>
            <p:cNvSpPr/>
            <p:nvPr/>
          </p:nvSpPr>
          <p:spPr>
            <a:xfrm>
              <a:off x="5897330" y="652082"/>
              <a:ext cx="1824581" cy="1824581"/>
            </a:xfrm>
            <a:prstGeom prst="ellipse">
              <a:avLst/>
            </a:prstGeom>
            <a:solidFill>
              <a:srgbClr val="2E8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800"/>
            </a:p>
          </p:txBody>
        </p:sp>
        <p:sp>
          <p:nvSpPr>
            <p:cNvPr id="9" name="Oval 8"/>
            <p:cNvSpPr/>
            <p:nvPr/>
          </p:nvSpPr>
          <p:spPr>
            <a:xfrm>
              <a:off x="6613680" y="2165746"/>
              <a:ext cx="391879" cy="391879"/>
            </a:xfrm>
            <a:prstGeom prst="ellipse">
              <a:avLst/>
            </a:prstGeom>
            <a:solidFill>
              <a:srgbClr val="FFFFFF"/>
            </a:solidFill>
            <a:ln>
              <a:solidFill>
                <a:srgbClr val="2E8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800" dirty="0" smtClean="0">
                  <a:solidFill>
                    <a:srgbClr val="2E8171"/>
                  </a:solidFill>
                </a:rPr>
                <a:t>6</a:t>
              </a:r>
              <a:endParaRPr lang="en-US" sz="2800" dirty="0">
                <a:solidFill>
                  <a:srgbClr val="2E8171"/>
                </a:solidFill>
              </a:endParaRPr>
            </a:p>
          </p:txBody>
        </p:sp>
        <p:sp>
          <p:nvSpPr>
            <p:cNvPr id="7" name="Rounded Rectangle 6"/>
            <p:cNvSpPr/>
            <p:nvPr/>
          </p:nvSpPr>
          <p:spPr>
            <a:xfrm>
              <a:off x="6029325" y="964176"/>
              <a:ext cx="1567505" cy="1196340"/>
            </a:xfrm>
            <a:prstGeom prst="roundRect">
              <a:avLst/>
            </a:prstGeom>
            <a:solidFill>
              <a:srgbClr val="2E8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mềm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 name="Oval 11"/>
            <p:cNvSpPr/>
            <p:nvPr/>
          </p:nvSpPr>
          <p:spPr>
            <a:xfrm>
              <a:off x="3754302" y="964176"/>
              <a:ext cx="2007675" cy="1920135"/>
            </a:xfrm>
            <a:prstGeom prst="ellipse">
              <a:avLst/>
            </a:prstGeom>
            <a:solidFill>
              <a:srgbClr val="F9A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800"/>
            </a:p>
          </p:txBody>
        </p:sp>
        <p:sp>
          <p:nvSpPr>
            <p:cNvPr id="10" name="Rounded Rectangle 9"/>
            <p:cNvSpPr/>
            <p:nvPr/>
          </p:nvSpPr>
          <p:spPr>
            <a:xfrm>
              <a:off x="3967490" y="1373850"/>
              <a:ext cx="1668936" cy="1196340"/>
            </a:xfrm>
            <a:prstGeom prst="roundRect">
              <a:avLst/>
            </a:prstGeom>
            <a:solidFill>
              <a:srgbClr val="F9A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Hệ</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điều</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hành</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được</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tải</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lên</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RAM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chiếm</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một</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lượng</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RAM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nhất</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định</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trong</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suốt</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thời</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gian</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hệ</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thống</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vận</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hành</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Oval 10"/>
            <p:cNvSpPr/>
            <p:nvPr/>
          </p:nvSpPr>
          <p:spPr>
            <a:xfrm>
              <a:off x="4653746" y="2721278"/>
              <a:ext cx="391879" cy="391879"/>
            </a:xfrm>
            <a:prstGeom prst="ellipse">
              <a:avLst/>
            </a:prstGeom>
            <a:solidFill>
              <a:srgbClr val="FFFFFF"/>
            </a:solidFill>
            <a:ln>
              <a:solidFill>
                <a:srgbClr val="F9A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800" dirty="0" smtClean="0">
                  <a:solidFill>
                    <a:schemeClr val="accent1"/>
                  </a:solidFill>
                </a:rPr>
                <a:t>5</a:t>
              </a:r>
              <a:endParaRPr lang="en-US" sz="2800" dirty="0">
                <a:solidFill>
                  <a:schemeClr val="accent1"/>
                </a:solidFill>
              </a:endParaRPr>
            </a:p>
          </p:txBody>
        </p:sp>
        <p:sp>
          <p:nvSpPr>
            <p:cNvPr id="13" name="Rounded Rectangle 12"/>
            <p:cNvSpPr/>
            <p:nvPr/>
          </p:nvSpPr>
          <p:spPr>
            <a:xfrm>
              <a:off x="2391622" y="2548890"/>
              <a:ext cx="1575868" cy="1141505"/>
            </a:xfrm>
            <a:prstGeom prst="roundRect">
              <a:avLst/>
            </a:prstGeom>
            <a:solidFill>
              <a:srgbClr val="DC4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ổ </a:t>
              </a:r>
              <a:r>
                <a:rPr lang="en-US" sz="2000" dirty="0" err="1" smtClean="0">
                  <a:latin typeface="Times New Roman" panose="02020603050405020304" pitchFamily="18" charset="0"/>
                  <a:cs typeface="Times New Roman" panose="02020603050405020304" pitchFamily="18" charset="0"/>
                </a:rPr>
                <a:t>đĩa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đĩa</a:t>
              </a:r>
              <a:r>
                <a:rPr lang="en-US" sz="2000" dirty="0" smtClean="0">
                  <a:latin typeface="Times New Roman" panose="02020603050405020304" pitchFamily="18" charset="0"/>
                  <a:cs typeface="Times New Roman" panose="02020603050405020304" pitchFamily="18" charset="0"/>
                </a:rPr>
                <a:t> CD-ROM, DVD </a:t>
              </a:r>
              <a:r>
                <a:rPr lang="en-US" sz="2000" dirty="0" err="1" smtClean="0">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ổ </a:t>
              </a:r>
              <a:r>
                <a:rPr lang="en-US" sz="2000" dirty="0" err="1" smtClean="0">
                  <a:latin typeface="Times New Roman" panose="02020603050405020304" pitchFamily="18" charset="0"/>
                  <a:cs typeface="Times New Roman" panose="02020603050405020304" pitchFamily="18" charset="0"/>
                </a:rPr>
                <a:t>đĩa</a:t>
              </a:r>
              <a:r>
                <a:rPr lang="en-US" sz="2000" dirty="0" smtClean="0">
                  <a:latin typeface="Times New Roman" panose="02020603050405020304" pitchFamily="18" charset="0"/>
                  <a:cs typeface="Times New Roman" panose="02020603050405020304" pitchFamily="18" charset="0"/>
                </a:rPr>
                <a:t> Flash</a:t>
              </a:r>
              <a:endParaRPr lang="en-US" sz="2000" dirty="0">
                <a:latin typeface="Times New Roman" panose="02020603050405020304" pitchFamily="18" charset="0"/>
                <a:cs typeface="Times New Roman" panose="02020603050405020304" pitchFamily="18" charset="0"/>
              </a:endParaRPr>
            </a:p>
          </p:txBody>
        </p:sp>
        <p:sp>
          <p:nvSpPr>
            <p:cNvPr id="21" name="Oval 20"/>
            <p:cNvSpPr/>
            <p:nvPr/>
          </p:nvSpPr>
          <p:spPr>
            <a:xfrm>
              <a:off x="1048027" y="3818992"/>
              <a:ext cx="1994447" cy="1858512"/>
            </a:xfrm>
            <a:prstGeom prst="ellipse">
              <a:avLst/>
            </a:prstGeom>
            <a:solidFill>
              <a:srgbClr val="75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800"/>
            </a:p>
          </p:txBody>
        </p:sp>
        <p:sp>
          <p:nvSpPr>
            <p:cNvPr id="22" name="Oval 21"/>
            <p:cNvSpPr/>
            <p:nvPr/>
          </p:nvSpPr>
          <p:spPr>
            <a:xfrm>
              <a:off x="1872344" y="5285626"/>
              <a:ext cx="391879" cy="391879"/>
            </a:xfrm>
            <a:prstGeom prst="ellipse">
              <a:avLst/>
            </a:prstGeom>
            <a:solidFill>
              <a:srgbClr val="FFFFFF"/>
            </a:solidFill>
            <a:ln>
              <a:solidFill>
                <a:srgbClr val="75C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800" dirty="0" smtClean="0">
                  <a:solidFill>
                    <a:srgbClr val="5DCEBA"/>
                  </a:solidFill>
                </a:rPr>
                <a:t>3</a:t>
              </a:r>
              <a:endParaRPr lang="en-US" sz="2800" dirty="0">
                <a:solidFill>
                  <a:srgbClr val="5DCEBA"/>
                </a:solidFill>
              </a:endParaRPr>
            </a:p>
          </p:txBody>
        </p:sp>
        <p:sp>
          <p:nvSpPr>
            <p:cNvPr id="18" name="Rounded Rectangle 17"/>
            <p:cNvSpPr/>
            <p:nvPr/>
          </p:nvSpPr>
          <p:spPr>
            <a:xfrm>
              <a:off x="1222377" y="4214029"/>
              <a:ext cx="1691812" cy="1102371"/>
            </a:xfrm>
            <a:prstGeom prst="roundRect">
              <a:avLst/>
            </a:prstGeom>
            <a:solidFill>
              <a:srgbClr val="75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err="1" smtClean="0">
                  <a:solidFill>
                    <a:srgbClr val="002060"/>
                  </a:solidFill>
                  <a:latin typeface="Times New Roman" panose="02020603050405020304" pitchFamily="18" charset="0"/>
                  <a:cs typeface="Times New Roman" panose="02020603050405020304" pitchFamily="18" charset="0"/>
                </a:rPr>
                <a:t>Một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khi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r>
              <a:br>
                <a:rPr lang="en-US" sz="2000" dirty="0">
                  <a:solidFill>
                    <a:srgbClr val="002060"/>
                  </a:solidFill>
                  <a:latin typeface="Times New Roman" panose="02020603050405020304" pitchFamily="18" charset="0"/>
                  <a:cs typeface="Times New Roman" panose="02020603050405020304" pitchFamily="18" charset="0"/>
                </a:rPr>
              </a:br>
              <a:r>
                <a:rPr lang="en-US" sz="2000" dirty="0" err="1" smtClean="0">
                  <a:solidFill>
                    <a:srgbClr val="002060"/>
                  </a:solidFill>
                  <a:latin typeface="Times New Roman" panose="02020603050405020304" pitchFamily="18" charset="0"/>
                  <a:cs typeface="Times New Roman" panose="02020603050405020304" pitchFamily="18" charset="0"/>
                </a:rPr>
                <a:t>lệnh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trong</a:t>
              </a:r>
              <a:r>
                <a:rPr lang="en-US" sz="2000" dirty="0" smtClean="0">
                  <a:solidFill>
                    <a:srgbClr val="002060"/>
                  </a:solidFill>
                  <a:latin typeface="Times New Roman" panose="02020603050405020304" pitchFamily="18" charset="0"/>
                  <a:cs typeface="Times New Roman" panose="02020603050405020304" pitchFamily="18" charset="0"/>
                </a:rPr>
                <a:t> BIOS </a:t>
              </a:r>
              <a:r>
                <a:rPr lang="en-US" sz="2000" dirty="0" err="1" smtClean="0">
                  <a:solidFill>
                    <a:srgbClr val="002060"/>
                  </a:solidFill>
                  <a:latin typeface="Times New Roman" panose="02020603050405020304" pitchFamily="18" charset="0"/>
                  <a:cs typeface="Times New Roman" panose="02020603050405020304" pitchFamily="18" charset="0"/>
                </a:rPr>
                <a:t>được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tải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lên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máy</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tính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sẽ</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tìm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kiếm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Hệ</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điều</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hành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hợp</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lệ</a:t>
              </a:r>
              <a:r>
                <a:rPr lang="en-US" sz="2000" dirty="0">
                  <a:solidFill>
                    <a:srgbClr val="00206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099277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smtClean="0"/>
              <a:t>Dặn</a:t>
            </a:r>
            <a:r>
              <a:rPr lang="en-US" dirty="0" smtClean="0"/>
              <a:t> </a:t>
            </a:r>
            <a:r>
              <a:rPr lang="en-US" dirty="0" err="1" smtClean="0"/>
              <a:t>dò</a:t>
            </a:r>
            <a:r>
              <a:rPr lang="en-US" dirty="0" smtClean="0"/>
              <a:t>:</a:t>
            </a:r>
          </a:p>
          <a:p>
            <a:pPr marL="514350" indent="-514350" algn="just">
              <a:buAutoNum type="arabicPeriod"/>
            </a:pPr>
            <a:r>
              <a:rPr lang="en-US" dirty="0" err="1" smtClean="0"/>
              <a:t>Ôn</a:t>
            </a:r>
            <a:r>
              <a:rPr lang="en-US" dirty="0" smtClean="0"/>
              <a:t> </a:t>
            </a:r>
            <a:r>
              <a:rPr lang="en-US" dirty="0" err="1" smtClean="0"/>
              <a:t>lại</a:t>
            </a:r>
            <a:r>
              <a:rPr lang="en-US" dirty="0" smtClean="0"/>
              <a:t> </a:t>
            </a:r>
            <a:r>
              <a:rPr lang="en-US" dirty="0" err="1" smtClean="0"/>
              <a:t>bài</a:t>
            </a:r>
            <a:endParaRPr lang="en-US" dirty="0" smtClean="0"/>
          </a:p>
          <a:p>
            <a:pPr marL="514350" indent="-514350" algn="just">
              <a:buAutoNum type="arabicPeriod"/>
            </a:pPr>
            <a:r>
              <a:rPr lang="en-US" dirty="0" err="1" smtClean="0"/>
              <a:t>Đọc</a:t>
            </a:r>
            <a:r>
              <a:rPr lang="en-US" dirty="0" smtClean="0"/>
              <a:t> </a:t>
            </a:r>
            <a:r>
              <a:rPr lang="en-US" dirty="0" err="1" smtClean="0"/>
              <a:t>trước</a:t>
            </a:r>
            <a:r>
              <a:rPr lang="en-US" dirty="0" smtClean="0"/>
              <a:t> </a:t>
            </a:r>
            <a:r>
              <a:rPr lang="en-US" dirty="0" err="1" smtClean="0"/>
              <a:t>bài</a:t>
            </a:r>
            <a:r>
              <a:rPr lang="en-US" dirty="0" smtClean="0"/>
              <a:t> </a:t>
            </a:r>
            <a:r>
              <a:rPr lang="en-US" dirty="0" err="1" smtClean="0"/>
              <a:t>Chăm</a:t>
            </a:r>
            <a:r>
              <a:rPr lang="en-US" dirty="0" smtClean="0"/>
              <a:t> </a:t>
            </a:r>
            <a:r>
              <a:rPr lang="en-US" dirty="0" err="1" smtClean="0"/>
              <a:t>sóc</a:t>
            </a:r>
            <a:r>
              <a:rPr lang="en-US" dirty="0" smtClean="0"/>
              <a:t> </a:t>
            </a:r>
            <a:r>
              <a:rPr lang="en-US" dirty="0" err="1" smtClean="0"/>
              <a:t>máy</a:t>
            </a:r>
            <a:r>
              <a:rPr lang="en-US" dirty="0" smtClean="0"/>
              <a:t> </a:t>
            </a:r>
            <a:r>
              <a:rPr lang="en-US" dirty="0" err="1" smtClean="0"/>
              <a:t>tính</a:t>
            </a:r>
            <a:endParaRPr lang="en-US" dirty="0"/>
          </a:p>
        </p:txBody>
      </p:sp>
    </p:spTree>
    <p:extLst>
      <p:ext uri="{BB962C8B-B14F-4D97-AF65-F5344CB8AC3E}">
        <p14:creationId xmlns:p14="http://schemas.microsoft.com/office/powerpoint/2010/main" val="879822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775"/>
          </a:xfrm>
          <a:prstGeom prst="rect">
            <a:avLst/>
          </a:prstGeom>
          <a:solidFill>
            <a:srgbClr val="33A3DC"/>
          </a:solidFill>
        </p:spPr>
        <p:txBody>
          <a:bodyPr wrap="square">
            <a:spAutoFit/>
          </a:bodyPr>
          <a:lstStyle/>
          <a:p>
            <a:pPr algn="ctr"/>
            <a:endParaRPr lang="en-US" sz="32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3"/>
          </p:nvPr>
        </p:nvSpPr>
        <p:spPr/>
        <p:txBody>
          <a:bodyPr>
            <a:prstTxWarp prst="textWave1">
              <a:avLst/>
            </a:prstTxWarp>
            <a:scene3d>
              <a:camera prst="orthographicFront"/>
              <a:lightRig rig="harsh" dir="t"/>
            </a:scene3d>
            <a:sp3d extrusionH="57150" prstMaterial="matte">
              <a:bevelT w="63500" h="12700" prst="angle"/>
              <a:contourClr>
                <a:schemeClr val="bg1">
                  <a:lumMod val="65000"/>
                </a:schemeClr>
              </a:contourClr>
            </a:sp3d>
          </a:bodyPr>
          <a:lstStyle/>
          <a:p>
            <a:r>
              <a:rPr lang="en-US" b="1" dirty="0" err="1" smtClean="0">
                <a:ln/>
                <a:solidFill>
                  <a:schemeClr val="accent3"/>
                </a:solidFill>
              </a:rPr>
              <a:t>Hẹn</a:t>
            </a:r>
            <a:r>
              <a:rPr lang="en-US" b="1" dirty="0" smtClean="0">
                <a:ln/>
                <a:solidFill>
                  <a:schemeClr val="accent3"/>
                </a:solidFill>
              </a:rPr>
              <a:t> </a:t>
            </a:r>
            <a:r>
              <a:rPr lang="en-US" b="1" dirty="0" err="1" smtClean="0">
                <a:ln/>
                <a:solidFill>
                  <a:schemeClr val="accent3"/>
                </a:solidFill>
              </a:rPr>
              <a:t>gặp</a:t>
            </a:r>
            <a:r>
              <a:rPr lang="en-US" b="1" dirty="0" smtClean="0">
                <a:ln/>
                <a:solidFill>
                  <a:schemeClr val="accent3"/>
                </a:solidFill>
              </a:rPr>
              <a:t> </a:t>
            </a:r>
            <a:r>
              <a:rPr lang="en-US" b="1" dirty="0" err="1" smtClean="0">
                <a:ln/>
                <a:solidFill>
                  <a:schemeClr val="accent3"/>
                </a:solidFill>
              </a:rPr>
              <a:t>lại</a:t>
            </a:r>
            <a:r>
              <a:rPr lang="en-US" b="1" dirty="0" smtClean="0">
                <a:ln/>
                <a:solidFill>
                  <a:schemeClr val="accent3"/>
                </a:solidFill>
              </a:rPr>
              <a:t> </a:t>
            </a:r>
            <a:r>
              <a:rPr lang="en-US" b="1" dirty="0" err="1" smtClean="0">
                <a:ln/>
                <a:solidFill>
                  <a:schemeClr val="accent3"/>
                </a:solidFill>
              </a:rPr>
              <a:t>các</a:t>
            </a:r>
            <a:r>
              <a:rPr lang="en-US" b="1" dirty="0" smtClean="0">
                <a:ln/>
                <a:solidFill>
                  <a:schemeClr val="accent3"/>
                </a:solidFill>
              </a:rPr>
              <a:t> </a:t>
            </a:r>
            <a:r>
              <a:rPr lang="en-US" b="1" dirty="0" err="1" smtClean="0">
                <a:ln/>
                <a:solidFill>
                  <a:schemeClr val="accent3"/>
                </a:solidFill>
              </a:rPr>
              <a:t>em</a:t>
            </a:r>
            <a:r>
              <a:rPr lang="en-US" b="1" dirty="0" smtClean="0">
                <a:ln/>
                <a:solidFill>
                  <a:schemeClr val="accent3"/>
                </a:solidFill>
              </a:rPr>
              <a:t> ở </a:t>
            </a:r>
            <a:r>
              <a:rPr lang="en-US" b="1" dirty="0" err="1" smtClean="0">
                <a:ln/>
                <a:solidFill>
                  <a:schemeClr val="accent3"/>
                </a:solidFill>
              </a:rPr>
              <a:t>bài</a:t>
            </a:r>
            <a:r>
              <a:rPr lang="en-US" b="1" dirty="0" smtClean="0">
                <a:ln/>
                <a:solidFill>
                  <a:schemeClr val="accent3"/>
                </a:solidFill>
              </a:rPr>
              <a:t> </a:t>
            </a:r>
            <a:r>
              <a:rPr lang="en-US" b="1" dirty="0" err="1" smtClean="0">
                <a:ln/>
                <a:solidFill>
                  <a:schemeClr val="accent3"/>
                </a:solidFill>
              </a:rPr>
              <a:t>học</a:t>
            </a:r>
            <a:r>
              <a:rPr lang="en-US" b="1" dirty="0" smtClean="0">
                <a:ln/>
                <a:solidFill>
                  <a:schemeClr val="accent3"/>
                </a:solidFill>
              </a:rPr>
              <a:t> </a:t>
            </a:r>
            <a:r>
              <a:rPr lang="en-US" b="1" dirty="0" err="1" smtClean="0">
                <a:ln/>
                <a:solidFill>
                  <a:schemeClr val="accent3"/>
                </a:solidFill>
              </a:rPr>
              <a:t>sau</a:t>
            </a:r>
            <a:r>
              <a:rPr lang="en-US" b="1" dirty="0" smtClean="0">
                <a:ln/>
                <a:solidFill>
                  <a:schemeClr val="accent3"/>
                </a:solidFill>
              </a:rPr>
              <a:t>!</a:t>
            </a:r>
            <a:endParaRPr lang="en-US" b="1" dirty="0">
              <a:ln/>
              <a:solidFill>
                <a:schemeClr val="accent3"/>
              </a:solidFill>
            </a:endParaRPr>
          </a:p>
        </p:txBody>
      </p:sp>
    </p:spTree>
    <p:extLst>
      <p:ext uri="{BB962C8B-B14F-4D97-AF65-F5344CB8AC3E}">
        <p14:creationId xmlns:p14="http://schemas.microsoft.com/office/powerpoint/2010/main" val="3972267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4333" r="3318"/>
          <a:stretch/>
        </p:blipFill>
        <p:spPr>
          <a:xfrm>
            <a:off x="2996418" y="1273132"/>
            <a:ext cx="8876714" cy="5424766"/>
          </a:xfrm>
          <a:prstGeom prst="rect">
            <a:avLst/>
          </a:prstGeom>
        </p:spPr>
      </p:pic>
      <p:sp>
        <p:nvSpPr>
          <p:cNvPr id="9" name="Rectangle 8"/>
          <p:cNvSpPr/>
          <p:nvPr/>
        </p:nvSpPr>
        <p:spPr>
          <a:xfrm>
            <a:off x="0" y="53928"/>
            <a:ext cx="12191999" cy="892552"/>
          </a:xfrm>
          <a:prstGeom prst="rect">
            <a:avLst/>
          </a:prstGeom>
          <a:solidFill>
            <a:srgbClr val="33A3DC"/>
          </a:solidFill>
        </p:spPr>
        <p:txBody>
          <a:bodyPr wrap="square">
            <a:spAutoFit/>
          </a:bodyPr>
          <a:lstStyle/>
          <a:p>
            <a:r>
              <a:rPr lang="en-US" sz="2600" b="1" dirty="0" smtClean="0">
                <a:solidFill>
                  <a:srgbClr val="FFFF00"/>
                </a:solidFill>
                <a:latin typeface="Times New Roman" panose="02020603050405020304" pitchFamily="18" charset="0"/>
                <a:cs typeface="Times New Roman" panose="02020603050405020304" pitchFamily="18" charset="0"/>
              </a:rPr>
              <a:t>ÔN BÀI CŨ</a:t>
            </a:r>
            <a:r>
              <a:rPr lang="en-US" sz="2600" b="1"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Điền </a:t>
            </a:r>
            <a:r>
              <a:rPr lang="vi-VN" sz="2600" dirty="0">
                <a:latin typeface="Times New Roman" panose="02020603050405020304" pitchFamily="18" charset="0"/>
                <a:cs typeface="Times New Roman" panose="02020603050405020304" pitchFamily="18" charset="0"/>
              </a:rPr>
              <a:t>vào chỗ trống. </a:t>
            </a:r>
            <a:endParaRPr lang="en-US" sz="2600" dirty="0" smtClean="0">
              <a:latin typeface="Times New Roman" panose="02020603050405020304" pitchFamily="18" charset="0"/>
              <a:cs typeface="Times New Roman" panose="02020603050405020304" pitchFamily="18" charset="0"/>
            </a:endParaRPr>
          </a:p>
          <a:p>
            <a:r>
              <a:rPr lang="vi-VN" sz="2600" dirty="0" smtClean="0">
                <a:latin typeface="Times New Roman" panose="02020603050405020304" pitchFamily="18" charset="0"/>
                <a:cs typeface="Times New Roman" panose="02020603050405020304" pitchFamily="18" charset="0"/>
              </a:rPr>
              <a:t>Xác </a:t>
            </a:r>
            <a:r>
              <a:rPr lang="vi-VN" sz="2600" dirty="0">
                <a:latin typeface="Times New Roman" panose="02020603050405020304" pitchFamily="18" charset="0"/>
                <a:cs typeface="Times New Roman" panose="02020603050405020304" pitchFamily="18" charset="0"/>
              </a:rPr>
              <a:t>định và gắn nhãn các hình ảnh sau, sử dụng danh sách dưới đây</a:t>
            </a:r>
            <a:r>
              <a:rPr lang="vi-VN"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10" name="Rectangle 9"/>
          <p:cNvSpPr/>
          <p:nvPr/>
        </p:nvSpPr>
        <p:spPr>
          <a:xfrm>
            <a:off x="0" y="911726"/>
            <a:ext cx="2797561"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Danh sách các nhãn: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86698" y="2967139"/>
            <a:ext cx="1624163"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Ổ đĩa cứng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0644" y="1363328"/>
            <a:ext cx="1883849"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Bo mạch chủ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86698" y="3416037"/>
            <a:ext cx="877163" cy="461665"/>
          </a:xfrm>
          <a:prstGeom prst="rect">
            <a:avLst/>
          </a:prstGeom>
        </p:spPr>
        <p:txBody>
          <a:bodyPr wrap="none">
            <a:spAutoFit/>
          </a:bodyPr>
          <a:lstStyle/>
          <a:p>
            <a:r>
              <a:rPr lang="en-US" sz="2400" dirty="0" smtClean="0">
                <a:solidFill>
                  <a:srgbClr val="000099"/>
                </a:solidFill>
                <a:latin typeface="Times New Roman" panose="02020603050405020304" pitchFamily="18" charset="0"/>
                <a:cs typeface="Times New Roman" panose="02020603050405020304" pitchFamily="18" charset="0"/>
              </a:rPr>
              <a:t>Ổ </a:t>
            </a:r>
            <a:r>
              <a:rPr lang="en-US" sz="2400" dirty="0" err="1" smtClean="0">
                <a:solidFill>
                  <a:srgbClr val="000099"/>
                </a:solidFill>
                <a:latin typeface="Times New Roman" panose="02020603050405020304" pitchFamily="18" charset="0"/>
                <a:cs typeface="Times New Roman" panose="02020603050405020304" pitchFamily="18" charset="0"/>
              </a:rPr>
              <a:t>bút</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37233" y="1778420"/>
            <a:ext cx="963725"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RAM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86698" y="3864935"/>
            <a:ext cx="1603324"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Nguồn cấp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3757" y="4369249"/>
            <a:ext cx="1431802"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Máy quét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92192" y="2544669"/>
            <a:ext cx="1843774" cy="461665"/>
          </a:xfrm>
          <a:prstGeom prst="rect">
            <a:avLst/>
          </a:prstGeom>
        </p:spPr>
        <p:txBody>
          <a:bodyPr wrap="none">
            <a:spAutoFit/>
          </a:bodyPr>
          <a:lstStyle/>
          <a:p>
            <a:r>
              <a:rPr lang="vi-VN" sz="2400" dirty="0">
                <a:solidFill>
                  <a:srgbClr val="000099"/>
                </a:solidFill>
                <a:latin typeface="Times New Roman" panose="02020603050405020304" pitchFamily="18" charset="0"/>
                <a:cs typeface="Times New Roman" panose="02020603050405020304" pitchFamily="18" charset="0"/>
              </a:rPr>
              <a:t>Bộ nhớ flash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0594" y="4851569"/>
            <a:ext cx="1210588" cy="461665"/>
          </a:xfrm>
          <a:prstGeom prst="rect">
            <a:avLst/>
          </a:prstGeom>
        </p:spPr>
        <p:txBody>
          <a:bodyPr wrap="none">
            <a:spAutoFit/>
          </a:bodyPr>
          <a:lstStyle/>
          <a:p>
            <a:r>
              <a:rPr lang="en-US" sz="2400" dirty="0" err="1" smtClean="0">
                <a:solidFill>
                  <a:srgbClr val="000099"/>
                </a:solidFill>
                <a:latin typeface="Times New Roman" panose="02020603050405020304" pitchFamily="18" charset="0"/>
                <a:cs typeface="Times New Roman" panose="02020603050405020304" pitchFamily="18" charset="0"/>
              </a:rPr>
              <a:t>Đĩa</a:t>
            </a:r>
            <a:r>
              <a:rPr lang="en-US" sz="2400" dirty="0" smtClean="0">
                <a:solidFill>
                  <a:srgbClr val="000099"/>
                </a:solidFill>
                <a:latin typeface="Times New Roman" panose="02020603050405020304" pitchFamily="18" charset="0"/>
                <a:cs typeface="Times New Roman" panose="02020603050405020304" pitchFamily="18" charset="0"/>
              </a:rPr>
              <a:t> </a:t>
            </a:r>
            <a:r>
              <a:rPr lang="vi-VN" sz="2400" dirty="0" smtClean="0">
                <a:solidFill>
                  <a:srgbClr val="000099"/>
                </a:solidFill>
                <a:latin typeface="Times New Roman" panose="02020603050405020304" pitchFamily="18" charset="0"/>
                <a:cs typeface="Times New Roman" panose="02020603050405020304" pitchFamily="18" charset="0"/>
              </a:rPr>
              <a:t>CD </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9024" y="2148293"/>
            <a:ext cx="1591838" cy="461665"/>
          </a:xfrm>
          <a:prstGeom prst="rect">
            <a:avLst/>
          </a:prstGeom>
        </p:spPr>
        <p:txBody>
          <a:bodyPr wrap="square">
            <a:spAutoFit/>
          </a:bodyPr>
          <a:lstStyle/>
          <a:p>
            <a:r>
              <a:rPr lang="vi-VN" sz="2400" dirty="0" smtClean="0">
                <a:solidFill>
                  <a:srgbClr val="000099"/>
                </a:solidFill>
                <a:latin typeface="Times New Roman" panose="02020603050405020304" pitchFamily="18" charset="0"/>
                <a:cs typeface="Times New Roman" panose="02020603050405020304" pitchFamily="18" charset="0"/>
              </a:rPr>
              <a:t>Ổ </a:t>
            </a:r>
            <a:r>
              <a:rPr lang="vi-VN" sz="2400" dirty="0">
                <a:solidFill>
                  <a:srgbClr val="000099"/>
                </a:solidFill>
                <a:latin typeface="Times New Roman" panose="02020603050405020304" pitchFamily="18" charset="0"/>
                <a:cs typeface="Times New Roman" panose="02020603050405020304" pitchFamily="18" charset="0"/>
              </a:rPr>
              <a:t>đĩa </a:t>
            </a:r>
            <a:r>
              <a:rPr lang="vi-VN" sz="2400" dirty="0" smtClean="0">
                <a:solidFill>
                  <a:srgbClr val="000099"/>
                </a:solidFill>
                <a:latin typeface="Times New Roman" panose="02020603050405020304" pitchFamily="18" charset="0"/>
                <a:cs typeface="Times New Roman" panose="02020603050405020304" pitchFamily="18" charset="0"/>
              </a:rPr>
              <a:t>CD </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52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2.59259E-6 L 0.4819 0.19398 " pathEditMode="relative" rAng="0" ptsTypes="AA">
                                      <p:cBhvr>
                                        <p:cTn id="6" dur="2000" fill="hold"/>
                                        <p:tgtEl>
                                          <p:spTgt spid="12"/>
                                        </p:tgtEl>
                                        <p:attrNameLst>
                                          <p:attrName>ppt_x</p:attrName>
                                          <p:attrName>ppt_y</p:attrName>
                                        </p:attrNameLst>
                                      </p:cBhvr>
                                      <p:rCtr x="24089" y="96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4.07407E-6 L 0.75521 0.11528 " pathEditMode="relative" rAng="0" ptsTypes="AA">
                                      <p:cBhvr>
                                        <p:cTn id="10" dur="2000" fill="hold"/>
                                        <p:tgtEl>
                                          <p:spTgt spid="14"/>
                                        </p:tgtEl>
                                        <p:attrNameLst>
                                          <p:attrName>ppt_x</p:attrName>
                                          <p:attrName>ppt_y</p:attrName>
                                        </p:attrNameLst>
                                      </p:cBhvr>
                                      <p:rCtr x="37760" y="576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7.40741E-7 L 0.47474 0.31366 " pathEditMode="relative" rAng="0" ptsTypes="AA">
                                      <p:cBhvr>
                                        <p:cTn id="14" dur="2000" fill="hold"/>
                                        <p:tgtEl>
                                          <p:spTgt spid="5"/>
                                        </p:tgtEl>
                                        <p:attrNameLst>
                                          <p:attrName>ppt_x</p:attrName>
                                          <p:attrName>ppt_y</p:attrName>
                                        </p:attrNameLst>
                                      </p:cBhvr>
                                      <p:rCtr x="23737" y="156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45833E-6 3.7037E-7 L 0.57174 0.52454 " pathEditMode="relative" rAng="0" ptsTypes="AA">
                                      <p:cBhvr>
                                        <p:cTn id="18" dur="2000" fill="hold"/>
                                        <p:tgtEl>
                                          <p:spTgt spid="17"/>
                                        </p:tgtEl>
                                        <p:attrNameLst>
                                          <p:attrName>ppt_x</p:attrName>
                                          <p:attrName>ppt_y</p:attrName>
                                        </p:attrNameLst>
                                      </p:cBhvr>
                                      <p:rCtr x="28581" y="2622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29167E-6 -2.22222E-6 L 0.25195 -0.08541 " pathEditMode="relative" rAng="0" ptsTypes="AA">
                                      <p:cBhvr>
                                        <p:cTn id="22" dur="2000" fill="hold"/>
                                        <p:tgtEl>
                                          <p:spTgt spid="11">
                                            <p:txEl>
                                              <p:pRg st="0" end="0"/>
                                            </p:txEl>
                                          </p:spTgt>
                                        </p:tgtEl>
                                        <p:attrNameLst>
                                          <p:attrName>ppt_x</p:attrName>
                                          <p:attrName>ppt_y</p:attrName>
                                        </p:attrNameLst>
                                      </p:cBhvr>
                                      <p:rCtr x="12591" y="-428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9167E-6 -2.22222E-6 L 0.7388 0.13519 " pathEditMode="relative" rAng="0" ptsTypes="AA">
                                      <p:cBhvr>
                                        <p:cTn id="26" dur="2000" fill="hold"/>
                                        <p:tgtEl>
                                          <p:spTgt spid="15"/>
                                        </p:tgtEl>
                                        <p:attrNameLst>
                                          <p:attrName>ppt_x</p:attrName>
                                          <p:attrName>ppt_y</p:attrName>
                                        </p:attrNameLst>
                                      </p:cBhvr>
                                      <p:rCtr x="36940" y="675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38778E-17 -3.7037E-7 L 0.25898 0.06204 " pathEditMode="relative" rAng="0" ptsTypes="AA">
                                      <p:cBhvr>
                                        <p:cTn id="30" dur="2000" fill="hold"/>
                                        <p:tgtEl>
                                          <p:spTgt spid="16">
                                            <p:txEl>
                                              <p:pRg st="0" end="0"/>
                                            </p:txEl>
                                          </p:spTgt>
                                        </p:tgtEl>
                                        <p:attrNameLst>
                                          <p:attrName>ppt_x</p:attrName>
                                          <p:attrName>ppt_y</p:attrName>
                                        </p:attrNameLst>
                                      </p:cBhvr>
                                      <p:rCtr x="12943" y="310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2.22222E-6 L 0.41432 0.19653 " pathEditMode="relative" rAng="0" ptsTypes="AA">
                                      <p:cBhvr>
                                        <p:cTn id="34" dur="2000" fill="hold"/>
                                        <p:tgtEl>
                                          <p:spTgt spid="18"/>
                                        </p:tgtEl>
                                        <p:attrNameLst>
                                          <p:attrName>ppt_x</p:attrName>
                                          <p:attrName>ppt_y</p:attrName>
                                        </p:attrNameLst>
                                      </p:cBhvr>
                                      <p:rCtr x="20716"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P spid="1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err="1" smtClean="0"/>
              <a:t>Có</a:t>
            </a:r>
            <a:r>
              <a:rPr lang="en-US" dirty="0" smtClean="0"/>
              <a:t> </a:t>
            </a:r>
            <a:r>
              <a:rPr lang="en-US" dirty="0" err="1" smtClean="0"/>
              <a:t>một</a:t>
            </a:r>
            <a:r>
              <a:rPr lang="en-US" dirty="0" smtClean="0"/>
              <a:t> </a:t>
            </a:r>
            <a:r>
              <a:rPr lang="en-US" dirty="0" err="1" smtClean="0"/>
              <a:t>câu</a:t>
            </a:r>
            <a:r>
              <a:rPr lang="en-US" dirty="0" smtClean="0"/>
              <a:t> </a:t>
            </a:r>
            <a:r>
              <a:rPr lang="en-US" dirty="0" err="1" smtClean="0"/>
              <a:t>chuyện</a:t>
            </a:r>
            <a:r>
              <a:rPr lang="en-US" dirty="0" smtClean="0"/>
              <a:t> ………………….</a:t>
            </a:r>
          </a:p>
          <a:p>
            <a:endParaRPr lang="en-US" dirty="0"/>
          </a:p>
        </p:txBody>
      </p:sp>
    </p:spTree>
    <p:extLst>
      <p:ext uri="{BB962C8B-B14F-4D97-AF65-F5344CB8AC3E}">
        <p14:creationId xmlns:p14="http://schemas.microsoft.com/office/powerpoint/2010/main" val="208332576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1348" y="876223"/>
            <a:ext cx="9734844" cy="4572000"/>
          </a:xfrm>
        </p:spPr>
        <p:txBody>
          <a:bodyPr/>
          <a:lstStyle/>
          <a:p>
            <a:pPr algn="just"/>
            <a:r>
              <a:rPr lang="en-US" dirty="0" smtClean="0"/>
              <a:t>A: </a:t>
            </a:r>
            <a:r>
              <a:rPr lang="vi-VN" dirty="0" smtClean="0"/>
              <a:t>Bây giờ tất cả các bộ phận đã kết hợp với nhau, làm thế nào để bạn khởi động một máy tính? CPU kiểm soát tất cả các thành phần như thế nào</a:t>
            </a:r>
            <a:r>
              <a:rPr lang="en-US" dirty="0" smtClean="0"/>
              <a:t>?</a:t>
            </a:r>
          </a:p>
          <a:p>
            <a:pPr algn="just"/>
            <a:r>
              <a:rPr lang="en-US" dirty="0" smtClean="0"/>
              <a:t>B</a:t>
            </a:r>
            <a:r>
              <a:rPr lang="vi-VN" dirty="0" smtClean="0"/>
              <a:t>: </a:t>
            </a:r>
            <a:r>
              <a:rPr lang="en-US" dirty="0" smtClean="0"/>
              <a:t>C</a:t>
            </a:r>
            <a:r>
              <a:rPr lang="vi-VN" dirty="0" smtClean="0"/>
              <a:t>ần </a:t>
            </a:r>
            <a:r>
              <a:rPr lang="vi-VN" dirty="0"/>
              <a:t>phần mềm để vận hành máy tính. </a:t>
            </a:r>
            <a:endParaRPr lang="en-US" dirty="0" smtClean="0"/>
          </a:p>
          <a:p>
            <a:pPr algn="just"/>
            <a:r>
              <a:rPr lang="en-US" dirty="0" smtClean="0"/>
              <a:t>C</a:t>
            </a:r>
            <a:r>
              <a:rPr lang="vi-VN" dirty="0" smtClean="0"/>
              <a:t>: </a:t>
            </a:r>
            <a:r>
              <a:rPr lang="vi-VN" dirty="0"/>
              <a:t>Phần mềm là các hướng dẫn cho máy tính biết phải làm gì. Cần có phần mềm để hoạt động và sử dụng máy tính. </a:t>
            </a:r>
            <a:r>
              <a:rPr lang="en-US" dirty="0" err="1" smtClean="0"/>
              <a:t>Đó</a:t>
            </a:r>
            <a:r>
              <a:rPr lang="en-US" dirty="0" smtClean="0"/>
              <a:t> </a:t>
            </a:r>
            <a:r>
              <a:rPr lang="en-US" dirty="0" err="1" smtClean="0"/>
              <a:t>chính</a:t>
            </a:r>
            <a:r>
              <a:rPr lang="en-US" dirty="0" smtClean="0"/>
              <a:t> </a:t>
            </a:r>
            <a:r>
              <a:rPr lang="en-US" dirty="0" err="1" smtClean="0"/>
              <a:t>là</a:t>
            </a:r>
            <a:r>
              <a:rPr lang="en-US" dirty="0" smtClean="0"/>
              <a:t> </a:t>
            </a:r>
            <a:r>
              <a:rPr lang="vi-VN" dirty="0" smtClean="0"/>
              <a:t>phần </a:t>
            </a:r>
            <a:r>
              <a:rPr lang="vi-VN" dirty="0"/>
              <a:t>mềm BIOS, Hệ điều hành và phần mềm Ứng dụng. </a:t>
            </a:r>
            <a:endParaRPr lang="en-US" dirty="0" smtClean="0"/>
          </a:p>
        </p:txBody>
      </p:sp>
    </p:spTree>
    <p:extLst>
      <p:ext uri="{BB962C8B-B14F-4D97-AF65-F5344CB8AC3E}">
        <p14:creationId xmlns:p14="http://schemas.microsoft.com/office/powerpoint/2010/main" val="395174038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56602" y="876223"/>
            <a:ext cx="10397197" cy="4572000"/>
          </a:xfrm>
        </p:spPr>
        <p:txBody>
          <a:bodyPr/>
          <a:lstStyle/>
          <a:p>
            <a:pPr algn="just"/>
            <a:r>
              <a:rPr lang="en-US" dirty="0"/>
              <a:t>C: </a:t>
            </a:r>
            <a:r>
              <a:rPr lang="vi-VN" dirty="0"/>
              <a:t>Đầu tiên khi chúng </a:t>
            </a:r>
            <a:r>
              <a:rPr lang="vi-VN" dirty="0" smtClean="0"/>
              <a:t>t</a:t>
            </a:r>
            <a:r>
              <a:rPr lang="en-US" dirty="0" smtClean="0"/>
              <a:t>a</a:t>
            </a:r>
            <a:r>
              <a:rPr lang="vi-VN" dirty="0" smtClean="0"/>
              <a:t> </a:t>
            </a:r>
            <a:r>
              <a:rPr lang="vi-VN" dirty="0"/>
              <a:t>bật nguồn máy tính để bàn, phần mềm có tên là Hệ thống đầu ra đầu vào cơ bản phần mềm (BIOS) khởi động hoặc khởi động máy tính. Phần mềm này nằm trên một </a:t>
            </a:r>
            <a:r>
              <a:rPr lang="vi-VN" b="1" dirty="0"/>
              <a:t>chip nhỏ </a:t>
            </a:r>
            <a:r>
              <a:rPr lang="vi-VN" dirty="0"/>
              <a:t>gọi là </a:t>
            </a:r>
            <a:r>
              <a:rPr lang="vi-VN" b="1" dirty="0"/>
              <a:t>ROM </a:t>
            </a:r>
            <a:r>
              <a:rPr lang="vi-VN" dirty="0"/>
              <a:t>(Bộ nhớ chỉ đọc) hoặc bộ nhớ tr</a:t>
            </a:r>
            <a:r>
              <a:rPr lang="en-US" dirty="0"/>
              <a:t>ơ</a:t>
            </a:r>
            <a:r>
              <a:rPr lang="vi-VN" dirty="0"/>
              <a:t>. ROM là một phần của bo mạch chủ. </a:t>
            </a:r>
            <a:endParaRPr lang="en-US" dirty="0"/>
          </a:p>
          <a:p>
            <a:pPr algn="just"/>
            <a:r>
              <a:rPr lang="en-US" dirty="0"/>
              <a:t>A</a:t>
            </a:r>
            <a:r>
              <a:rPr lang="vi-VN" dirty="0"/>
              <a:t>: BIOS kiểm tra xem tất cả các đơn vị phần cứng có hoạt động hay không. Khi chúng tôi bật một hệ thống, chúng tôi thấy nhiều thông báo thông báo rằng một phần cứng cụ thể đang hoạt động. Đây là từ BIOS</a:t>
            </a:r>
            <a:r>
              <a:rPr lang="vi-VN" dirty="0" smtClean="0"/>
              <a:t>.</a:t>
            </a:r>
            <a:endParaRPr lang="en-US" dirty="0"/>
          </a:p>
        </p:txBody>
      </p:sp>
    </p:spTree>
    <p:extLst>
      <p:ext uri="{BB962C8B-B14F-4D97-AF65-F5344CB8AC3E}">
        <p14:creationId xmlns:p14="http://schemas.microsoft.com/office/powerpoint/2010/main" val="22151109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12874" y="876223"/>
            <a:ext cx="10522634" cy="4572000"/>
          </a:xfrm>
        </p:spPr>
        <p:txBody>
          <a:bodyPr/>
          <a:lstStyle/>
          <a:p>
            <a:pPr algn="just"/>
            <a:r>
              <a:rPr lang="en-US" dirty="0" smtClean="0"/>
              <a:t>C</a:t>
            </a:r>
            <a:r>
              <a:rPr lang="vi-VN" dirty="0" smtClean="0"/>
              <a:t>: </a:t>
            </a:r>
            <a:r>
              <a:rPr lang="vi-VN" dirty="0"/>
              <a:t>Nếu một phần cứng không hoạt động, ví dụ, nếu một đĩa cứng không hoạt động, thì BIOS sẽ cho một thông báo lỗi tương ứng. </a:t>
            </a:r>
            <a:endParaRPr lang="en-US" dirty="0" smtClean="0"/>
          </a:p>
          <a:p>
            <a:pPr algn="just"/>
            <a:r>
              <a:rPr lang="en-US" dirty="0" smtClean="0"/>
              <a:t>A</a:t>
            </a:r>
            <a:r>
              <a:rPr lang="vi-VN" dirty="0" smtClean="0"/>
              <a:t>: </a:t>
            </a:r>
            <a:r>
              <a:rPr lang="vi-VN" dirty="0"/>
              <a:t>Vai trò quan trọng nhất của BIOS là tải hệ điều hành (OS). Khi bạn bật máy tính của bạn, CPU cần hướng dẫn để xác định vị trí hệ điều hành trong đĩa cứng. Các BIOS cung cấp các hướng dẫn đó.</a:t>
            </a:r>
            <a:endParaRPr lang="en-US" dirty="0"/>
          </a:p>
        </p:txBody>
      </p:sp>
    </p:spTree>
    <p:extLst>
      <p:ext uri="{BB962C8B-B14F-4D97-AF65-F5344CB8AC3E}">
        <p14:creationId xmlns:p14="http://schemas.microsoft.com/office/powerpoint/2010/main" val="3099226052"/>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763681"/>
            <a:ext cx="10515600" cy="4572000"/>
          </a:xfrm>
        </p:spPr>
        <p:txBody>
          <a:bodyPr/>
          <a:lstStyle/>
          <a:p>
            <a:r>
              <a:rPr lang="vi-VN" b="1" dirty="0"/>
              <a:t>Màn hình bình thường của BIOS </a:t>
            </a:r>
            <a:endParaRPr lang="en-US" b="1" dirty="0"/>
          </a:p>
        </p:txBody>
      </p:sp>
      <p:pic>
        <p:nvPicPr>
          <p:cNvPr id="3" name="Picture 2"/>
          <p:cNvPicPr>
            <a:picLocks noChangeAspect="1"/>
          </p:cNvPicPr>
          <p:nvPr/>
        </p:nvPicPr>
        <p:blipFill>
          <a:blip r:embed="rId2"/>
          <a:stretch>
            <a:fillRect/>
          </a:stretch>
        </p:blipFill>
        <p:spPr>
          <a:xfrm>
            <a:off x="1466850" y="1285875"/>
            <a:ext cx="9258300" cy="5572125"/>
          </a:xfrm>
          <a:prstGeom prst="rect">
            <a:avLst/>
          </a:prstGeom>
        </p:spPr>
      </p:pic>
    </p:spTree>
    <p:extLst>
      <p:ext uri="{BB962C8B-B14F-4D97-AF65-F5344CB8AC3E}">
        <p14:creationId xmlns:p14="http://schemas.microsoft.com/office/powerpoint/2010/main" val="100986216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8295" y="1533379"/>
            <a:ext cx="9772650" cy="4695825"/>
          </a:xfrm>
          <a:prstGeom prst="rect">
            <a:avLst/>
          </a:prstGeom>
        </p:spPr>
      </p:pic>
      <p:sp>
        <p:nvSpPr>
          <p:cNvPr id="2" name="Text Placeholder 1"/>
          <p:cNvSpPr>
            <a:spLocks noGrp="1"/>
          </p:cNvSpPr>
          <p:nvPr>
            <p:ph type="body" sz="quarter" idx="13"/>
          </p:nvPr>
        </p:nvSpPr>
        <p:spPr/>
        <p:txBody>
          <a:bodyPr/>
          <a:lstStyle/>
          <a:p>
            <a:r>
              <a:rPr lang="vi-VN" b="1" dirty="0"/>
              <a:t>Ảnh chụp màn hình lỗi của BIOS </a:t>
            </a:r>
            <a:endParaRPr lang="en-US" b="1" dirty="0"/>
          </a:p>
        </p:txBody>
      </p:sp>
    </p:spTree>
    <p:extLst>
      <p:ext uri="{BB962C8B-B14F-4D97-AF65-F5344CB8AC3E}">
        <p14:creationId xmlns:p14="http://schemas.microsoft.com/office/powerpoint/2010/main" val="2073397674"/>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8175" y="51696"/>
            <a:ext cx="11236821" cy="4587803"/>
          </a:xfrm>
        </p:spPr>
        <p:txBody>
          <a:bodyPr>
            <a:noAutofit/>
          </a:bodyPr>
          <a:lstStyle/>
          <a:p>
            <a:pPr marL="0" indent="0" algn="ctr">
              <a:buNone/>
            </a:pPr>
            <a:r>
              <a:rPr lang="en-US" sz="3200" b="1" dirty="0" err="1"/>
              <a:t>Tìm</a:t>
            </a:r>
            <a:r>
              <a:rPr lang="en-US" sz="3200" b="1" dirty="0"/>
              <a:t> </a:t>
            </a:r>
            <a:r>
              <a:rPr lang="en-US" sz="3200" b="1" dirty="0" err="1"/>
              <a:t>hiểu</a:t>
            </a:r>
            <a:r>
              <a:rPr lang="en-US" sz="3200" b="1" dirty="0"/>
              <a:t> </a:t>
            </a:r>
            <a:r>
              <a:rPr lang="en-US" sz="3200" b="1" dirty="0" err="1"/>
              <a:t>cách</a:t>
            </a:r>
            <a:r>
              <a:rPr lang="en-US" sz="3200" b="1" dirty="0"/>
              <a:t> </a:t>
            </a:r>
            <a:r>
              <a:rPr lang="en-US" sz="3200" b="1" dirty="0" err="1"/>
              <a:t>các</a:t>
            </a:r>
            <a:r>
              <a:rPr lang="en-US" sz="3200" b="1" dirty="0"/>
              <a:t> </a:t>
            </a:r>
            <a:r>
              <a:rPr lang="en-US" sz="3200" b="1" dirty="0" err="1"/>
              <a:t>phần</a:t>
            </a:r>
            <a:r>
              <a:rPr lang="en-US" sz="3200" b="1" dirty="0"/>
              <a:t> </a:t>
            </a:r>
            <a:r>
              <a:rPr lang="en-US" sz="3200" b="1" dirty="0" err="1"/>
              <a:t>cứng</a:t>
            </a:r>
            <a:r>
              <a:rPr lang="en-US" sz="3200" b="1" dirty="0"/>
              <a:t> </a:t>
            </a:r>
            <a:r>
              <a:rPr lang="en-US" sz="3200" b="1" dirty="0" err="1"/>
              <a:t>làm</a:t>
            </a:r>
            <a:r>
              <a:rPr lang="en-US" sz="3200" b="1" dirty="0"/>
              <a:t> </a:t>
            </a:r>
            <a:r>
              <a:rPr lang="en-US" sz="3200" b="1" dirty="0" err="1"/>
              <a:t>việc</a:t>
            </a:r>
            <a:r>
              <a:rPr lang="en-US" sz="3200" b="1" dirty="0"/>
              <a:t> </a:t>
            </a:r>
            <a:r>
              <a:rPr lang="en-US" sz="3200" b="1" dirty="0" err="1"/>
              <a:t>cùng</a:t>
            </a:r>
            <a:r>
              <a:rPr lang="en-US" sz="3200" b="1" dirty="0"/>
              <a:t> </a:t>
            </a:r>
            <a:r>
              <a:rPr lang="en-US" sz="3200" b="1" dirty="0" err="1" smtClean="0"/>
              <a:t>nhau</a:t>
            </a:r>
            <a:endParaRPr lang="en-US" sz="3200" b="1" dirty="0"/>
          </a:p>
        </p:txBody>
      </p:sp>
      <p:grpSp>
        <p:nvGrpSpPr>
          <p:cNvPr id="15" name="Group 14"/>
          <p:cNvGrpSpPr/>
          <p:nvPr/>
        </p:nvGrpSpPr>
        <p:grpSpPr>
          <a:xfrm>
            <a:off x="608175" y="681348"/>
            <a:ext cx="10744453" cy="6176652"/>
            <a:chOff x="1084633" y="691052"/>
            <a:chExt cx="8351467" cy="5196726"/>
          </a:xfrm>
        </p:grpSpPr>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9734" y="836057"/>
              <a:ext cx="7756366" cy="5051721"/>
            </a:xfrm>
            <a:prstGeom prst="rect">
              <a:avLst/>
            </a:prstGeom>
          </p:spPr>
        </p:pic>
        <p:grpSp>
          <p:nvGrpSpPr>
            <p:cNvPr id="10" name="Group 9"/>
            <p:cNvGrpSpPr/>
            <p:nvPr/>
          </p:nvGrpSpPr>
          <p:grpSpPr>
            <a:xfrm>
              <a:off x="1517044" y="2857890"/>
              <a:ext cx="2527300" cy="2527300"/>
              <a:chOff x="8717944" y="1664090"/>
              <a:chExt cx="2527300" cy="2527300"/>
            </a:xfrm>
          </p:grpSpPr>
          <p:sp>
            <p:nvSpPr>
              <p:cNvPr id="6" name="Oval 5"/>
              <p:cNvSpPr/>
              <p:nvPr/>
            </p:nvSpPr>
            <p:spPr>
              <a:xfrm>
                <a:off x="8717944" y="1664090"/>
                <a:ext cx="2527300" cy="2527300"/>
              </a:xfrm>
              <a:prstGeom prst="ellipse">
                <a:avLst/>
              </a:prstGeom>
              <a:solidFill>
                <a:srgbClr val="B03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13689" y="3746890"/>
                <a:ext cx="444500" cy="4445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75000"/>
                      </a:schemeClr>
                    </a:solidFill>
                  </a:rPr>
                  <a:t>1</a:t>
                </a:r>
                <a:endParaRPr lang="en-US" b="1" dirty="0">
                  <a:solidFill>
                    <a:schemeClr val="accent6">
                      <a:lumMod val="75000"/>
                    </a:schemeClr>
                  </a:solidFill>
                </a:endParaRPr>
              </a:p>
            </p:txBody>
          </p:sp>
          <p:sp>
            <p:nvSpPr>
              <p:cNvPr id="9" name="Rounded Rectangle 8"/>
              <p:cNvSpPr/>
              <p:nvPr/>
            </p:nvSpPr>
            <p:spPr>
              <a:xfrm>
                <a:off x="8880634" y="2108590"/>
                <a:ext cx="2190675" cy="1570755"/>
              </a:xfrm>
              <a:prstGeom prst="roundRect">
                <a:avLst/>
              </a:prstGeom>
              <a:solidFill>
                <a:srgbClr val="B03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pPr>
                <a:r>
                  <a:rPr lang="en-US" sz="2400" b="1" dirty="0" smtClean="0">
                    <a:latin typeface="Times New Roman" panose="02020603050405020304" pitchFamily="18" charset="0"/>
                    <a:cs typeface="Times New Roman" panose="02020603050405020304" pitchFamily="18" charset="0"/>
                  </a:rPr>
                  <a:t>ROM-BIOS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chịu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084633" y="691052"/>
              <a:ext cx="2527300" cy="2527300"/>
              <a:chOff x="8717944" y="1664090"/>
              <a:chExt cx="2527300" cy="2527300"/>
            </a:xfrm>
          </p:grpSpPr>
          <p:sp>
            <p:nvSpPr>
              <p:cNvPr id="12" name="Oval 11"/>
              <p:cNvSpPr/>
              <p:nvPr/>
            </p:nvSpPr>
            <p:spPr>
              <a:xfrm>
                <a:off x="8717944" y="1664090"/>
                <a:ext cx="2527300" cy="2527300"/>
              </a:xfrm>
              <a:prstGeom prst="ellipse">
                <a:avLst/>
              </a:prstGeom>
              <a:solidFill>
                <a:srgbClr val="F9A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713689" y="3746890"/>
                <a:ext cx="444500" cy="4445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2</a:t>
                </a:r>
                <a:endParaRPr lang="en-US" b="1" dirty="0">
                  <a:solidFill>
                    <a:schemeClr val="accent1"/>
                  </a:solidFill>
                </a:endParaRPr>
              </a:p>
            </p:txBody>
          </p:sp>
          <p:sp>
            <p:nvSpPr>
              <p:cNvPr id="14" name="Rounded Rectangle 13"/>
              <p:cNvSpPr/>
              <p:nvPr/>
            </p:nvSpPr>
            <p:spPr>
              <a:xfrm>
                <a:off x="8846621" y="2191572"/>
                <a:ext cx="2208782" cy="1487773"/>
              </a:xfrm>
              <a:prstGeom prst="roundRect">
                <a:avLst/>
              </a:prstGeom>
              <a:solidFill>
                <a:srgbClr val="F9A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Booting</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4075058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1&quot;/&gt;&lt;/object&gt;&lt;object type=&quot;3&quot; unique_id=&quot;10005&quot;&gt;&lt;property id=&quot;20148&quot; value=&quot;5&quot;/&gt;&lt;property id=&quot;20300&quot; value=&quot;Slide 2&quot;/&gt;&lt;property id=&quot;20307&quot; value=&quot;353&quot;/&gt;&lt;/object&gt;&lt;object type=&quot;3&quot; unique_id=&quot;10006&quot;&gt;&lt;property id=&quot;20148&quot; value=&quot;5&quot;/&gt;&lt;property id=&quot;20300&quot; value=&quot;Slide 3&quot;/&gt;&lt;property id=&quot;20307&quot; value=&quot;352&quot;/&gt;&lt;/object&gt;&lt;object type=&quot;3&quot; unique_id=&quot;10007&quot;&gt;&lt;property id=&quot;20148&quot; value=&quot;5&quot;/&gt;&lt;property id=&quot;20300&quot; value=&quot;Slide 4&quot;/&gt;&lt;property id=&quot;20307&quot; value=&quot;344&quot;/&gt;&lt;/object&gt;&lt;object type=&quot;3&quot; unique_id=&quot;10008&quot;&gt;&lt;property id=&quot;20148&quot; value=&quot;5&quot;/&gt;&lt;property id=&quot;20300&quot; value=&quot;Slide 5&quot;/&gt;&lt;property id=&quot;20307&quot; value=&quot;349&quot;/&gt;&lt;/object&gt;&lt;object type=&quot;3&quot; unique_id=&quot;10009&quot;&gt;&lt;property id=&quot;20148&quot; value=&quot;5&quot;/&gt;&lt;property id=&quot;20300&quot; value=&quot;Slide 6&quot;/&gt;&lt;property id=&quot;20307&quot; value=&quot;345&quot;/&gt;&lt;/object&gt;&lt;object type=&quot;3&quot; unique_id=&quot;10010&quot;&gt;&lt;property id=&quot;20148&quot; value=&quot;5&quot;/&gt;&lt;property id=&quot;20300&quot; value=&quot;Slide 7&quot;/&gt;&lt;property id=&quot;20307&quot; value=&quot;347&quot;/&gt;&lt;/object&gt;&lt;object type=&quot;3&quot; unique_id=&quot;10011&quot;&gt;&lt;property id=&quot;20148&quot; value=&quot;5&quot;/&gt;&lt;property id=&quot;20300&quot; value=&quot;Slide 8&quot;/&gt;&lt;property id=&quot;20307&quot; value=&quot;346&quot;/&gt;&lt;/object&gt;&lt;object type=&quot;3&quot; unique_id=&quot;10012&quot;&gt;&lt;property id=&quot;20148&quot; value=&quot;5&quot;/&gt;&lt;property id=&quot;20300&quot; value=&quot;Slide 9&quot;/&gt;&lt;property id=&quot;20307&quot; value=&quot;291&quot;/&gt;&lt;/object&gt;&lt;object type=&quot;3&quot; unique_id=&quot;10013&quot;&gt;&lt;property id=&quot;20148&quot; value=&quot;5&quot;/&gt;&lt;property id=&quot;20300&quot; value=&quot;Slide 10&quot;/&gt;&lt;property id=&quot;20307&quot; value=&quot;350&quot;/&gt;&lt;/object&gt;&lt;object type=&quot;3&quot; unique_id=&quot;10014&quot;&gt;&lt;property id=&quot;20148&quot; value=&quot;5&quot;/&gt;&lt;property id=&quot;20300&quot; value=&quot;Slide 11&quot;/&gt;&lt;property id=&quot;20307&quot; value=&quot;294&quot;/&gt;&lt;/object&gt;&lt;object type=&quot;3&quot; unique_id=&quot;10015&quot;&gt;&lt;property id=&quot;20148&quot; value=&quot;5&quot;/&gt;&lt;property id=&quot;20300&quot; value=&quot;Slide 12&quot;/&gt;&lt;property id=&quot;20307&quot; value=&quot;354&quot;/&gt;&lt;/object&gt;&lt;object type=&quot;3&quot; unique_id=&quot;10016&quot;&gt;&lt;property id=&quot;20148&quot; value=&quot;5&quot;/&gt;&lt;property id=&quot;20300&quot; value=&quot;Slide 13&quot;/&gt;&lt;property id=&quot;20307&quot; value=&quot;34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12975</TotalTime>
  <Words>679</Words>
  <Application>Microsoft Office PowerPoint</Application>
  <PresentationFormat>Custom</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MTC</cp:lastModifiedBy>
  <cp:revision>266</cp:revision>
  <dcterms:created xsi:type="dcterms:W3CDTF">2014-06-09T03:12:12Z</dcterms:created>
  <dcterms:modified xsi:type="dcterms:W3CDTF">2021-03-08T10:01:23Z</dcterms:modified>
</cp:coreProperties>
</file>