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4"/>
  </p:notesMasterIdLst>
  <p:sldIdLst>
    <p:sldId id="279" r:id="rId2"/>
    <p:sldId id="256" r:id="rId3"/>
    <p:sldId id="257" r:id="rId4"/>
    <p:sldId id="260" r:id="rId5"/>
    <p:sldId id="261" r:id="rId6"/>
    <p:sldId id="259" r:id="rId7"/>
    <p:sldId id="263" r:id="rId8"/>
    <p:sldId id="278" r:id="rId9"/>
    <p:sldId id="266" r:id="rId10"/>
    <p:sldId id="282" r:id="rId11"/>
    <p:sldId id="268" r:id="rId12"/>
    <p:sldId id="269" r:id="rId13"/>
    <p:sldId id="270" r:id="rId14"/>
    <p:sldId id="271" r:id="rId15"/>
    <p:sldId id="272" r:id="rId16"/>
    <p:sldId id="276" r:id="rId17"/>
    <p:sldId id="274" r:id="rId18"/>
    <p:sldId id="273" r:id="rId19"/>
    <p:sldId id="275" r:id="rId20"/>
    <p:sldId id="277" r:id="rId21"/>
    <p:sldId id="280"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5C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E85E2-6EC9-4968-9702-24A387468219}"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C2B2-4CAA-42A7-961F-6FC383A033A4}" type="slidenum">
              <a:rPr lang="en-US" smtClean="0"/>
              <a:t>‹#›</a:t>
            </a:fld>
            <a:endParaRPr lang="en-US"/>
          </a:p>
        </p:txBody>
      </p:sp>
    </p:spTree>
    <p:extLst>
      <p:ext uri="{BB962C8B-B14F-4D97-AF65-F5344CB8AC3E}">
        <p14:creationId xmlns:p14="http://schemas.microsoft.com/office/powerpoint/2010/main" val="385247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1</a:t>
            </a:fld>
            <a:endParaRPr lang="en-US"/>
          </a:p>
        </p:txBody>
      </p:sp>
    </p:spTree>
    <p:extLst>
      <p:ext uri="{BB962C8B-B14F-4D97-AF65-F5344CB8AC3E}">
        <p14:creationId xmlns:p14="http://schemas.microsoft.com/office/powerpoint/2010/main" val="311378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AC2B2-4CAA-42A7-961F-6FC383A033A4}" type="slidenum">
              <a:rPr lang="en-US" smtClean="0"/>
              <a:t>3</a:t>
            </a:fld>
            <a:endParaRPr lang="en-US"/>
          </a:p>
        </p:txBody>
      </p:sp>
    </p:spTree>
    <p:extLst>
      <p:ext uri="{BB962C8B-B14F-4D97-AF65-F5344CB8AC3E}">
        <p14:creationId xmlns:p14="http://schemas.microsoft.com/office/powerpoint/2010/main" val="300688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005C3"/>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2005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2005C3"/>
                </a:solidFill>
              </a:defRPr>
            </a:lvl1pPr>
          </a:lstStyle>
          <a:p>
            <a:fld id="{646BA0B8-653E-4C64-B81D-FB3978AF3099}" type="datetimeFigureOut">
              <a:rPr lang="en-US" smtClean="0"/>
              <a:pPr/>
              <a:t>3/5/2021</a:t>
            </a:fld>
            <a:endParaRPr lang="en-US"/>
          </a:p>
        </p:txBody>
      </p:sp>
      <p:sp>
        <p:nvSpPr>
          <p:cNvPr id="5" name="Footer Placeholder 4"/>
          <p:cNvSpPr>
            <a:spLocks noGrp="1"/>
          </p:cNvSpPr>
          <p:nvPr>
            <p:ph type="ftr" sz="quarter" idx="11"/>
          </p:nvPr>
        </p:nvSpPr>
        <p:spPr/>
        <p:txBody>
          <a:bodyPr/>
          <a:lstStyle>
            <a:lvl1pPr>
              <a:defRPr>
                <a:solidFill>
                  <a:srgbClr val="2005C3"/>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05C3"/>
                </a:solidFill>
              </a:defRPr>
            </a:lvl1pPr>
          </a:lstStyle>
          <a:p>
            <a:fld id="{A98F43A6-B8C3-422F-8071-6B2A51337F1E}" type="slidenum">
              <a:rPr lang="en-US" smtClean="0"/>
              <a:pPr/>
              <a:t>‹#›</a:t>
            </a:fld>
            <a:endParaRPr lang="en-US"/>
          </a:p>
        </p:txBody>
      </p:sp>
    </p:spTree>
    <p:extLst>
      <p:ext uri="{BB962C8B-B14F-4D97-AF65-F5344CB8AC3E}">
        <p14:creationId xmlns:p14="http://schemas.microsoft.com/office/powerpoint/2010/main" val="74869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95942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349421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Chủ đề B--Bài 1-Nội dun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838200" y="876223"/>
            <a:ext cx="10515600" cy="4572000"/>
          </a:xfrm>
        </p:spPr>
        <p:txBody>
          <a:bodyPr>
            <a:noAutofit/>
          </a:bodyPr>
          <a:lstStyle>
            <a:lvl1pPr marL="457200" indent="-457200" algn="ctr">
              <a:buClrTx/>
              <a:buFont typeface="Arial" panose="020B0604020202020204" pitchFamily="34" charset="0"/>
              <a:buChar char="•"/>
              <a:defRPr sz="3200">
                <a:solidFill>
                  <a:srgbClr val="2005C3"/>
                </a:solidFill>
                <a:latin typeface="+mj-lt"/>
                <a:cs typeface="Times New Roman" panose="02020603050405020304" pitchFamily="18" charset="0"/>
              </a:defRPr>
            </a:lvl1pPr>
            <a:lvl2pPr marL="341313" indent="-341313" algn="l">
              <a:buClrTx/>
              <a:buFont typeface="Arial" panose="020B0604020202020204" pitchFamily="34" charset="0"/>
              <a:buChar char="•"/>
              <a:defRPr sz="3000">
                <a:solidFill>
                  <a:srgbClr val="2005C3"/>
                </a:solidFill>
                <a:latin typeface="+mj-lt"/>
                <a:cs typeface="Times New Roman" panose="02020603050405020304" pitchFamily="18" charset="0"/>
              </a:defRPr>
            </a:lvl2pPr>
            <a:lvl3pPr marL="627063" indent="-285750" algn="l">
              <a:buClrTx/>
              <a:buFont typeface="Arial" panose="020B0604020202020204" pitchFamily="34" charset="0"/>
              <a:buChar char="•"/>
              <a:defRPr sz="2800">
                <a:solidFill>
                  <a:srgbClr val="2005C3"/>
                </a:solidFill>
                <a:latin typeface="+mj-lt"/>
                <a:cs typeface="Times New Roman" panose="02020603050405020304" pitchFamily="18" charset="0"/>
              </a:defRPr>
            </a:lvl3pPr>
            <a:lvl4pPr marL="914400" indent="-287338" algn="l">
              <a:buClrTx/>
              <a:buFont typeface="Arial" panose="020B0604020202020204" pitchFamily="34" charset="0"/>
              <a:buChar char="•"/>
              <a:defRPr sz="2600">
                <a:solidFill>
                  <a:srgbClr val="2005C3"/>
                </a:solidFill>
                <a:latin typeface="+mj-lt"/>
                <a:cs typeface="Times New Roman" panose="02020603050405020304" pitchFamily="18" charset="0"/>
              </a:defRPr>
            </a:lvl4pPr>
            <a:lvl5pPr marL="1309688" indent="-395288" algn="l">
              <a:buClrTx/>
              <a:buFont typeface="Arial" panose="020B0604020202020204" pitchFamily="34" charset="0"/>
              <a:buChar char="•"/>
              <a:defRPr sz="2400">
                <a:solidFill>
                  <a:srgbClr val="2005C3"/>
                </a:solidFill>
                <a:latin typeface="+mj-lt"/>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11606" y="5510662"/>
            <a:ext cx="690660" cy="912192"/>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691243" y="5631428"/>
            <a:ext cx="1114312" cy="897788"/>
          </a:xfrm>
          <a:prstGeom prst="rect">
            <a:avLst/>
          </a:prstGeom>
        </p:spPr>
      </p:pic>
      <p:pic>
        <p:nvPicPr>
          <p:cNvPr id="13" name="Picture 12"/>
          <p:cNvPicPr>
            <a:picLocks noChangeAspect="1"/>
          </p:cNvPicPr>
          <p:nvPr userDrawn="1"/>
        </p:nvPicPr>
        <p:blipFill>
          <a:blip r:embed="rId4"/>
          <a:stretch>
            <a:fillRect/>
          </a:stretch>
        </p:blipFill>
        <p:spPr>
          <a:xfrm>
            <a:off x="4953000" y="5044171"/>
            <a:ext cx="2286000" cy="1758462"/>
          </a:xfrm>
          <a:prstGeom prst="rect">
            <a:avLst/>
          </a:prstGeom>
        </p:spPr>
      </p:pic>
      <p:sp>
        <p:nvSpPr>
          <p:cNvPr id="14" name="TextBox 13"/>
          <p:cNvSpPr txBox="1"/>
          <p:nvPr userDrawn="1"/>
        </p:nvSpPr>
        <p:spPr>
          <a:xfrm>
            <a:off x="0" y="136400"/>
            <a:ext cx="4713668" cy="461665"/>
          </a:xfrm>
          <a:prstGeom prst="rect">
            <a:avLst/>
          </a:prstGeom>
          <a:noFill/>
        </p:spPr>
        <p:txBody>
          <a:bodyPr wrap="square" rtlCol="0">
            <a:spAutoFit/>
          </a:bodyPr>
          <a:lstStyle/>
          <a:p>
            <a:r>
              <a:rPr lang="en-US" sz="2400" dirty="0" err="1" smtClean="0">
                <a:latin typeface="+mj-lt"/>
                <a:cs typeface="Times New Roman" panose="02020603050405020304" pitchFamily="18" charset="0"/>
              </a:rPr>
              <a:t>Chủ</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đề</a:t>
            </a:r>
            <a:r>
              <a:rPr lang="en-US" sz="2400" baseline="0" dirty="0" smtClean="0">
                <a:latin typeface="+mj-lt"/>
                <a:cs typeface="Times New Roman" panose="02020603050405020304" pitchFamily="18" charset="0"/>
              </a:rPr>
              <a:t> B. </a:t>
            </a:r>
            <a:r>
              <a:rPr lang="en-US" sz="2400" baseline="0" dirty="0" err="1" smtClean="0">
                <a:latin typeface="+mj-lt"/>
                <a:cs typeface="Times New Roman" panose="02020603050405020304" pitchFamily="18" charset="0"/>
              </a:rPr>
              <a:t>Phần</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cứng</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máy</a:t>
            </a:r>
            <a:r>
              <a:rPr lang="en-US" sz="2400" baseline="0" dirty="0" smtClean="0">
                <a:latin typeface="+mj-lt"/>
                <a:cs typeface="Times New Roman" panose="02020603050405020304" pitchFamily="18" charset="0"/>
              </a:rPr>
              <a:t> </a:t>
            </a:r>
            <a:r>
              <a:rPr lang="en-US" sz="2400" baseline="0" dirty="0" err="1" smtClean="0">
                <a:latin typeface="+mj-lt"/>
                <a:cs typeface="Times New Roman" panose="02020603050405020304" pitchFamily="18" charset="0"/>
              </a:rPr>
              <a:t>tính</a:t>
            </a:r>
            <a:endParaRPr lang="en-US" sz="2400" dirty="0">
              <a:latin typeface="+mj-lt"/>
              <a:cs typeface="Times New Roman" panose="02020603050405020304" pitchFamily="18" charset="0"/>
            </a:endParaRPr>
          </a:p>
        </p:txBody>
      </p:sp>
      <p:sp>
        <p:nvSpPr>
          <p:cNvPr id="15" name="TextBox 14"/>
          <p:cNvSpPr txBox="1"/>
          <p:nvPr userDrawn="1"/>
        </p:nvSpPr>
        <p:spPr>
          <a:xfrm>
            <a:off x="7594833" y="175588"/>
            <a:ext cx="4597167" cy="461665"/>
          </a:xfrm>
          <a:prstGeom prst="rect">
            <a:avLst/>
          </a:prstGeom>
          <a:noFill/>
        </p:spPr>
        <p:txBody>
          <a:bodyPr wrap="square" rtlCol="0">
            <a:spAutoFit/>
          </a:bodyPr>
          <a:lstStyle>
            <a:defPPr>
              <a:defRPr lang="en-US"/>
            </a:defPPr>
          </a:lstStyle>
          <a:p>
            <a:pPr lvl="0" algn="r"/>
            <a:r>
              <a:rPr lang="en-US" sz="2400" dirty="0" err="1" smtClean="0">
                <a:latin typeface="+mj-lt"/>
                <a:cs typeface="Times New Roman" panose="02020603050405020304" pitchFamily="18" charset="0"/>
              </a:rPr>
              <a:t>Bài</a:t>
            </a:r>
            <a:r>
              <a:rPr lang="en-US" sz="2400" dirty="0" smtClean="0">
                <a:latin typeface="+mj-lt"/>
                <a:cs typeface="Times New Roman" panose="02020603050405020304" pitchFamily="18" charset="0"/>
              </a:rPr>
              <a:t> 1. </a:t>
            </a:r>
            <a:r>
              <a:rPr lang="en-US" sz="2400" dirty="0" err="1" smtClean="0">
                <a:latin typeface="+mj-lt"/>
                <a:cs typeface="Times New Roman" panose="02020603050405020304" pitchFamily="18" charset="0"/>
              </a:rPr>
              <a:t>Chào</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bạn</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tớ</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là</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máy</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tính</a:t>
            </a:r>
            <a:endParaRPr lang="en-US" sz="2400" dirty="0" smtClean="0">
              <a:latin typeface="+mj-lt"/>
              <a:cs typeface="Times New Roman" panose="02020603050405020304" pitchFamily="18" charset="0"/>
            </a:endParaRPr>
          </a:p>
        </p:txBody>
      </p:sp>
    </p:spTree>
    <p:extLst>
      <p:ext uri="{BB962C8B-B14F-4D97-AF65-F5344CB8AC3E}">
        <p14:creationId xmlns:p14="http://schemas.microsoft.com/office/powerpoint/2010/main" val="3087160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6BA0B8-653E-4C64-B81D-FB3978AF309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348491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6BA0B8-653E-4C64-B81D-FB3978AF309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40132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6BA0B8-653E-4C64-B81D-FB3978AF309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01601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BA0B8-653E-4C64-B81D-FB3978AF3099}"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75923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6BA0B8-653E-4C64-B81D-FB3978AF3099}"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135899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BA0B8-653E-4C64-B81D-FB3978AF3099}"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71896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6BA0B8-653E-4C64-B81D-FB3978AF309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96029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6BA0B8-653E-4C64-B81D-FB3978AF309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F43A6-B8C3-422F-8071-6B2A51337F1E}" type="slidenum">
              <a:rPr lang="en-US" smtClean="0"/>
              <a:t>‹#›</a:t>
            </a:fld>
            <a:endParaRPr lang="en-US"/>
          </a:p>
        </p:txBody>
      </p:sp>
    </p:spTree>
    <p:extLst>
      <p:ext uri="{BB962C8B-B14F-4D97-AF65-F5344CB8AC3E}">
        <p14:creationId xmlns:p14="http://schemas.microsoft.com/office/powerpoint/2010/main" val="231061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005C3"/>
                </a:solidFill>
              </a:defRPr>
            </a:lvl1pPr>
          </a:lstStyle>
          <a:p>
            <a:fld id="{646BA0B8-653E-4C64-B81D-FB3978AF3099}" type="datetimeFigureOut">
              <a:rPr lang="en-US" smtClean="0"/>
              <a:pPr/>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005C3"/>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005C3"/>
                </a:solidFill>
              </a:defRPr>
            </a:lvl1pPr>
          </a:lstStyle>
          <a:p>
            <a:fld id="{A98F43A6-B8C3-422F-8071-6B2A51337F1E}" type="slidenum">
              <a:rPr lang="en-US" smtClean="0"/>
              <a:pPr/>
              <a:t>‹#›</a:t>
            </a:fld>
            <a:endParaRPr lang="en-US"/>
          </a:p>
        </p:txBody>
      </p:sp>
    </p:spTree>
    <p:extLst>
      <p:ext uri="{BB962C8B-B14F-4D97-AF65-F5344CB8AC3E}">
        <p14:creationId xmlns:p14="http://schemas.microsoft.com/office/powerpoint/2010/main" val="6266218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400" rtl="0" eaLnBrk="1" latinLnBrk="0" hangingPunct="1">
        <a:lnSpc>
          <a:spcPct val="90000"/>
        </a:lnSpc>
        <a:spcBef>
          <a:spcPct val="0"/>
        </a:spcBef>
        <a:buNone/>
        <a:defRPr sz="4400" kern="1200">
          <a:solidFill>
            <a:srgbClr val="2005C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05C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05C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05C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05C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05C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mp"/><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8591" y="2293825"/>
            <a:ext cx="9913257" cy="3912280"/>
          </a:xfrm>
          <a:prstGeom prst="rect">
            <a:avLst/>
          </a:prstGeom>
          <a:noFill/>
        </p:spPr>
        <p:txBody>
          <a:bodyPr wrap="none" lIns="91440" tIns="45720" rIns="91440" bIns="45720">
            <a:prstTxWarp prst="textArchUp">
              <a:avLst/>
            </a:prstTxWarp>
            <a:spAutoFit/>
          </a:bodyPr>
          <a:lstStyle/>
          <a:p>
            <a:pPr algn="ctr"/>
            <a:r>
              <a:rPr lang="en-US" sz="6600" b="1" dirty="0" err="1">
                <a:ln w="13462">
                  <a:solidFill>
                    <a:schemeClr val="bg1"/>
                  </a:solidFill>
                  <a:prstDash val="solid"/>
                </a:ln>
                <a:solidFill>
                  <a:srgbClr val="2005C3"/>
                </a:solidFill>
                <a:effectLst>
                  <a:outerShdw dist="38100" dir="2700000" algn="bl" rotWithShape="0">
                    <a:schemeClr val="accent5"/>
                  </a:outerShdw>
                </a:effectLst>
              </a:rPr>
              <a:t>Nhiệt</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liệt</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chào</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mừng</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các</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bạn</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học</a:t>
            </a:r>
            <a:r>
              <a:rPr lang="en-US" sz="6600" b="1" dirty="0">
                <a:ln w="13462">
                  <a:solidFill>
                    <a:schemeClr val="bg1"/>
                  </a:solidFill>
                  <a:prstDash val="solid"/>
                </a:ln>
                <a:solidFill>
                  <a:srgbClr val="2005C3"/>
                </a:solidFill>
                <a:effectLst>
                  <a:outerShdw dist="38100" dir="2700000" algn="bl" rotWithShape="0">
                    <a:schemeClr val="accent5"/>
                  </a:outerShdw>
                </a:effectLst>
              </a:rPr>
              <a:t> </a:t>
            </a:r>
            <a:r>
              <a:rPr lang="en-US" sz="6600" b="1" dirty="0" err="1">
                <a:ln w="13462">
                  <a:solidFill>
                    <a:schemeClr val="bg1"/>
                  </a:solidFill>
                  <a:prstDash val="solid"/>
                </a:ln>
                <a:solidFill>
                  <a:srgbClr val="2005C3"/>
                </a:solidFill>
                <a:effectLst>
                  <a:outerShdw dist="38100" dir="2700000" algn="bl" rotWithShape="0">
                    <a:schemeClr val="accent5"/>
                  </a:outerShdw>
                </a:effectLst>
              </a:rPr>
              <a:t>sinh</a:t>
            </a:r>
            <a:endParaRPr lang="en-US" sz="6600" b="1" dirty="0">
              <a:ln w="13462">
                <a:solidFill>
                  <a:schemeClr val="bg1"/>
                </a:solidFill>
                <a:prstDash val="solid"/>
              </a:ln>
              <a:solidFill>
                <a:srgbClr val="2005C3"/>
              </a:solidFill>
              <a:effectLst>
                <a:outerShdw dist="38100" dir="2700000" algn="bl" rotWithShape="0">
                  <a:schemeClr val="accent5"/>
                </a:outerShdw>
              </a:effectLst>
            </a:endParaRPr>
          </a:p>
        </p:txBody>
      </p:sp>
      <p:sp>
        <p:nvSpPr>
          <p:cNvPr id="4" name="Subtitle 3"/>
          <p:cNvSpPr>
            <a:spLocks noGrp="1"/>
          </p:cNvSpPr>
          <p:nvPr>
            <p:ph type="subTitle" idx="1"/>
          </p:nvPr>
        </p:nvSpPr>
        <p:spPr>
          <a:xfrm>
            <a:off x="1521828" y="4231482"/>
            <a:ext cx="9144000" cy="1655762"/>
          </a:xfrm>
        </p:spPr>
        <p:txBody>
          <a:bodyPr>
            <a:normAutofit/>
          </a:bodyPr>
          <a:lstStyle/>
          <a:p>
            <a:r>
              <a:rPr lang="en-US" sz="3600" dirty="0" err="1" smtClean="0">
                <a:solidFill>
                  <a:srgbClr val="FF0000"/>
                </a:solidFill>
              </a:rPr>
              <a:t>Khối</a:t>
            </a:r>
            <a:r>
              <a:rPr lang="en-US" sz="3600" dirty="0" smtClean="0">
                <a:solidFill>
                  <a:srgbClr val="FF0000"/>
                </a:solidFill>
              </a:rPr>
              <a:t> 3 – </a:t>
            </a:r>
            <a:r>
              <a:rPr lang="en-US" sz="3600" dirty="0" err="1" smtClean="0">
                <a:solidFill>
                  <a:srgbClr val="FF0000"/>
                </a:solidFill>
              </a:rPr>
              <a:t>Tuần</a:t>
            </a:r>
            <a:r>
              <a:rPr lang="en-US" sz="3600" dirty="0" smtClean="0">
                <a:solidFill>
                  <a:srgbClr val="FF0000"/>
                </a:solidFill>
              </a:rPr>
              <a:t> 22</a:t>
            </a:r>
            <a:endParaRPr lang="en-US" sz="3600" dirty="0">
              <a:solidFill>
                <a:srgbClr val="FF0000"/>
              </a:solidFill>
            </a:endParaRPr>
          </a:p>
        </p:txBody>
      </p:sp>
      <p:sp>
        <p:nvSpPr>
          <p:cNvPr id="382" name="Google Shape;88;p1"/>
          <p:cNvSpPr/>
          <p:nvPr/>
        </p:nvSpPr>
        <p:spPr>
          <a:xfrm>
            <a:off x="4112628" y="3071020"/>
            <a:ext cx="3962400" cy="685800"/>
          </a:xfrm>
          <a:prstGeom prst="rect">
            <a:avLst/>
          </a:prstGeom>
        </p:spPr>
        <p:txBody>
          <a:bodyPr>
            <a:prstTxWarp prst="textPlain">
              <a:avLst/>
            </a:prstTxWarp>
          </a:bodyPr>
          <a:lstStyle/>
          <a:p>
            <a:pPr lvl="0" algn="ctr"/>
            <a:r>
              <a:rPr b="1" i="0" dirty="0" err="1">
                <a:ln>
                  <a:noFill/>
                </a:ln>
                <a:solidFill>
                  <a:srgbClr val="0066FF"/>
                </a:solidFill>
                <a:latin typeface="Times New Roman"/>
              </a:rPr>
              <a:t>Môn</a:t>
            </a:r>
            <a:r>
              <a:rPr b="1" i="0" dirty="0">
                <a:ln>
                  <a:noFill/>
                </a:ln>
                <a:solidFill>
                  <a:srgbClr val="0066FF"/>
                </a:solidFill>
                <a:latin typeface="Times New Roman"/>
              </a:rPr>
              <a:t>: Tin </a:t>
            </a:r>
            <a:r>
              <a:rPr b="1" i="0" dirty="0" err="1">
                <a:ln>
                  <a:noFill/>
                </a:ln>
                <a:solidFill>
                  <a:srgbClr val="0066FF"/>
                </a:solidFill>
                <a:latin typeface="Times New Roman"/>
              </a:rPr>
              <a:t>Học</a:t>
            </a:r>
            <a:endParaRPr b="1" i="0" dirty="0">
              <a:ln>
                <a:noFill/>
              </a:ln>
              <a:solidFill>
                <a:srgbClr val="0066FF"/>
              </a:solidFill>
              <a:latin typeface="Times New Roman"/>
            </a:endParaRPr>
          </a:p>
        </p:txBody>
      </p:sp>
      <p:pic>
        <p:nvPicPr>
          <p:cNvPr id="384" name="Google Shape;90;p1" descr="POINSET2"/>
          <p:cNvPicPr preferRelativeResize="0"/>
          <p:nvPr/>
        </p:nvPicPr>
        <p:blipFill rotWithShape="1">
          <a:blip r:embed="rId3">
            <a:alphaModFix/>
          </a:blip>
          <a:srcRect/>
          <a:stretch/>
        </p:blipFill>
        <p:spPr>
          <a:xfrm>
            <a:off x="0" y="3175"/>
            <a:ext cx="2476500" cy="1898650"/>
          </a:xfrm>
          <a:prstGeom prst="rect">
            <a:avLst/>
          </a:prstGeom>
          <a:noFill/>
          <a:ln>
            <a:noFill/>
          </a:ln>
        </p:spPr>
      </p:pic>
      <p:pic>
        <p:nvPicPr>
          <p:cNvPr id="385" name="Google Shape;91;p1" descr="13"/>
          <p:cNvPicPr preferRelativeResize="0"/>
          <p:nvPr/>
        </p:nvPicPr>
        <p:blipFill rotWithShape="1">
          <a:blip r:embed="rId4">
            <a:alphaModFix/>
          </a:blip>
          <a:srcRect/>
          <a:stretch/>
        </p:blipFill>
        <p:spPr>
          <a:xfrm rot="-5400000" flipH="1">
            <a:off x="9353550" y="-1924050"/>
            <a:ext cx="609600" cy="4457700"/>
          </a:xfrm>
          <a:prstGeom prst="rect">
            <a:avLst/>
          </a:prstGeom>
          <a:noFill/>
          <a:ln>
            <a:noFill/>
          </a:ln>
        </p:spPr>
      </p:pic>
      <p:pic>
        <p:nvPicPr>
          <p:cNvPr id="386" name="Google Shape;92;p1" descr="11"/>
          <p:cNvPicPr preferRelativeResize="0"/>
          <p:nvPr/>
        </p:nvPicPr>
        <p:blipFill rotWithShape="1">
          <a:blip r:embed="rId5">
            <a:alphaModFix/>
          </a:blip>
          <a:srcRect/>
          <a:stretch/>
        </p:blipFill>
        <p:spPr>
          <a:xfrm>
            <a:off x="10401300" y="0"/>
            <a:ext cx="1485900" cy="1143000"/>
          </a:xfrm>
          <a:prstGeom prst="rect">
            <a:avLst/>
          </a:prstGeom>
          <a:noFill/>
          <a:ln>
            <a:noFill/>
          </a:ln>
        </p:spPr>
      </p:pic>
      <p:pic>
        <p:nvPicPr>
          <p:cNvPr id="387" name="Google Shape;93;p1" descr="13"/>
          <p:cNvPicPr preferRelativeResize="0"/>
          <p:nvPr/>
        </p:nvPicPr>
        <p:blipFill rotWithShape="1">
          <a:blip r:embed="rId4">
            <a:alphaModFix/>
          </a:blip>
          <a:srcRect/>
          <a:stretch/>
        </p:blipFill>
        <p:spPr>
          <a:xfrm>
            <a:off x="11094720" y="990600"/>
            <a:ext cx="792480" cy="2209800"/>
          </a:xfrm>
          <a:prstGeom prst="rect">
            <a:avLst/>
          </a:prstGeom>
          <a:noFill/>
          <a:ln>
            <a:noFill/>
          </a:ln>
        </p:spPr>
      </p:pic>
      <p:grpSp>
        <p:nvGrpSpPr>
          <p:cNvPr id="388" name="Google Shape;94;p1"/>
          <p:cNvGrpSpPr/>
          <p:nvPr/>
        </p:nvGrpSpPr>
        <p:grpSpPr>
          <a:xfrm>
            <a:off x="0" y="0"/>
            <a:ext cx="12192000" cy="6858000"/>
            <a:chOff x="-48" y="0"/>
            <a:chExt cx="5808" cy="4320"/>
          </a:xfrm>
        </p:grpSpPr>
        <p:pic>
          <p:nvPicPr>
            <p:cNvPr id="389" name="Google Shape;95;p1" descr="n3"/>
            <p:cNvPicPr preferRelativeResize="0"/>
            <p:nvPr/>
          </p:nvPicPr>
          <p:blipFill rotWithShape="1">
            <a:blip r:embed="rId6">
              <a:alphaModFix/>
            </a:blip>
            <a:srcRect/>
            <a:stretch/>
          </p:blipFill>
          <p:spPr>
            <a:xfrm>
              <a:off x="0" y="4263"/>
              <a:ext cx="5760" cy="57"/>
            </a:xfrm>
            <a:prstGeom prst="rect">
              <a:avLst/>
            </a:prstGeom>
            <a:noFill/>
            <a:ln>
              <a:noFill/>
            </a:ln>
          </p:spPr>
        </p:pic>
        <p:pic>
          <p:nvPicPr>
            <p:cNvPr id="390" name="Google Shape;96;p1" descr="n3"/>
            <p:cNvPicPr preferRelativeResize="0"/>
            <p:nvPr/>
          </p:nvPicPr>
          <p:blipFill rotWithShape="1">
            <a:blip r:embed="rId6">
              <a:alphaModFix/>
            </a:blip>
            <a:srcRect/>
            <a:stretch/>
          </p:blipFill>
          <p:spPr>
            <a:xfrm>
              <a:off x="0" y="0"/>
              <a:ext cx="5760" cy="53"/>
            </a:xfrm>
            <a:prstGeom prst="rect">
              <a:avLst/>
            </a:prstGeom>
            <a:noFill/>
            <a:ln>
              <a:noFill/>
            </a:ln>
          </p:spPr>
        </p:pic>
        <p:pic>
          <p:nvPicPr>
            <p:cNvPr id="391" name="Google Shape;97;p1" descr="n3"/>
            <p:cNvPicPr preferRelativeResize="0"/>
            <p:nvPr/>
          </p:nvPicPr>
          <p:blipFill rotWithShape="1">
            <a:blip r:embed="rId6">
              <a:alphaModFix/>
            </a:blip>
            <a:srcRect/>
            <a:stretch/>
          </p:blipFill>
          <p:spPr>
            <a:xfrm rot="5400000">
              <a:off x="-2175" y="2127"/>
              <a:ext cx="4320" cy="66"/>
            </a:xfrm>
            <a:prstGeom prst="rect">
              <a:avLst/>
            </a:prstGeom>
            <a:noFill/>
            <a:ln>
              <a:noFill/>
            </a:ln>
          </p:spPr>
        </p:pic>
        <p:pic>
          <p:nvPicPr>
            <p:cNvPr id="392" name="Google Shape;98;p1" descr="n3"/>
            <p:cNvPicPr preferRelativeResize="0"/>
            <p:nvPr/>
          </p:nvPicPr>
          <p:blipFill rotWithShape="1">
            <a:blip r:embed="rId6">
              <a:alphaModFix/>
            </a:blip>
            <a:srcRect/>
            <a:stretch/>
          </p:blipFill>
          <p:spPr>
            <a:xfrm rot="-5400000" flipH="1">
              <a:off x="3575" y="2135"/>
              <a:ext cx="4320" cy="50"/>
            </a:xfrm>
            <a:prstGeom prst="rect">
              <a:avLst/>
            </a:prstGeom>
            <a:noFill/>
            <a:ln>
              <a:noFill/>
            </a:ln>
          </p:spPr>
        </p:pic>
      </p:grpSp>
      <p:pic>
        <p:nvPicPr>
          <p:cNvPr id="393" name="Google Shape;99;p1" descr="lang hoa"/>
          <p:cNvPicPr preferRelativeResize="0"/>
          <p:nvPr/>
        </p:nvPicPr>
        <p:blipFill rotWithShape="1">
          <a:blip r:embed="rId7">
            <a:alphaModFix/>
          </a:blip>
          <a:srcRect/>
          <a:stretch/>
        </p:blipFill>
        <p:spPr>
          <a:xfrm>
            <a:off x="9707880" y="5818188"/>
            <a:ext cx="2179320" cy="1039812"/>
          </a:xfrm>
          <a:prstGeom prst="rect">
            <a:avLst/>
          </a:prstGeom>
          <a:noFill/>
          <a:ln>
            <a:noFill/>
          </a:ln>
        </p:spPr>
      </p:pic>
      <p:pic>
        <p:nvPicPr>
          <p:cNvPr id="394" name="Google Shape;100;p1" descr="lang hoa"/>
          <p:cNvPicPr preferRelativeResize="0"/>
          <p:nvPr/>
        </p:nvPicPr>
        <p:blipFill rotWithShape="1">
          <a:blip r:embed="rId7">
            <a:alphaModFix/>
          </a:blip>
          <a:srcRect/>
          <a:stretch/>
        </p:blipFill>
        <p:spPr>
          <a:xfrm>
            <a:off x="0" y="5818188"/>
            <a:ext cx="2179320" cy="1039812"/>
          </a:xfrm>
          <a:prstGeom prst="rect">
            <a:avLst/>
          </a:prstGeom>
          <a:noFill/>
          <a:ln>
            <a:noFill/>
          </a:ln>
        </p:spPr>
      </p:pic>
      <p:sp>
        <p:nvSpPr>
          <p:cNvPr id="2" name="Rectangle 1"/>
          <p:cNvSpPr/>
          <p:nvPr/>
        </p:nvSpPr>
        <p:spPr>
          <a:xfrm>
            <a:off x="3176708" y="651307"/>
            <a:ext cx="6128602" cy="954107"/>
          </a:xfrm>
          <a:prstGeom prst="rect">
            <a:avLst/>
          </a:prstGeom>
          <a:noFill/>
        </p:spPr>
        <p:txBody>
          <a:bodyPr wrap="none" lIns="91440" tIns="45720" rIns="91440" bIns="45720">
            <a:spAutoFit/>
          </a:bodyPr>
          <a:lstStyle/>
          <a:p>
            <a:pPr algn="ctr"/>
            <a:r>
              <a:rPr lang="en-US" sz="2800" b="1" dirty="0" smtClean="0">
                <a:ln w="12700" cmpd="sng">
                  <a:solidFill>
                    <a:schemeClr val="accent4"/>
                  </a:solidFill>
                  <a:prstDash val="solid"/>
                </a:ln>
                <a:solidFill>
                  <a:schemeClr val="accent2">
                    <a:lumMod val="50000"/>
                  </a:schemeClr>
                </a:solidFill>
              </a:rPr>
              <a:t>PHÒNG GD&amp;ĐT QUẬN LONG BIÊN</a:t>
            </a:r>
          </a:p>
          <a:p>
            <a:pPr algn="ctr"/>
            <a:r>
              <a:rPr lang="en-US" sz="2800" b="1" dirty="0" smtClean="0">
                <a:ln w="12700" cmpd="sng">
                  <a:solidFill>
                    <a:schemeClr val="accent4"/>
                  </a:solidFill>
                  <a:prstDash val="solid"/>
                </a:ln>
                <a:solidFill>
                  <a:schemeClr val="accent2">
                    <a:lumMod val="50000"/>
                  </a:schemeClr>
                </a:solidFill>
              </a:rPr>
              <a:t>TRƯỜNG TIỂU HỌC ÁI MỘ B</a:t>
            </a:r>
            <a:endParaRPr lang="en-US" sz="2800" b="1" dirty="0">
              <a:ln w="12700" cmpd="sng">
                <a:solidFill>
                  <a:schemeClr val="accent4"/>
                </a:solidFill>
                <a:prstDash val="solid"/>
              </a:ln>
              <a:solidFill>
                <a:schemeClr val="accent2">
                  <a:lumMod val="50000"/>
                </a:schemeClr>
              </a:solidFill>
            </a:endParaRPr>
          </a:p>
        </p:txBody>
      </p:sp>
    </p:spTree>
    <p:extLst>
      <p:ext uri="{BB962C8B-B14F-4D97-AF65-F5344CB8AC3E}">
        <p14:creationId xmlns:p14="http://schemas.microsoft.com/office/powerpoint/2010/main" val="123501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284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4400" b="1" dirty="0" smtClean="0"/>
              <a:t>SỬ DỤNG MÁY IN (SGK/22)</a:t>
            </a:r>
            <a:endParaRPr lang="en-US" sz="4400" b="1" dirty="0"/>
          </a:p>
        </p:txBody>
      </p:sp>
    </p:spTree>
    <p:extLst>
      <p:ext uri="{BB962C8B-B14F-4D97-AF65-F5344CB8AC3E}">
        <p14:creationId xmlns:p14="http://schemas.microsoft.com/office/powerpoint/2010/main" val="277993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smtClean="0">
                <a:solidFill>
                  <a:srgbClr val="FF0000"/>
                </a:solidFill>
              </a:rPr>
              <a:t>1. KHÁI NIỆM</a:t>
            </a:r>
            <a:endParaRPr lang="en-US" b="1" dirty="0">
              <a:solidFill>
                <a:srgbClr val="FF0000"/>
              </a:solidFill>
            </a:endParaRPr>
          </a:p>
        </p:txBody>
      </p:sp>
      <p:grpSp>
        <p:nvGrpSpPr>
          <p:cNvPr id="3" name="Group 2"/>
          <p:cNvGrpSpPr/>
          <p:nvPr/>
        </p:nvGrpSpPr>
        <p:grpSpPr>
          <a:xfrm>
            <a:off x="147131" y="1414181"/>
            <a:ext cx="11897737" cy="3419075"/>
            <a:chOff x="147131" y="1414182"/>
            <a:chExt cx="8169038" cy="1338718"/>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1" y="1414182"/>
              <a:ext cx="7244270" cy="1338718"/>
            </a:xfrm>
            <a:prstGeom prst="rect">
              <a:avLst/>
            </a:prstGeom>
          </p:spPr>
        </p:pic>
        <p:sp>
          <p:nvSpPr>
            <p:cNvPr id="5" name="Rectangle 4"/>
            <p:cNvSpPr/>
            <p:nvPr/>
          </p:nvSpPr>
          <p:spPr>
            <a:xfrm>
              <a:off x="2487675" y="1447975"/>
              <a:ext cx="5828494" cy="121920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chuyển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những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gì</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hiển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thị</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trên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màn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hình</a:t>
              </a:r>
              <a:r>
                <a:rPr lang="en-US" sz="3200" dirty="0" smtClean="0">
                  <a:latin typeface="+mj-lt"/>
                  <a:cs typeface="Times New Roman" panose="02020603050405020304" pitchFamily="18" charset="0"/>
                </a:rPr>
                <a:t> sang </a:t>
              </a:r>
              <a:r>
                <a:rPr lang="en-US" sz="3200" dirty="0" err="1" smtClean="0">
                  <a:latin typeface="+mj-lt"/>
                  <a:cs typeface="Times New Roman" panose="02020603050405020304" pitchFamily="18" charset="0"/>
                </a:rPr>
                <a:t>dạng</a:t>
              </a:r>
              <a:r>
                <a:rPr lang="en-US" sz="3200" dirty="0" smtClean="0">
                  <a:latin typeface="+mj-lt"/>
                  <a:cs typeface="Times New Roman" panose="02020603050405020304" pitchFamily="18" charset="0"/>
                </a:rPr>
                <a:t> bản in </a:t>
              </a:r>
              <a:r>
                <a:rPr lang="en-US" sz="3200" dirty="0" err="1" smtClean="0">
                  <a:latin typeface="+mj-lt"/>
                  <a:cs typeface="Times New Roman" panose="02020603050405020304" pitchFamily="18" charset="0"/>
                </a:rPr>
                <a:t>khi</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sử</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dụng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lệnh</a:t>
              </a:r>
              <a:r>
                <a:rPr lang="en-US" sz="3200" dirty="0" smtClean="0">
                  <a:latin typeface="+mj-lt"/>
                  <a:cs typeface="Times New Roman" panose="02020603050405020304" pitchFamily="18" charset="0"/>
                </a:rPr>
                <a:t> in.</a:t>
              </a:r>
            </a:p>
            <a:p>
              <a:pPr algn="just"/>
              <a:r>
                <a:rPr lang="en-US" sz="3200" dirty="0" err="1" smtClean="0">
                  <a:latin typeface="+mj-lt"/>
                  <a:cs typeface="Times New Roman" panose="02020603050405020304" pitchFamily="18" charset="0"/>
                </a:rPr>
                <a:t>Các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chương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trình</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ứng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dụng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cho</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phép</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bạn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có</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các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lựa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chọn</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khác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nhau</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như</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ngang</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dọc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kích</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thước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giấy</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và</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đặt</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giấy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bằng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tay</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hoặc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tự</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động</a:t>
              </a:r>
              <a:r>
                <a:rPr lang="en-US" sz="3200" dirty="0" smtClean="0">
                  <a:latin typeface="+mj-lt"/>
                  <a:cs typeface="Times New Roman" panose="02020603050405020304" pitchFamily="18" charset="0"/>
                </a:rPr>
                <a:t>.</a:t>
              </a:r>
              <a:endParaRPr lang="en-US" sz="3200" dirty="0">
                <a:latin typeface="+mj-lt"/>
                <a:cs typeface="Times New Roman" panose="02020603050405020304" pitchFamily="18" charset="0"/>
              </a:endParaRPr>
            </a:p>
          </p:txBody>
        </p:sp>
      </p:grpSp>
      <p:sp>
        <p:nvSpPr>
          <p:cNvPr id="6" name="Notched Right Arrow 5"/>
          <p:cNvSpPr/>
          <p:nvPr/>
        </p:nvSpPr>
        <p:spPr>
          <a:xfrm>
            <a:off x="3556000" y="4559923"/>
            <a:ext cx="5515429" cy="1161633"/>
          </a:xfrm>
          <a:prstGeom prst="notchedRightArrow">
            <a:avLst/>
          </a:prstGeom>
          <a:ln>
            <a:solidFill>
              <a:srgbClr val="FF0000"/>
            </a:solidFill>
          </a:ln>
        </p:spPr>
        <p:txBody>
          <a:bodyPr wrap="square">
            <a:spAutoFit/>
          </a:bodyPr>
          <a:lstStyle/>
          <a:p>
            <a:r>
              <a:rPr lang="nl-NL" sz="3200" dirty="0">
                <a:solidFill>
                  <a:srgbClr val="FF0000"/>
                </a:solidFill>
                <a:latin typeface="+mj-lt"/>
                <a:ea typeface="Times New Roman" panose="02020603050405020304" pitchFamily="18" charset="0"/>
              </a:rPr>
              <a:t>Máy in là một thiết bị </a:t>
            </a:r>
            <a:r>
              <a:rPr lang="nl-NL" sz="3200" dirty="0" smtClean="0">
                <a:solidFill>
                  <a:srgbClr val="FF0000"/>
                </a:solidFill>
                <a:latin typeface="+mj-lt"/>
                <a:ea typeface="Times New Roman" panose="02020603050405020304" pitchFamily="18" charset="0"/>
              </a:rPr>
              <a:t>xuất.</a:t>
            </a:r>
            <a:endParaRPr lang="en-US" sz="3200" dirty="0">
              <a:solidFill>
                <a:srgbClr val="FF0000"/>
              </a:solidFill>
              <a:latin typeface="+mj-lt"/>
            </a:endParaRPr>
          </a:p>
        </p:txBody>
      </p:sp>
    </p:spTree>
    <p:extLst>
      <p:ext uri="{BB962C8B-B14F-4D97-AF65-F5344CB8AC3E}">
        <p14:creationId xmlns:p14="http://schemas.microsoft.com/office/powerpoint/2010/main" val="42414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smtClean="0">
                <a:solidFill>
                  <a:srgbClr val="FF0000"/>
                </a:solidFill>
              </a:rPr>
              <a:t>2. CÁC LOẠI MÁY IN</a:t>
            </a:r>
            <a:endParaRPr lang="en-US" b="1" dirty="0">
              <a:solidFill>
                <a:srgbClr val="FF0000"/>
              </a:solidFill>
            </a:endParaRP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5064" y="771375"/>
            <a:ext cx="2388422" cy="6019800"/>
          </a:xfrm>
          <a:prstGeom prst="rect">
            <a:avLst/>
          </a:prstGeom>
        </p:spPr>
      </p:pic>
      <p:grpSp>
        <p:nvGrpSpPr>
          <p:cNvPr id="5" name="Group 4"/>
          <p:cNvGrpSpPr/>
          <p:nvPr/>
        </p:nvGrpSpPr>
        <p:grpSpPr>
          <a:xfrm>
            <a:off x="946872" y="1660433"/>
            <a:ext cx="7189520" cy="4053858"/>
            <a:chOff x="3769266" y="2819823"/>
            <a:chExt cx="4258454" cy="2424206"/>
          </a:xfrm>
        </p:grpSpPr>
        <p:pic>
          <p:nvPicPr>
            <p:cNvPr id="6" name="Picture 5"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9266" y="2819823"/>
              <a:ext cx="4258454" cy="2424206"/>
            </a:xfrm>
            <a:prstGeom prst="rect">
              <a:avLst/>
            </a:prstGeom>
          </p:spPr>
        </p:pic>
        <p:sp>
          <p:nvSpPr>
            <p:cNvPr id="7" name="Rectangle 6"/>
            <p:cNvSpPr/>
            <p:nvPr/>
          </p:nvSpPr>
          <p:spPr>
            <a:xfrm>
              <a:off x="3912982" y="2960363"/>
              <a:ext cx="3086100" cy="2143125"/>
            </a:xfrm>
            <a:prstGeom prst="rect">
              <a:avLst/>
            </a:prstGeom>
            <a:solidFill>
              <a:srgbClr val="00A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latin typeface="+mj-lt"/>
                  <a:cs typeface="Times New Roman" panose="02020603050405020304" pitchFamily="18" charset="0"/>
                </a:rPr>
                <a:t>Có</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một</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số</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loại</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như</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kim</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phun</a:t>
              </a:r>
              <a:r>
                <a:rPr lang="en-US" sz="3200" dirty="0" smtClean="0">
                  <a:latin typeface="+mj-lt"/>
                  <a:cs typeface="Times New Roman" panose="02020603050405020304" pitchFamily="18" charset="0"/>
                </a:rPr>
                <a:t>, in laser, in </a:t>
              </a:r>
              <a:r>
                <a:rPr lang="en-US" sz="3200" dirty="0" err="1" smtClean="0">
                  <a:latin typeface="+mj-lt"/>
                  <a:cs typeface="Times New Roman" panose="02020603050405020304" pitchFamily="18" charset="0"/>
                </a:rPr>
                <a:t>ảnh</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hoặc</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đa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năng</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Bạn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sẽ</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lựa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chọn</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máy</a:t>
              </a:r>
              <a:r>
                <a:rPr lang="en-US" sz="3200" dirty="0" smtClean="0">
                  <a:latin typeface="+mj-lt"/>
                  <a:cs typeface="Times New Roman" panose="02020603050405020304" pitchFamily="18" charset="0"/>
                </a:rPr>
                <a:t> in </a:t>
              </a:r>
              <a:r>
                <a:rPr lang="en-US" sz="3200" dirty="0" err="1" smtClean="0">
                  <a:latin typeface="+mj-lt"/>
                  <a:cs typeface="Times New Roman" panose="02020603050405020304" pitchFamily="18" charset="0"/>
                </a:rPr>
                <a:t>phù</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hợp</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với</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nhu</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cầu</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của</a:t>
              </a:r>
              <a:r>
                <a:rPr lang="en-US" sz="3200" dirty="0" smtClean="0">
                  <a:latin typeface="+mj-lt"/>
                  <a:cs typeface="Times New Roman" panose="02020603050405020304" pitchFamily="18" charset="0"/>
                </a:rPr>
                <a:t> </a:t>
              </a:r>
              <a:r>
                <a:rPr lang="en-US" sz="3200" dirty="0" err="1" smtClean="0">
                  <a:latin typeface="+mj-lt"/>
                  <a:cs typeface="Times New Roman" panose="02020603050405020304" pitchFamily="18" charset="0"/>
                </a:rPr>
                <a:t>mình</a:t>
              </a:r>
              <a:r>
                <a:rPr lang="en-US" sz="3200" dirty="0" smtClean="0">
                  <a:latin typeface="+mj-lt"/>
                  <a:cs typeface="Times New Roman" panose="02020603050405020304" pitchFamily="18" charset="0"/>
                </a:rPr>
                <a:t>.</a:t>
              </a:r>
              <a:endParaRPr lang="en-US" sz="3200" dirty="0">
                <a:latin typeface="+mj-lt"/>
                <a:cs typeface="Times New Roman" panose="02020603050405020304" pitchFamily="18" charset="0"/>
              </a:endParaRPr>
            </a:p>
          </p:txBody>
        </p:sp>
      </p:grpSp>
    </p:spTree>
    <p:extLst>
      <p:ext uri="{BB962C8B-B14F-4D97-AF65-F5344CB8AC3E}">
        <p14:creationId xmlns:p14="http://schemas.microsoft.com/office/powerpoint/2010/main" val="24376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17715" y="876222"/>
            <a:ext cx="7300685" cy="5829378"/>
          </a:xfrm>
          <a:solidFill>
            <a:schemeClr val="bg1"/>
          </a:solidFill>
        </p:spPr>
        <p:txBody>
          <a:bodyPr/>
          <a:lstStyle/>
          <a:p>
            <a:pPr marL="0" lvl="0" indent="0" algn="just">
              <a:buNone/>
            </a:pPr>
            <a:r>
              <a:rPr lang="vi-VN" altLang="en-US" sz="3600" b="1" dirty="0" smtClean="0">
                <a:solidFill>
                  <a:srgbClr val="FF0000"/>
                </a:solidFill>
                <a:latin typeface="+mj-lt"/>
                <a:ea typeface="Times New Roman" panose="02020603050405020304" pitchFamily="18" charset="0"/>
              </a:rPr>
              <a:t>Máy </a:t>
            </a:r>
            <a:r>
              <a:rPr lang="vi-VN" altLang="en-US" sz="3600" b="1" dirty="0">
                <a:solidFill>
                  <a:srgbClr val="FF0000"/>
                </a:solidFill>
                <a:latin typeface="+mj-lt"/>
                <a:ea typeface="Times New Roman" panose="02020603050405020304" pitchFamily="18" charset="0"/>
              </a:rPr>
              <a:t>in </a:t>
            </a:r>
            <a:r>
              <a:rPr lang="vi-VN" altLang="en-US" sz="3600" b="1" dirty="0" smtClean="0">
                <a:solidFill>
                  <a:srgbClr val="FF0000"/>
                </a:solidFill>
                <a:latin typeface="+mj-lt"/>
                <a:ea typeface="Times New Roman" panose="02020603050405020304" pitchFamily="18" charset="0"/>
              </a:rPr>
              <a:t>phun</a:t>
            </a:r>
            <a:r>
              <a:rPr lang="en-US" altLang="en-US" sz="3600" b="1" dirty="0" smtClean="0">
                <a:solidFill>
                  <a:srgbClr val="FF0000"/>
                </a:solidFill>
                <a:latin typeface="+mj-lt"/>
                <a:ea typeface="Times New Roman" panose="02020603050405020304" pitchFamily="18" charset="0"/>
              </a:rPr>
              <a:t>:</a:t>
            </a:r>
            <a:r>
              <a:rPr lang="vi-VN" altLang="en-US" sz="3600" b="1" dirty="0" smtClean="0">
                <a:solidFill>
                  <a:srgbClr val="FF0000"/>
                </a:solidFill>
                <a:latin typeface="+mj-lt"/>
                <a:ea typeface="Times New Roman" panose="02020603050405020304" pitchFamily="18" charset="0"/>
              </a:rPr>
              <a:t> </a:t>
            </a:r>
            <a:endParaRPr lang="en-US" altLang="en-US" sz="3600" b="1" dirty="0" smtClean="0">
              <a:solidFill>
                <a:srgbClr val="FF0000"/>
              </a:solidFill>
              <a:latin typeface="+mj-lt"/>
              <a:ea typeface="Times New Roman" panose="02020603050405020304" pitchFamily="18" charset="0"/>
            </a:endParaRPr>
          </a:p>
          <a:p>
            <a:pPr lvl="0" algn="just">
              <a:buFontTx/>
              <a:buChar char="-"/>
            </a:pPr>
            <a:r>
              <a:rPr lang="en-US" altLang="en-US" dirty="0" smtClean="0">
                <a:latin typeface="+mj-lt"/>
                <a:ea typeface="Times New Roman" panose="02020603050405020304" pitchFamily="18" charset="0"/>
              </a:rPr>
              <a:t>L</a:t>
            </a:r>
            <a:r>
              <a:rPr lang="vi-VN" altLang="en-US" dirty="0" smtClean="0">
                <a:latin typeface="+mj-lt"/>
                <a:ea typeface="Times New Roman" panose="02020603050405020304" pitchFamily="18" charset="0"/>
              </a:rPr>
              <a:t>à </a:t>
            </a:r>
            <a:r>
              <a:rPr lang="vi-VN" altLang="en-US" dirty="0">
                <a:latin typeface="+mj-lt"/>
                <a:ea typeface="Times New Roman" panose="02020603050405020304" pitchFamily="18" charset="0"/>
              </a:rPr>
              <a:t>một máy in </a:t>
            </a:r>
            <a:r>
              <a:rPr lang="vi-VN" altLang="en-US" dirty="0" smtClean="0">
                <a:latin typeface="+mj-lt"/>
                <a:ea typeface="Times New Roman" panose="02020603050405020304" pitchFamily="18" charset="0"/>
              </a:rPr>
              <a:t>tạo </a:t>
            </a:r>
            <a:r>
              <a:rPr lang="vi-VN" altLang="en-US" dirty="0">
                <a:latin typeface="+mj-lt"/>
                <a:ea typeface="Times New Roman" panose="02020603050405020304" pitchFamily="18" charset="0"/>
              </a:rPr>
              <a:t>ra văn bản và hình ảnh bằng cách phun mực lên giấy</a:t>
            </a:r>
            <a:r>
              <a:rPr lang="vi-VN" altLang="en-US" dirty="0" smtClean="0">
                <a:latin typeface="+mj-lt"/>
                <a:ea typeface="Times New Roman" panose="02020603050405020304" pitchFamily="18" charset="0"/>
              </a:rPr>
              <a:t>.</a:t>
            </a:r>
            <a:endParaRPr lang="en-US" altLang="en-US" dirty="0" smtClean="0">
              <a:latin typeface="+mj-lt"/>
              <a:ea typeface="Times New Roman" panose="02020603050405020304" pitchFamily="18" charset="0"/>
            </a:endParaRPr>
          </a:p>
          <a:p>
            <a:pPr lvl="0" algn="just">
              <a:buFontTx/>
              <a:buChar char="-"/>
            </a:pPr>
            <a:r>
              <a:rPr lang="vi-VN" altLang="en-US" dirty="0" smtClean="0">
                <a:latin typeface="+mj-lt"/>
                <a:ea typeface="Times New Roman" panose="02020603050405020304" pitchFamily="18" charset="0"/>
              </a:rPr>
              <a:t>Mực </a:t>
            </a:r>
            <a:r>
              <a:rPr lang="vi-VN" altLang="en-US" dirty="0">
                <a:latin typeface="+mj-lt"/>
                <a:ea typeface="Times New Roman" panose="02020603050405020304" pitchFamily="18" charset="0"/>
              </a:rPr>
              <a:t>được chứa trong các hộp mực, thường là hộp mực đen và hộp mực màu. </a:t>
            </a:r>
            <a:endParaRPr lang="en-US" altLang="en-US" dirty="0" smtClean="0">
              <a:latin typeface="+mj-lt"/>
              <a:ea typeface="Times New Roman" panose="02020603050405020304" pitchFamily="18" charset="0"/>
            </a:endParaRPr>
          </a:p>
          <a:p>
            <a:pPr lvl="0" algn="just">
              <a:buFontTx/>
              <a:buChar char="-"/>
            </a:pPr>
            <a:r>
              <a:rPr lang="en-US" dirty="0" smtClean="0">
                <a:latin typeface="+mj-lt"/>
              </a:rPr>
              <a:t>L</a:t>
            </a:r>
            <a:r>
              <a:rPr lang="vi-VN" dirty="0" smtClean="0">
                <a:latin typeface="+mj-lt"/>
              </a:rPr>
              <a:t>à </a:t>
            </a:r>
            <a:r>
              <a:rPr lang="vi-VN" dirty="0">
                <a:latin typeface="+mj-lt"/>
              </a:rPr>
              <a:t>loại máy in phổ biến nhất đối với </a:t>
            </a:r>
            <a:r>
              <a:rPr lang="vi-VN" dirty="0" smtClean="0">
                <a:latin typeface="+mj-lt"/>
              </a:rPr>
              <a:t>gia </a:t>
            </a:r>
            <a:r>
              <a:rPr lang="vi-VN" dirty="0">
                <a:latin typeface="+mj-lt"/>
              </a:rPr>
              <a:t>đình vì giá cả phải chăng, nhỏ gọn và cho ra màu chất lượng </a:t>
            </a:r>
            <a:r>
              <a:rPr lang="vi-VN" dirty="0" smtClean="0">
                <a:latin typeface="+mj-lt"/>
              </a:rPr>
              <a:t>tốt</a:t>
            </a:r>
            <a:r>
              <a:rPr lang="en-US" dirty="0" smtClean="0">
                <a:latin typeface="+mj-lt"/>
              </a:rPr>
              <a:t>.</a:t>
            </a:r>
            <a:endParaRPr lang="en-US" altLang="en-US" sz="2400" dirty="0">
              <a:latin typeface="+mj-lt"/>
            </a:endParaRPr>
          </a:p>
        </p:txBody>
      </p:sp>
      <p:grpSp>
        <p:nvGrpSpPr>
          <p:cNvPr id="5" name="Group 4"/>
          <p:cNvGrpSpPr>
            <a:grpSpLocks/>
          </p:cNvGrpSpPr>
          <p:nvPr/>
        </p:nvGrpSpPr>
        <p:grpSpPr bwMode="auto">
          <a:xfrm>
            <a:off x="7648710" y="1198470"/>
            <a:ext cx="4267200" cy="3286443"/>
            <a:chOff x="0" y="0"/>
            <a:chExt cx="6720" cy="387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
              <a:ext cx="2502"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8"/>
            <p:cNvSpPr>
              <a:spLocks/>
            </p:cNvSpPr>
            <p:nvPr/>
          </p:nvSpPr>
          <p:spPr bwMode="auto">
            <a:xfrm>
              <a:off x="1784" y="594"/>
              <a:ext cx="986" cy="1691"/>
            </a:xfrm>
            <a:custGeom>
              <a:avLst/>
              <a:gdLst>
                <a:gd name="T0" fmla="+- 0 1784 1784"/>
                <a:gd name="T1" fmla="*/ T0 w 986"/>
                <a:gd name="T2" fmla="+- 0 1935 595"/>
                <a:gd name="T3" fmla="*/ 1935 h 1691"/>
                <a:gd name="T4" fmla="+- 0 2001 1784"/>
                <a:gd name="T5" fmla="*/ T4 w 986"/>
                <a:gd name="T6" fmla="+- 0 2285 595"/>
                <a:gd name="T7" fmla="*/ 2285 h 1691"/>
                <a:gd name="T8" fmla="+- 0 2198 1784"/>
                <a:gd name="T9" fmla="*/ T8 w 986"/>
                <a:gd name="T10" fmla="+- 0 1947 595"/>
                <a:gd name="T11" fmla="*/ 1947 h 1691"/>
                <a:gd name="T12" fmla="+- 0 2079 1784"/>
                <a:gd name="T13" fmla="*/ T12 w 986"/>
                <a:gd name="T14" fmla="+- 0 1945 595"/>
                <a:gd name="T15" fmla="*/ 1945 h 1691"/>
                <a:gd name="T16" fmla="+- 0 2079 1784"/>
                <a:gd name="T17" fmla="*/ T16 w 986"/>
                <a:gd name="T18" fmla="+- 0 1938 595"/>
                <a:gd name="T19" fmla="*/ 1938 h 1691"/>
                <a:gd name="T20" fmla="+- 0 1884 1784"/>
                <a:gd name="T21" fmla="*/ T20 w 986"/>
                <a:gd name="T22" fmla="+- 0 1938 595"/>
                <a:gd name="T23" fmla="*/ 1938 h 1691"/>
                <a:gd name="T24" fmla="+- 0 1784 1784"/>
                <a:gd name="T25" fmla="*/ T24 w 986"/>
                <a:gd name="T26" fmla="+- 0 1935 595"/>
                <a:gd name="T27" fmla="*/ 1935 h 1691"/>
                <a:gd name="T28" fmla="+- 0 2770 1784"/>
                <a:gd name="T29" fmla="*/ T28 w 986"/>
                <a:gd name="T30" fmla="+- 0 595 595"/>
                <a:gd name="T31" fmla="*/ 595 h 1691"/>
                <a:gd name="T32" fmla="+- 0 2389 1784"/>
                <a:gd name="T33" fmla="*/ T32 w 986"/>
                <a:gd name="T34" fmla="+- 0 649 595"/>
                <a:gd name="T35" fmla="*/ 649 h 1691"/>
                <a:gd name="T36" fmla="+- 0 2337 1784"/>
                <a:gd name="T37" fmla="*/ T36 w 986"/>
                <a:gd name="T38" fmla="+- 0 671 595"/>
                <a:gd name="T39" fmla="*/ 671 h 1691"/>
                <a:gd name="T40" fmla="+- 0 2288 1784"/>
                <a:gd name="T41" fmla="*/ T40 w 986"/>
                <a:gd name="T42" fmla="+- 0 697 595"/>
                <a:gd name="T43" fmla="*/ 697 h 1691"/>
                <a:gd name="T44" fmla="+- 0 2241 1784"/>
                <a:gd name="T45" fmla="*/ T44 w 986"/>
                <a:gd name="T46" fmla="+- 0 727 595"/>
                <a:gd name="T47" fmla="*/ 727 h 1691"/>
                <a:gd name="T48" fmla="+- 0 2198 1784"/>
                <a:gd name="T49" fmla="*/ T48 w 986"/>
                <a:gd name="T50" fmla="+- 0 761 595"/>
                <a:gd name="T51" fmla="*/ 761 h 1691"/>
                <a:gd name="T52" fmla="+- 0 2158 1784"/>
                <a:gd name="T53" fmla="*/ T52 w 986"/>
                <a:gd name="T54" fmla="+- 0 800 595"/>
                <a:gd name="T55" fmla="*/ 800 h 1691"/>
                <a:gd name="T56" fmla="+- 0 2120 1784"/>
                <a:gd name="T57" fmla="*/ T56 w 986"/>
                <a:gd name="T58" fmla="+- 0 844 595"/>
                <a:gd name="T59" fmla="*/ 844 h 1691"/>
                <a:gd name="T60" fmla="+- 0 2085 1784"/>
                <a:gd name="T61" fmla="*/ T60 w 986"/>
                <a:gd name="T62" fmla="+- 0 892 595"/>
                <a:gd name="T63" fmla="*/ 892 h 1691"/>
                <a:gd name="T64" fmla="+- 0 2053 1784"/>
                <a:gd name="T65" fmla="*/ T64 w 986"/>
                <a:gd name="T66" fmla="+- 0 944 595"/>
                <a:gd name="T67" fmla="*/ 944 h 1691"/>
                <a:gd name="T68" fmla="+- 0 2024 1784"/>
                <a:gd name="T69" fmla="*/ T68 w 986"/>
                <a:gd name="T70" fmla="+- 0 1001 595"/>
                <a:gd name="T71" fmla="*/ 1001 h 1691"/>
                <a:gd name="T72" fmla="+- 0 1998 1784"/>
                <a:gd name="T73" fmla="*/ T72 w 986"/>
                <a:gd name="T74" fmla="+- 0 1063 595"/>
                <a:gd name="T75" fmla="*/ 1063 h 1691"/>
                <a:gd name="T76" fmla="+- 0 1974 1784"/>
                <a:gd name="T77" fmla="*/ T76 w 986"/>
                <a:gd name="T78" fmla="+- 0 1129 595"/>
                <a:gd name="T79" fmla="*/ 1129 h 1691"/>
                <a:gd name="T80" fmla="+- 0 1954 1784"/>
                <a:gd name="T81" fmla="*/ T80 w 986"/>
                <a:gd name="T82" fmla="+- 0 1200 595"/>
                <a:gd name="T83" fmla="*/ 1200 h 1691"/>
                <a:gd name="T84" fmla="+- 0 1936 1784"/>
                <a:gd name="T85" fmla="*/ T84 w 986"/>
                <a:gd name="T86" fmla="+- 0 1275 595"/>
                <a:gd name="T87" fmla="*/ 1275 h 1691"/>
                <a:gd name="T88" fmla="+- 0 1920 1784"/>
                <a:gd name="T89" fmla="*/ T88 w 986"/>
                <a:gd name="T90" fmla="+- 0 1356 595"/>
                <a:gd name="T91" fmla="*/ 1356 h 1691"/>
                <a:gd name="T92" fmla="+- 0 1908 1784"/>
                <a:gd name="T93" fmla="*/ T92 w 986"/>
                <a:gd name="T94" fmla="+- 0 1441 595"/>
                <a:gd name="T95" fmla="*/ 1441 h 1691"/>
                <a:gd name="T96" fmla="+- 0 1898 1784"/>
                <a:gd name="T97" fmla="*/ T96 w 986"/>
                <a:gd name="T98" fmla="+- 0 1530 595"/>
                <a:gd name="T99" fmla="*/ 1530 h 1691"/>
                <a:gd name="T100" fmla="+- 0 1890 1784"/>
                <a:gd name="T101" fmla="*/ T100 w 986"/>
                <a:gd name="T102" fmla="+- 0 1625 595"/>
                <a:gd name="T103" fmla="*/ 1625 h 1691"/>
                <a:gd name="T104" fmla="+- 0 1886 1784"/>
                <a:gd name="T105" fmla="*/ T104 w 986"/>
                <a:gd name="T106" fmla="+- 0 1724 595"/>
                <a:gd name="T107" fmla="*/ 1724 h 1691"/>
                <a:gd name="T108" fmla="+- 0 1883 1784"/>
                <a:gd name="T109" fmla="*/ T108 w 986"/>
                <a:gd name="T110" fmla="+- 0 1828 595"/>
                <a:gd name="T111" fmla="*/ 1828 h 1691"/>
                <a:gd name="T112" fmla="+- 0 1884 1784"/>
                <a:gd name="T113" fmla="*/ T112 w 986"/>
                <a:gd name="T114" fmla="+- 0 1938 595"/>
                <a:gd name="T115" fmla="*/ 1938 h 1691"/>
                <a:gd name="T116" fmla="+- 0 2079 1784"/>
                <a:gd name="T117" fmla="*/ T116 w 986"/>
                <a:gd name="T118" fmla="+- 0 1938 595"/>
                <a:gd name="T119" fmla="*/ 1938 h 1691"/>
                <a:gd name="T120" fmla="+- 0 2075 1784"/>
                <a:gd name="T121" fmla="*/ T120 w 986"/>
                <a:gd name="T122" fmla="+- 0 1837 595"/>
                <a:gd name="T123" fmla="*/ 1837 h 1691"/>
                <a:gd name="T124" fmla="+- 0 2076 1784"/>
                <a:gd name="T125" fmla="*/ T124 w 986"/>
                <a:gd name="T126" fmla="+- 0 1733 595"/>
                <a:gd name="T127" fmla="*/ 1733 h 1691"/>
                <a:gd name="T128" fmla="+- 0 2081 1784"/>
                <a:gd name="T129" fmla="*/ T128 w 986"/>
                <a:gd name="T130" fmla="+- 0 1634 595"/>
                <a:gd name="T131" fmla="*/ 1634 h 1691"/>
                <a:gd name="T132" fmla="+- 0 2090 1784"/>
                <a:gd name="T133" fmla="*/ T132 w 986"/>
                <a:gd name="T134" fmla="+- 0 1539 595"/>
                <a:gd name="T135" fmla="*/ 1539 h 1691"/>
                <a:gd name="T136" fmla="+- 0 2102 1784"/>
                <a:gd name="T137" fmla="*/ T136 w 986"/>
                <a:gd name="T138" fmla="+- 0 1449 595"/>
                <a:gd name="T139" fmla="*/ 1449 h 1691"/>
                <a:gd name="T140" fmla="+- 0 2119 1784"/>
                <a:gd name="T141" fmla="*/ T140 w 986"/>
                <a:gd name="T142" fmla="+- 0 1363 595"/>
                <a:gd name="T143" fmla="*/ 1363 h 1691"/>
                <a:gd name="T144" fmla="+- 0 2139 1784"/>
                <a:gd name="T145" fmla="*/ T144 w 986"/>
                <a:gd name="T146" fmla="+- 0 1282 595"/>
                <a:gd name="T147" fmla="*/ 1282 h 1691"/>
                <a:gd name="T148" fmla="+- 0 2162 1784"/>
                <a:gd name="T149" fmla="*/ T148 w 986"/>
                <a:gd name="T150" fmla="+- 0 1205 595"/>
                <a:gd name="T151" fmla="*/ 1205 h 1691"/>
                <a:gd name="T152" fmla="+- 0 2189 1784"/>
                <a:gd name="T153" fmla="*/ T152 w 986"/>
                <a:gd name="T154" fmla="+- 0 1133 595"/>
                <a:gd name="T155" fmla="*/ 1133 h 1691"/>
                <a:gd name="T156" fmla="+- 0 2218 1784"/>
                <a:gd name="T157" fmla="*/ T156 w 986"/>
                <a:gd name="T158" fmla="+- 0 1065 595"/>
                <a:gd name="T159" fmla="*/ 1065 h 1691"/>
                <a:gd name="T160" fmla="+- 0 2250 1784"/>
                <a:gd name="T161" fmla="*/ T160 w 986"/>
                <a:gd name="T162" fmla="+- 0 1002 595"/>
                <a:gd name="T163" fmla="*/ 1002 h 1691"/>
                <a:gd name="T164" fmla="+- 0 2284 1784"/>
                <a:gd name="T165" fmla="*/ T164 w 986"/>
                <a:gd name="T166" fmla="+- 0 943 595"/>
                <a:gd name="T167" fmla="*/ 943 h 1691"/>
                <a:gd name="T168" fmla="+- 0 2321 1784"/>
                <a:gd name="T169" fmla="*/ T168 w 986"/>
                <a:gd name="T170" fmla="+- 0 889 595"/>
                <a:gd name="T171" fmla="*/ 889 h 1691"/>
                <a:gd name="T172" fmla="+- 0 2360 1784"/>
                <a:gd name="T173" fmla="*/ T172 w 986"/>
                <a:gd name="T174" fmla="+- 0 839 595"/>
                <a:gd name="T175" fmla="*/ 839 h 1691"/>
                <a:gd name="T176" fmla="+- 0 2400 1784"/>
                <a:gd name="T177" fmla="*/ T176 w 986"/>
                <a:gd name="T178" fmla="+- 0 794 595"/>
                <a:gd name="T179" fmla="*/ 794 h 1691"/>
                <a:gd name="T180" fmla="+- 0 2443 1784"/>
                <a:gd name="T181" fmla="*/ T180 w 986"/>
                <a:gd name="T182" fmla="+- 0 754 595"/>
                <a:gd name="T183" fmla="*/ 754 h 1691"/>
                <a:gd name="T184" fmla="+- 0 2487 1784"/>
                <a:gd name="T185" fmla="*/ T184 w 986"/>
                <a:gd name="T186" fmla="+- 0 717 595"/>
                <a:gd name="T187" fmla="*/ 717 h 1691"/>
                <a:gd name="T188" fmla="+- 0 2532 1784"/>
                <a:gd name="T189" fmla="*/ T188 w 986"/>
                <a:gd name="T190" fmla="+- 0 686 595"/>
                <a:gd name="T191" fmla="*/ 686 h 1691"/>
                <a:gd name="T192" fmla="+- 0 2578 1784"/>
                <a:gd name="T193" fmla="*/ T192 w 986"/>
                <a:gd name="T194" fmla="+- 0 659 595"/>
                <a:gd name="T195" fmla="*/ 659 h 1691"/>
                <a:gd name="T196" fmla="+- 0 2625 1784"/>
                <a:gd name="T197" fmla="*/ T196 w 986"/>
                <a:gd name="T198" fmla="+- 0 636 595"/>
                <a:gd name="T199" fmla="*/ 636 h 1691"/>
                <a:gd name="T200" fmla="+- 0 2673 1784"/>
                <a:gd name="T201" fmla="*/ T200 w 986"/>
                <a:gd name="T202" fmla="+- 0 618 595"/>
                <a:gd name="T203" fmla="*/ 618 h 1691"/>
                <a:gd name="T204" fmla="+- 0 2721 1784"/>
                <a:gd name="T205" fmla="*/ T204 w 986"/>
                <a:gd name="T206" fmla="+- 0 604 595"/>
                <a:gd name="T207" fmla="*/ 604 h 1691"/>
                <a:gd name="T208" fmla="+- 0 2770 1784"/>
                <a:gd name="T209" fmla="*/ T208 w 986"/>
                <a:gd name="T210" fmla="+- 0 595 595"/>
                <a:gd name="T211" fmla="*/ 595 h 16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6" h="1691">
                  <a:moveTo>
                    <a:pt x="0" y="1340"/>
                  </a:moveTo>
                  <a:lnTo>
                    <a:pt x="217" y="1690"/>
                  </a:lnTo>
                  <a:lnTo>
                    <a:pt x="414" y="1352"/>
                  </a:lnTo>
                  <a:lnTo>
                    <a:pt x="295" y="1350"/>
                  </a:lnTo>
                  <a:lnTo>
                    <a:pt x="295" y="1343"/>
                  </a:lnTo>
                  <a:lnTo>
                    <a:pt x="100" y="1343"/>
                  </a:lnTo>
                  <a:lnTo>
                    <a:pt x="0" y="1340"/>
                  </a:lnTo>
                  <a:close/>
                  <a:moveTo>
                    <a:pt x="986" y="0"/>
                  </a:moveTo>
                  <a:lnTo>
                    <a:pt x="605" y="54"/>
                  </a:lnTo>
                  <a:lnTo>
                    <a:pt x="553" y="76"/>
                  </a:lnTo>
                  <a:lnTo>
                    <a:pt x="504" y="102"/>
                  </a:lnTo>
                  <a:lnTo>
                    <a:pt x="457" y="132"/>
                  </a:lnTo>
                  <a:lnTo>
                    <a:pt x="414" y="166"/>
                  </a:lnTo>
                  <a:lnTo>
                    <a:pt x="374" y="205"/>
                  </a:lnTo>
                  <a:lnTo>
                    <a:pt x="336" y="249"/>
                  </a:lnTo>
                  <a:lnTo>
                    <a:pt x="301" y="297"/>
                  </a:lnTo>
                  <a:lnTo>
                    <a:pt x="269" y="349"/>
                  </a:lnTo>
                  <a:lnTo>
                    <a:pt x="240" y="406"/>
                  </a:lnTo>
                  <a:lnTo>
                    <a:pt x="214" y="468"/>
                  </a:lnTo>
                  <a:lnTo>
                    <a:pt x="190" y="534"/>
                  </a:lnTo>
                  <a:lnTo>
                    <a:pt x="170" y="605"/>
                  </a:lnTo>
                  <a:lnTo>
                    <a:pt x="152" y="680"/>
                  </a:lnTo>
                  <a:lnTo>
                    <a:pt x="136" y="761"/>
                  </a:lnTo>
                  <a:lnTo>
                    <a:pt x="124" y="846"/>
                  </a:lnTo>
                  <a:lnTo>
                    <a:pt x="114" y="935"/>
                  </a:lnTo>
                  <a:lnTo>
                    <a:pt x="106" y="1030"/>
                  </a:lnTo>
                  <a:lnTo>
                    <a:pt x="102" y="1129"/>
                  </a:lnTo>
                  <a:lnTo>
                    <a:pt x="99" y="1233"/>
                  </a:lnTo>
                  <a:lnTo>
                    <a:pt x="100" y="1343"/>
                  </a:lnTo>
                  <a:lnTo>
                    <a:pt x="295" y="1343"/>
                  </a:lnTo>
                  <a:lnTo>
                    <a:pt x="291" y="1242"/>
                  </a:lnTo>
                  <a:lnTo>
                    <a:pt x="292" y="1138"/>
                  </a:lnTo>
                  <a:lnTo>
                    <a:pt x="297" y="1039"/>
                  </a:lnTo>
                  <a:lnTo>
                    <a:pt x="306" y="944"/>
                  </a:lnTo>
                  <a:lnTo>
                    <a:pt x="318" y="854"/>
                  </a:lnTo>
                  <a:lnTo>
                    <a:pt x="335" y="768"/>
                  </a:lnTo>
                  <a:lnTo>
                    <a:pt x="355" y="687"/>
                  </a:lnTo>
                  <a:lnTo>
                    <a:pt x="378" y="610"/>
                  </a:lnTo>
                  <a:lnTo>
                    <a:pt x="405" y="538"/>
                  </a:lnTo>
                  <a:lnTo>
                    <a:pt x="434" y="470"/>
                  </a:lnTo>
                  <a:lnTo>
                    <a:pt x="466" y="407"/>
                  </a:lnTo>
                  <a:lnTo>
                    <a:pt x="500" y="348"/>
                  </a:lnTo>
                  <a:lnTo>
                    <a:pt x="537" y="294"/>
                  </a:lnTo>
                  <a:lnTo>
                    <a:pt x="576" y="244"/>
                  </a:lnTo>
                  <a:lnTo>
                    <a:pt x="616" y="199"/>
                  </a:lnTo>
                  <a:lnTo>
                    <a:pt x="659" y="159"/>
                  </a:lnTo>
                  <a:lnTo>
                    <a:pt x="703" y="122"/>
                  </a:lnTo>
                  <a:lnTo>
                    <a:pt x="748" y="91"/>
                  </a:lnTo>
                  <a:lnTo>
                    <a:pt x="794" y="64"/>
                  </a:lnTo>
                  <a:lnTo>
                    <a:pt x="841" y="41"/>
                  </a:lnTo>
                  <a:lnTo>
                    <a:pt x="889" y="23"/>
                  </a:lnTo>
                  <a:lnTo>
                    <a:pt x="937" y="9"/>
                  </a:lnTo>
                  <a:lnTo>
                    <a:pt x="986" y="0"/>
                  </a:lnTo>
                  <a:close/>
                </a:path>
              </a:pathLst>
            </a:custGeom>
            <a:solidFill>
              <a:srgbClr val="4EA8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 y="0"/>
              <a:ext cx="3789" cy="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2570" y="597"/>
              <a:ext cx="968" cy="1766"/>
            </a:xfrm>
            <a:custGeom>
              <a:avLst/>
              <a:gdLst>
                <a:gd name="T0" fmla="+- 0 2768 2570"/>
                <a:gd name="T1" fmla="*/ T0 w 968"/>
                <a:gd name="T2" fmla="+- 0 598 598"/>
                <a:gd name="T3" fmla="*/ 598 h 1766"/>
                <a:gd name="T4" fmla="+- 0 2719 2570"/>
                <a:gd name="T5" fmla="*/ T4 w 968"/>
                <a:gd name="T6" fmla="+- 0 598 598"/>
                <a:gd name="T7" fmla="*/ 598 h 1766"/>
                <a:gd name="T8" fmla="+- 0 2667 2570"/>
                <a:gd name="T9" fmla="*/ T8 w 968"/>
                <a:gd name="T10" fmla="+- 0 609 598"/>
                <a:gd name="T11" fmla="*/ 609 h 1766"/>
                <a:gd name="T12" fmla="+- 0 2617 2570"/>
                <a:gd name="T13" fmla="*/ T12 w 968"/>
                <a:gd name="T14" fmla="+- 0 630 598"/>
                <a:gd name="T15" fmla="*/ 630 h 1766"/>
                <a:gd name="T16" fmla="+- 0 2570 2570"/>
                <a:gd name="T17" fmla="*/ T16 w 968"/>
                <a:gd name="T18" fmla="+- 0 657 598"/>
                <a:gd name="T19" fmla="*/ 657 h 1766"/>
                <a:gd name="T20" fmla="+- 0 2615 2570"/>
                <a:gd name="T21" fmla="*/ T20 w 968"/>
                <a:gd name="T22" fmla="+- 0 673 598"/>
                <a:gd name="T23" fmla="*/ 673 h 1766"/>
                <a:gd name="T24" fmla="+- 0 2657 2570"/>
                <a:gd name="T25" fmla="*/ T24 w 968"/>
                <a:gd name="T26" fmla="+- 0 691 598"/>
                <a:gd name="T27" fmla="*/ 691 h 1766"/>
                <a:gd name="T28" fmla="+- 0 2737 2570"/>
                <a:gd name="T29" fmla="*/ T28 w 968"/>
                <a:gd name="T30" fmla="+- 0 735 598"/>
                <a:gd name="T31" fmla="*/ 735 h 1766"/>
                <a:gd name="T32" fmla="+- 0 2811 2570"/>
                <a:gd name="T33" fmla="*/ T32 w 968"/>
                <a:gd name="T34" fmla="+- 0 792 598"/>
                <a:gd name="T35" fmla="*/ 792 h 1766"/>
                <a:gd name="T36" fmla="+- 0 2878 2570"/>
                <a:gd name="T37" fmla="*/ T36 w 968"/>
                <a:gd name="T38" fmla="+- 0 862 598"/>
                <a:gd name="T39" fmla="*/ 862 h 1766"/>
                <a:gd name="T40" fmla="+- 0 2941 2570"/>
                <a:gd name="T41" fmla="*/ T40 w 968"/>
                <a:gd name="T42" fmla="+- 0 948 598"/>
                <a:gd name="T43" fmla="*/ 948 h 1766"/>
                <a:gd name="T44" fmla="+- 0 2999 2570"/>
                <a:gd name="T45" fmla="*/ T44 w 968"/>
                <a:gd name="T46" fmla="+- 0 1050 598"/>
                <a:gd name="T47" fmla="*/ 1050 h 1766"/>
                <a:gd name="T48" fmla="+- 0 3027 2570"/>
                <a:gd name="T49" fmla="*/ T48 w 968"/>
                <a:gd name="T50" fmla="+- 0 1108 598"/>
                <a:gd name="T51" fmla="*/ 1108 h 1766"/>
                <a:gd name="T52" fmla="+- 0 3054 2570"/>
                <a:gd name="T53" fmla="*/ T52 w 968"/>
                <a:gd name="T54" fmla="+- 0 1171 598"/>
                <a:gd name="T55" fmla="*/ 1171 h 1766"/>
                <a:gd name="T56" fmla="+- 0 3080 2570"/>
                <a:gd name="T57" fmla="*/ T56 w 968"/>
                <a:gd name="T58" fmla="+- 0 1239 598"/>
                <a:gd name="T59" fmla="*/ 1239 h 1766"/>
                <a:gd name="T60" fmla="+- 0 3105 2570"/>
                <a:gd name="T61" fmla="*/ T60 w 968"/>
                <a:gd name="T62" fmla="+- 0 1312 598"/>
                <a:gd name="T63" fmla="*/ 1312 h 1766"/>
                <a:gd name="T64" fmla="+- 0 3130 2570"/>
                <a:gd name="T65" fmla="*/ T64 w 968"/>
                <a:gd name="T66" fmla="+- 0 1390 598"/>
                <a:gd name="T67" fmla="*/ 1390 h 1766"/>
                <a:gd name="T68" fmla="+- 0 3154 2570"/>
                <a:gd name="T69" fmla="*/ T68 w 968"/>
                <a:gd name="T70" fmla="+- 0 1473 598"/>
                <a:gd name="T71" fmla="*/ 1473 h 1766"/>
                <a:gd name="T72" fmla="+- 0 3177 2570"/>
                <a:gd name="T73" fmla="*/ T72 w 968"/>
                <a:gd name="T74" fmla="+- 0 1563 598"/>
                <a:gd name="T75" fmla="*/ 1563 h 1766"/>
                <a:gd name="T76" fmla="+- 0 3201 2570"/>
                <a:gd name="T77" fmla="*/ T76 w 968"/>
                <a:gd name="T78" fmla="+- 0 1658 598"/>
                <a:gd name="T79" fmla="*/ 1658 h 1766"/>
                <a:gd name="T80" fmla="+- 0 3224 2570"/>
                <a:gd name="T81" fmla="*/ T80 w 968"/>
                <a:gd name="T82" fmla="+- 0 1759 598"/>
                <a:gd name="T83" fmla="*/ 1759 h 1766"/>
                <a:gd name="T84" fmla="+- 0 3247 2570"/>
                <a:gd name="T85" fmla="*/ T84 w 968"/>
                <a:gd name="T86" fmla="+- 0 1867 598"/>
                <a:gd name="T87" fmla="*/ 1867 h 1766"/>
                <a:gd name="T88" fmla="+- 0 3269 2570"/>
                <a:gd name="T89" fmla="*/ T88 w 968"/>
                <a:gd name="T90" fmla="+- 0 1981 598"/>
                <a:gd name="T91" fmla="*/ 1981 h 1766"/>
                <a:gd name="T92" fmla="+- 0 3292 2570"/>
                <a:gd name="T93" fmla="*/ T92 w 968"/>
                <a:gd name="T94" fmla="+- 0 2101 598"/>
                <a:gd name="T95" fmla="*/ 2101 h 1766"/>
                <a:gd name="T96" fmla="+- 0 3315 2570"/>
                <a:gd name="T97" fmla="*/ T96 w 968"/>
                <a:gd name="T98" fmla="+- 0 2229 598"/>
                <a:gd name="T99" fmla="*/ 2229 h 1766"/>
                <a:gd name="T100" fmla="+- 0 3338 2570"/>
                <a:gd name="T101" fmla="*/ T100 w 968"/>
                <a:gd name="T102" fmla="+- 0 2363 598"/>
                <a:gd name="T103" fmla="*/ 2363 h 1766"/>
                <a:gd name="T104" fmla="+- 0 3538 2570"/>
                <a:gd name="T105" fmla="*/ T104 w 968"/>
                <a:gd name="T106" fmla="+- 0 2332 598"/>
                <a:gd name="T107" fmla="*/ 2332 h 1766"/>
                <a:gd name="T108" fmla="+- 0 3504 2570"/>
                <a:gd name="T109" fmla="*/ T108 w 968"/>
                <a:gd name="T110" fmla="+- 0 2181 598"/>
                <a:gd name="T111" fmla="*/ 2181 h 1766"/>
                <a:gd name="T112" fmla="+- 0 3473 2570"/>
                <a:gd name="T113" fmla="*/ T112 w 968"/>
                <a:gd name="T114" fmla="+- 0 2039 598"/>
                <a:gd name="T115" fmla="*/ 2039 h 1766"/>
                <a:gd name="T116" fmla="+- 0 3442 2570"/>
                <a:gd name="T117" fmla="*/ T116 w 968"/>
                <a:gd name="T118" fmla="+- 0 1905 598"/>
                <a:gd name="T119" fmla="*/ 1905 h 1766"/>
                <a:gd name="T120" fmla="+- 0 3413 2570"/>
                <a:gd name="T121" fmla="*/ T120 w 968"/>
                <a:gd name="T122" fmla="+- 0 1779 598"/>
                <a:gd name="T123" fmla="*/ 1779 h 1766"/>
                <a:gd name="T124" fmla="+- 0 3385 2570"/>
                <a:gd name="T125" fmla="*/ T124 w 968"/>
                <a:gd name="T126" fmla="+- 0 1662 598"/>
                <a:gd name="T127" fmla="*/ 1662 h 1766"/>
                <a:gd name="T128" fmla="+- 0 3358 2570"/>
                <a:gd name="T129" fmla="*/ T128 w 968"/>
                <a:gd name="T130" fmla="+- 0 1552 598"/>
                <a:gd name="T131" fmla="*/ 1552 h 1766"/>
                <a:gd name="T132" fmla="+- 0 3332 2570"/>
                <a:gd name="T133" fmla="*/ T132 w 968"/>
                <a:gd name="T134" fmla="+- 0 1449 598"/>
                <a:gd name="T135" fmla="*/ 1449 h 1766"/>
                <a:gd name="T136" fmla="+- 0 3306 2570"/>
                <a:gd name="T137" fmla="*/ T136 w 968"/>
                <a:gd name="T138" fmla="+- 0 1354 598"/>
                <a:gd name="T139" fmla="*/ 1354 h 1766"/>
                <a:gd name="T140" fmla="+- 0 3280 2570"/>
                <a:gd name="T141" fmla="*/ T140 w 968"/>
                <a:gd name="T142" fmla="+- 0 1266 598"/>
                <a:gd name="T143" fmla="*/ 1266 h 1766"/>
                <a:gd name="T144" fmla="+- 0 3255 2570"/>
                <a:gd name="T145" fmla="*/ T144 w 968"/>
                <a:gd name="T146" fmla="+- 0 1185 598"/>
                <a:gd name="T147" fmla="*/ 1185 h 1766"/>
                <a:gd name="T148" fmla="+- 0 3230 2570"/>
                <a:gd name="T149" fmla="*/ T148 w 968"/>
                <a:gd name="T150" fmla="+- 0 1110 598"/>
                <a:gd name="T151" fmla="*/ 1110 h 1766"/>
                <a:gd name="T152" fmla="+- 0 3205 2570"/>
                <a:gd name="T153" fmla="*/ T152 w 968"/>
                <a:gd name="T154" fmla="+- 0 1041 598"/>
                <a:gd name="T155" fmla="*/ 1041 h 1766"/>
                <a:gd name="T156" fmla="+- 0 3180 2570"/>
                <a:gd name="T157" fmla="*/ T156 w 968"/>
                <a:gd name="T158" fmla="+- 0 978 598"/>
                <a:gd name="T159" fmla="*/ 978 h 1766"/>
                <a:gd name="T160" fmla="+- 0 3155 2570"/>
                <a:gd name="T161" fmla="*/ T160 w 968"/>
                <a:gd name="T162" fmla="+- 0 922 598"/>
                <a:gd name="T163" fmla="*/ 922 h 1766"/>
                <a:gd name="T164" fmla="+- 0 3102 2570"/>
                <a:gd name="T165" fmla="*/ T164 w 968"/>
                <a:gd name="T166" fmla="+- 0 824 598"/>
                <a:gd name="T167" fmla="*/ 824 h 1766"/>
                <a:gd name="T168" fmla="+- 0 3047 2570"/>
                <a:gd name="T169" fmla="*/ T168 w 968"/>
                <a:gd name="T170" fmla="+- 0 746 598"/>
                <a:gd name="T171" fmla="*/ 746 h 1766"/>
                <a:gd name="T172" fmla="+- 0 2987 2570"/>
                <a:gd name="T173" fmla="*/ T172 w 968"/>
                <a:gd name="T174" fmla="+- 0 687 598"/>
                <a:gd name="T175" fmla="*/ 687 h 1766"/>
                <a:gd name="T176" fmla="+- 0 2921 2570"/>
                <a:gd name="T177" fmla="*/ T176 w 968"/>
                <a:gd name="T178" fmla="+- 0 644 598"/>
                <a:gd name="T179" fmla="*/ 644 h 1766"/>
                <a:gd name="T180" fmla="+- 0 2849 2570"/>
                <a:gd name="T181" fmla="*/ T180 w 968"/>
                <a:gd name="T182" fmla="+- 0 615 598"/>
                <a:gd name="T183" fmla="*/ 615 h 1766"/>
                <a:gd name="T184" fmla="+- 0 2810 2570"/>
                <a:gd name="T185" fmla="*/ T184 w 968"/>
                <a:gd name="T186" fmla="+- 0 605 598"/>
                <a:gd name="T187" fmla="*/ 605 h 1766"/>
                <a:gd name="T188" fmla="+- 0 2768 2570"/>
                <a:gd name="T189" fmla="*/ T188 w 968"/>
                <a:gd name="T190" fmla="+- 0 598 598"/>
                <a:gd name="T191" fmla="*/ 598 h 17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968" h="1766">
                  <a:moveTo>
                    <a:pt x="198" y="0"/>
                  </a:moveTo>
                  <a:lnTo>
                    <a:pt x="149" y="0"/>
                  </a:lnTo>
                  <a:lnTo>
                    <a:pt x="97" y="11"/>
                  </a:lnTo>
                  <a:lnTo>
                    <a:pt x="47" y="32"/>
                  </a:lnTo>
                  <a:lnTo>
                    <a:pt x="0" y="59"/>
                  </a:lnTo>
                  <a:lnTo>
                    <a:pt x="45" y="75"/>
                  </a:lnTo>
                  <a:lnTo>
                    <a:pt x="87" y="93"/>
                  </a:lnTo>
                  <a:lnTo>
                    <a:pt x="167" y="137"/>
                  </a:lnTo>
                  <a:lnTo>
                    <a:pt x="241" y="194"/>
                  </a:lnTo>
                  <a:lnTo>
                    <a:pt x="308" y="264"/>
                  </a:lnTo>
                  <a:lnTo>
                    <a:pt x="371" y="350"/>
                  </a:lnTo>
                  <a:lnTo>
                    <a:pt x="429" y="452"/>
                  </a:lnTo>
                  <a:lnTo>
                    <a:pt x="457" y="510"/>
                  </a:lnTo>
                  <a:lnTo>
                    <a:pt x="484" y="573"/>
                  </a:lnTo>
                  <a:lnTo>
                    <a:pt x="510" y="641"/>
                  </a:lnTo>
                  <a:lnTo>
                    <a:pt x="535" y="714"/>
                  </a:lnTo>
                  <a:lnTo>
                    <a:pt x="560" y="792"/>
                  </a:lnTo>
                  <a:lnTo>
                    <a:pt x="584" y="875"/>
                  </a:lnTo>
                  <a:lnTo>
                    <a:pt x="607" y="965"/>
                  </a:lnTo>
                  <a:lnTo>
                    <a:pt x="631" y="1060"/>
                  </a:lnTo>
                  <a:lnTo>
                    <a:pt x="654" y="1161"/>
                  </a:lnTo>
                  <a:lnTo>
                    <a:pt x="677" y="1269"/>
                  </a:lnTo>
                  <a:lnTo>
                    <a:pt x="699" y="1383"/>
                  </a:lnTo>
                  <a:lnTo>
                    <a:pt x="722" y="1503"/>
                  </a:lnTo>
                  <a:lnTo>
                    <a:pt x="745" y="1631"/>
                  </a:lnTo>
                  <a:lnTo>
                    <a:pt x="768" y="1765"/>
                  </a:lnTo>
                  <a:lnTo>
                    <a:pt x="968" y="1734"/>
                  </a:lnTo>
                  <a:lnTo>
                    <a:pt x="934" y="1583"/>
                  </a:lnTo>
                  <a:lnTo>
                    <a:pt x="903" y="1441"/>
                  </a:lnTo>
                  <a:lnTo>
                    <a:pt x="872" y="1307"/>
                  </a:lnTo>
                  <a:lnTo>
                    <a:pt x="843" y="1181"/>
                  </a:lnTo>
                  <a:lnTo>
                    <a:pt x="815" y="1064"/>
                  </a:lnTo>
                  <a:lnTo>
                    <a:pt x="788" y="954"/>
                  </a:lnTo>
                  <a:lnTo>
                    <a:pt x="762" y="851"/>
                  </a:lnTo>
                  <a:lnTo>
                    <a:pt x="736" y="756"/>
                  </a:lnTo>
                  <a:lnTo>
                    <a:pt x="710" y="668"/>
                  </a:lnTo>
                  <a:lnTo>
                    <a:pt x="685" y="587"/>
                  </a:lnTo>
                  <a:lnTo>
                    <a:pt x="660" y="512"/>
                  </a:lnTo>
                  <a:lnTo>
                    <a:pt x="635" y="443"/>
                  </a:lnTo>
                  <a:lnTo>
                    <a:pt x="610" y="380"/>
                  </a:lnTo>
                  <a:lnTo>
                    <a:pt x="585" y="324"/>
                  </a:lnTo>
                  <a:lnTo>
                    <a:pt x="532" y="226"/>
                  </a:lnTo>
                  <a:lnTo>
                    <a:pt x="477" y="148"/>
                  </a:lnTo>
                  <a:lnTo>
                    <a:pt x="417" y="89"/>
                  </a:lnTo>
                  <a:lnTo>
                    <a:pt x="351" y="46"/>
                  </a:lnTo>
                  <a:lnTo>
                    <a:pt x="279" y="17"/>
                  </a:lnTo>
                  <a:lnTo>
                    <a:pt x="240" y="7"/>
                  </a:lnTo>
                  <a:lnTo>
                    <a:pt x="198" y="0"/>
                  </a:lnTo>
                  <a:close/>
                </a:path>
              </a:pathLst>
            </a:custGeom>
            <a:solidFill>
              <a:srgbClr val="4091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Text Box 21"/>
            <p:cNvSpPr txBox="1">
              <a:spLocks noChangeArrowheads="1"/>
            </p:cNvSpPr>
            <p:nvPr/>
          </p:nvSpPr>
          <p:spPr bwMode="auto">
            <a:xfrm>
              <a:off x="2931" y="3137"/>
              <a:ext cx="15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720"/>
                </a:lnSpc>
                <a:spcAft>
                  <a:spcPts val="800"/>
                </a:spcAft>
              </a:pPr>
              <a:r>
                <a:rPr lang="en-US" sz="6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600" spc="-1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Natthawat </a:t>
              </a:r>
              <a:r>
                <a:rPr lang="en-US" sz="600" spc="-2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Wongrat/Shutterstock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0085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7500" y="876222"/>
            <a:ext cx="7691775" cy="6121477"/>
          </a:xfrm>
          <a:solidFill>
            <a:schemeClr val="bg1"/>
          </a:solidFill>
        </p:spPr>
        <p:txBody>
          <a:bodyPr/>
          <a:lstStyle/>
          <a:p>
            <a:pPr marL="0" indent="0" algn="l">
              <a:buNone/>
            </a:pPr>
            <a:r>
              <a:rPr lang="en-US" sz="3600" b="1" dirty="0" err="1">
                <a:solidFill>
                  <a:srgbClr val="FF0000"/>
                </a:solidFill>
                <a:latin typeface="+mj-lt"/>
              </a:rPr>
              <a:t>Máy</a:t>
            </a:r>
            <a:r>
              <a:rPr lang="en-US" sz="3600" b="1" dirty="0">
                <a:solidFill>
                  <a:srgbClr val="FF0000"/>
                </a:solidFill>
                <a:latin typeface="+mj-lt"/>
              </a:rPr>
              <a:t> in </a:t>
            </a:r>
            <a:r>
              <a:rPr lang="en-US" sz="3600" b="1" dirty="0" smtClean="0">
                <a:solidFill>
                  <a:srgbClr val="FF0000"/>
                </a:solidFill>
                <a:latin typeface="+mj-lt"/>
              </a:rPr>
              <a:t>laser:</a:t>
            </a:r>
            <a:endParaRPr lang="en-US" sz="3600" b="1" dirty="0">
              <a:solidFill>
                <a:srgbClr val="FF0000"/>
              </a:solidFill>
              <a:latin typeface="+mj-lt"/>
            </a:endParaRPr>
          </a:p>
          <a:p>
            <a:pPr algn="just"/>
            <a:r>
              <a:rPr lang="en-US" dirty="0" err="1" smtClean="0">
                <a:latin typeface="+mj-lt"/>
              </a:rPr>
              <a:t>Là</a:t>
            </a:r>
            <a:r>
              <a:rPr lang="en-US" dirty="0" smtClean="0">
                <a:latin typeface="+mj-lt"/>
              </a:rPr>
              <a:t> </a:t>
            </a:r>
            <a:r>
              <a:rPr lang="en-US" dirty="0" err="1">
                <a:latin typeface="+mj-lt"/>
              </a:rPr>
              <a:t>một</a:t>
            </a:r>
            <a:r>
              <a:rPr lang="en-US" dirty="0">
                <a:latin typeface="+mj-lt"/>
              </a:rPr>
              <a:t> </a:t>
            </a:r>
            <a:r>
              <a:rPr lang="en-US" dirty="0" err="1">
                <a:latin typeface="+mj-lt"/>
              </a:rPr>
              <a:t>máy</a:t>
            </a:r>
            <a:r>
              <a:rPr lang="en-US" dirty="0">
                <a:latin typeface="+mj-lt"/>
              </a:rPr>
              <a:t> in </a:t>
            </a:r>
            <a:r>
              <a:rPr lang="en-US" dirty="0" err="1" smtClean="0">
                <a:latin typeface="+mj-lt"/>
              </a:rPr>
              <a:t>tạo</a:t>
            </a:r>
            <a:r>
              <a:rPr lang="en-US" dirty="0" smtClean="0">
                <a:latin typeface="+mj-lt"/>
              </a:rPr>
              <a:t> </a:t>
            </a:r>
            <a:r>
              <a:rPr lang="en-US" dirty="0" err="1">
                <a:latin typeface="+mj-lt"/>
              </a:rPr>
              <a:t>ra</a:t>
            </a:r>
            <a:r>
              <a:rPr lang="en-US" dirty="0">
                <a:latin typeface="+mj-lt"/>
              </a:rPr>
              <a:t> </a:t>
            </a:r>
            <a:r>
              <a:rPr lang="en-US" dirty="0" err="1">
                <a:latin typeface="+mj-lt"/>
              </a:rPr>
              <a:t>văn</a:t>
            </a:r>
            <a:r>
              <a:rPr lang="en-US" dirty="0">
                <a:latin typeface="+mj-lt"/>
              </a:rPr>
              <a:t> </a:t>
            </a:r>
            <a:r>
              <a:rPr lang="en-US" dirty="0" err="1">
                <a:latin typeface="+mj-lt"/>
              </a:rPr>
              <a:t>bản</a:t>
            </a:r>
            <a:r>
              <a:rPr lang="en-US" dirty="0">
                <a:latin typeface="+mj-lt"/>
              </a:rPr>
              <a:t> </a:t>
            </a:r>
            <a:r>
              <a:rPr lang="en-US" dirty="0" err="1">
                <a:latin typeface="+mj-lt"/>
              </a:rPr>
              <a:t>và</a:t>
            </a:r>
            <a:r>
              <a:rPr lang="en-US" dirty="0">
                <a:latin typeface="+mj-lt"/>
              </a:rPr>
              <a:t> </a:t>
            </a:r>
            <a:r>
              <a:rPr lang="en-US" dirty="0" err="1">
                <a:latin typeface="+mj-lt"/>
              </a:rPr>
              <a:t>hình</a:t>
            </a:r>
            <a:r>
              <a:rPr lang="en-US" dirty="0">
                <a:latin typeface="+mj-lt"/>
              </a:rPr>
              <a:t> </a:t>
            </a:r>
            <a:r>
              <a:rPr lang="en-US" dirty="0" err="1">
                <a:latin typeface="+mj-lt"/>
              </a:rPr>
              <a:t>ảnh</a:t>
            </a:r>
            <a:r>
              <a:rPr lang="en-US" dirty="0">
                <a:latin typeface="+mj-lt"/>
              </a:rPr>
              <a:t> </a:t>
            </a:r>
            <a:r>
              <a:rPr lang="en-US" dirty="0" err="1">
                <a:latin typeface="+mj-lt"/>
              </a:rPr>
              <a:t>bằng</a:t>
            </a:r>
            <a:r>
              <a:rPr lang="en-US" dirty="0">
                <a:latin typeface="+mj-lt"/>
              </a:rPr>
              <a:t> </a:t>
            </a:r>
            <a:r>
              <a:rPr lang="en-US" dirty="0" err="1" smtClean="0">
                <a:latin typeface="+mj-lt"/>
              </a:rPr>
              <a:t>chùm</a:t>
            </a:r>
            <a:r>
              <a:rPr lang="en-US" dirty="0" smtClean="0">
                <a:latin typeface="+mj-lt"/>
              </a:rPr>
              <a:t> </a:t>
            </a:r>
            <a:r>
              <a:rPr lang="en-US" dirty="0" err="1">
                <a:latin typeface="+mj-lt"/>
              </a:rPr>
              <a:t>tia</a:t>
            </a:r>
            <a:r>
              <a:rPr lang="en-US" dirty="0">
                <a:latin typeface="+mj-lt"/>
              </a:rPr>
              <a:t> </a:t>
            </a:r>
            <a:r>
              <a:rPr lang="en-US" dirty="0" smtClean="0">
                <a:latin typeface="+mj-lt"/>
              </a:rPr>
              <a:t>laser </a:t>
            </a:r>
            <a:r>
              <a:rPr lang="en-US" dirty="0" err="1">
                <a:latin typeface="+mj-lt"/>
              </a:rPr>
              <a:t>sẽ</a:t>
            </a:r>
            <a:r>
              <a:rPr lang="en-US" dirty="0">
                <a:latin typeface="+mj-lt"/>
              </a:rPr>
              <a:t> </a:t>
            </a:r>
            <a:r>
              <a:rPr lang="en-US" dirty="0" err="1">
                <a:latin typeface="+mj-lt"/>
              </a:rPr>
              <a:t>khắc</a:t>
            </a:r>
            <a:r>
              <a:rPr lang="en-US" dirty="0">
                <a:latin typeface="+mj-lt"/>
              </a:rPr>
              <a:t> </a:t>
            </a:r>
            <a:r>
              <a:rPr lang="en-US" dirty="0" err="1">
                <a:latin typeface="+mj-lt"/>
              </a:rPr>
              <a:t>văn</a:t>
            </a:r>
            <a:r>
              <a:rPr lang="en-US" dirty="0">
                <a:latin typeface="+mj-lt"/>
              </a:rPr>
              <a:t> </a:t>
            </a:r>
            <a:r>
              <a:rPr lang="en-US" dirty="0" err="1">
                <a:latin typeface="+mj-lt"/>
              </a:rPr>
              <a:t>bản</a:t>
            </a:r>
            <a:r>
              <a:rPr lang="en-US" dirty="0">
                <a:latin typeface="+mj-lt"/>
              </a:rPr>
              <a:t> </a:t>
            </a:r>
            <a:r>
              <a:rPr lang="en-US" dirty="0" err="1">
                <a:latin typeface="+mj-lt"/>
              </a:rPr>
              <a:t>và</a:t>
            </a:r>
            <a:r>
              <a:rPr lang="en-US" dirty="0">
                <a:latin typeface="+mj-lt"/>
              </a:rPr>
              <a:t> </a:t>
            </a:r>
            <a:r>
              <a:rPr lang="en-US" dirty="0" err="1">
                <a:latin typeface="+mj-lt"/>
              </a:rPr>
              <a:t>hình</a:t>
            </a:r>
            <a:r>
              <a:rPr lang="en-US" dirty="0">
                <a:latin typeface="+mj-lt"/>
              </a:rPr>
              <a:t> </a:t>
            </a:r>
            <a:r>
              <a:rPr lang="en-US" dirty="0" err="1">
                <a:latin typeface="+mj-lt"/>
              </a:rPr>
              <a:t>ảnh</a:t>
            </a:r>
            <a:r>
              <a:rPr lang="en-US" dirty="0">
                <a:latin typeface="+mj-lt"/>
              </a:rPr>
              <a:t> </a:t>
            </a:r>
            <a:r>
              <a:rPr lang="en-US" dirty="0" err="1">
                <a:latin typeface="+mj-lt"/>
              </a:rPr>
              <a:t>trên</a:t>
            </a:r>
            <a:r>
              <a:rPr lang="en-US" dirty="0">
                <a:latin typeface="+mj-lt"/>
              </a:rPr>
              <a:t> </a:t>
            </a:r>
            <a:r>
              <a:rPr lang="en-US" dirty="0" err="1">
                <a:latin typeface="+mj-lt"/>
              </a:rPr>
              <a:t>trống</a:t>
            </a:r>
            <a:r>
              <a:rPr lang="en-US" dirty="0">
                <a:latin typeface="+mj-lt"/>
              </a:rPr>
              <a:t> </a:t>
            </a:r>
            <a:r>
              <a:rPr lang="en-US" dirty="0" err="1">
                <a:latin typeface="+mj-lt"/>
              </a:rPr>
              <a:t>như</a:t>
            </a:r>
            <a:r>
              <a:rPr lang="en-US" dirty="0">
                <a:latin typeface="+mj-lt"/>
              </a:rPr>
              <a:t> </a:t>
            </a:r>
            <a:r>
              <a:rPr lang="en-US" dirty="0" err="1">
                <a:latin typeface="+mj-lt"/>
              </a:rPr>
              <a:t>một</a:t>
            </a:r>
            <a:r>
              <a:rPr lang="en-US" dirty="0">
                <a:latin typeface="+mj-lt"/>
              </a:rPr>
              <a:t> </a:t>
            </a:r>
            <a:r>
              <a:rPr lang="en-US" dirty="0" err="1">
                <a:latin typeface="+mj-lt"/>
              </a:rPr>
              <a:t>dạng</a:t>
            </a:r>
            <a:r>
              <a:rPr lang="en-US" dirty="0">
                <a:latin typeface="+mj-lt"/>
              </a:rPr>
              <a:t> </a:t>
            </a:r>
            <a:r>
              <a:rPr lang="en-US" dirty="0" err="1">
                <a:latin typeface="+mj-lt"/>
              </a:rPr>
              <a:t>tích</a:t>
            </a:r>
            <a:r>
              <a:rPr lang="en-US" dirty="0">
                <a:latin typeface="+mj-lt"/>
              </a:rPr>
              <a:t> </a:t>
            </a:r>
            <a:r>
              <a:rPr lang="en-US" dirty="0" err="1">
                <a:latin typeface="+mj-lt"/>
              </a:rPr>
              <a:t>điện</a:t>
            </a:r>
            <a:r>
              <a:rPr lang="en-US" dirty="0">
                <a:latin typeface="+mj-lt"/>
              </a:rPr>
              <a:t>. </a:t>
            </a:r>
            <a:endParaRPr lang="en-US" dirty="0" smtClean="0">
              <a:latin typeface="+mj-lt"/>
            </a:endParaRPr>
          </a:p>
          <a:p>
            <a:pPr algn="just"/>
            <a:r>
              <a:rPr lang="en-US" dirty="0" err="1" smtClean="0">
                <a:latin typeface="+mj-lt"/>
              </a:rPr>
              <a:t>Bản</a:t>
            </a:r>
            <a:r>
              <a:rPr lang="en-US" dirty="0" smtClean="0">
                <a:latin typeface="+mj-lt"/>
              </a:rPr>
              <a:t> in </a:t>
            </a:r>
            <a:r>
              <a:rPr lang="en-US" dirty="0" err="1" smtClean="0">
                <a:latin typeface="+mj-lt"/>
              </a:rPr>
              <a:t>chất</a:t>
            </a:r>
            <a:r>
              <a:rPr lang="en-US" dirty="0" smtClean="0">
                <a:latin typeface="+mj-lt"/>
              </a:rPr>
              <a:t> </a:t>
            </a:r>
            <a:r>
              <a:rPr lang="en-US" dirty="0" err="1">
                <a:latin typeface="+mj-lt"/>
              </a:rPr>
              <a:t>lượng</a:t>
            </a:r>
            <a:r>
              <a:rPr lang="en-US" dirty="0">
                <a:latin typeface="+mj-lt"/>
              </a:rPr>
              <a:t> </a:t>
            </a:r>
            <a:r>
              <a:rPr lang="en-US" dirty="0" err="1" smtClean="0">
                <a:latin typeface="+mj-lt"/>
              </a:rPr>
              <a:t>cao</a:t>
            </a:r>
            <a:r>
              <a:rPr lang="en-US" dirty="0" smtClean="0">
                <a:latin typeface="+mj-lt"/>
              </a:rPr>
              <a:t>, </a:t>
            </a:r>
            <a:r>
              <a:rPr lang="en-US" dirty="0" err="1">
                <a:latin typeface="+mj-lt"/>
              </a:rPr>
              <a:t>nhanh</a:t>
            </a:r>
            <a:r>
              <a:rPr lang="en-US" dirty="0">
                <a:latin typeface="+mj-lt"/>
              </a:rPr>
              <a:t> </a:t>
            </a:r>
            <a:r>
              <a:rPr lang="en-US" dirty="0" err="1">
                <a:latin typeface="+mj-lt"/>
              </a:rPr>
              <a:t>hơn</a:t>
            </a:r>
            <a:r>
              <a:rPr lang="en-US" dirty="0">
                <a:latin typeface="+mj-lt"/>
              </a:rPr>
              <a:t> </a:t>
            </a:r>
            <a:r>
              <a:rPr lang="en-US" dirty="0" err="1" smtClean="0">
                <a:latin typeface="+mj-lt"/>
              </a:rPr>
              <a:t>máy</a:t>
            </a:r>
            <a:r>
              <a:rPr lang="en-US" dirty="0" smtClean="0">
                <a:latin typeface="+mj-lt"/>
              </a:rPr>
              <a:t> </a:t>
            </a:r>
            <a:r>
              <a:rPr lang="en-US" dirty="0">
                <a:latin typeface="+mj-lt"/>
              </a:rPr>
              <a:t>in </a:t>
            </a:r>
            <a:r>
              <a:rPr lang="en-US" dirty="0" err="1" smtClean="0">
                <a:latin typeface="+mj-lt"/>
              </a:rPr>
              <a:t>phun</a:t>
            </a:r>
            <a:r>
              <a:rPr lang="en-US" dirty="0" smtClean="0">
                <a:latin typeface="+mj-lt"/>
              </a:rPr>
              <a:t>.</a:t>
            </a:r>
          </a:p>
          <a:p>
            <a:pPr algn="just"/>
            <a:r>
              <a:rPr lang="en-US" dirty="0" err="1" smtClean="0">
                <a:latin typeface="+mj-lt"/>
              </a:rPr>
              <a:t>Rất</a:t>
            </a:r>
            <a:r>
              <a:rPr lang="en-US" dirty="0" smtClean="0">
                <a:latin typeface="+mj-lt"/>
              </a:rPr>
              <a:t> </a:t>
            </a:r>
            <a:r>
              <a:rPr lang="en-US" dirty="0" err="1">
                <a:latin typeface="+mj-lt"/>
              </a:rPr>
              <a:t>phổ</a:t>
            </a:r>
            <a:r>
              <a:rPr lang="en-US" dirty="0">
                <a:latin typeface="+mj-lt"/>
              </a:rPr>
              <a:t> </a:t>
            </a:r>
            <a:r>
              <a:rPr lang="en-US" dirty="0" err="1">
                <a:latin typeface="+mj-lt"/>
              </a:rPr>
              <a:t>biến</a:t>
            </a:r>
            <a:r>
              <a:rPr lang="en-US" dirty="0">
                <a:latin typeface="+mj-lt"/>
              </a:rPr>
              <a:t> </a:t>
            </a:r>
            <a:r>
              <a:rPr lang="en-US" dirty="0" err="1">
                <a:latin typeface="+mj-lt"/>
              </a:rPr>
              <a:t>với</a:t>
            </a:r>
            <a:r>
              <a:rPr lang="en-US" dirty="0">
                <a:latin typeface="+mj-lt"/>
              </a:rPr>
              <a:t> </a:t>
            </a:r>
            <a:r>
              <a:rPr lang="en-US" dirty="0" err="1" smtClean="0">
                <a:latin typeface="+mj-lt"/>
              </a:rPr>
              <a:t>doanh</a:t>
            </a:r>
            <a:r>
              <a:rPr lang="en-US" dirty="0" smtClean="0">
                <a:latin typeface="+mj-lt"/>
              </a:rPr>
              <a:t> </a:t>
            </a:r>
            <a:r>
              <a:rPr lang="en-US" dirty="0" err="1" smtClean="0">
                <a:latin typeface="+mj-lt"/>
              </a:rPr>
              <a:t>nghiệp</a:t>
            </a:r>
            <a:r>
              <a:rPr lang="en-US" dirty="0" smtClean="0">
                <a:latin typeface="+mj-lt"/>
              </a:rPr>
              <a:t>, </a:t>
            </a:r>
            <a:r>
              <a:rPr lang="en-US" dirty="0" err="1" smtClean="0">
                <a:latin typeface="+mj-lt"/>
              </a:rPr>
              <a:t>trường</a:t>
            </a:r>
            <a:r>
              <a:rPr lang="en-US" dirty="0" smtClean="0">
                <a:latin typeface="+mj-lt"/>
              </a:rPr>
              <a:t> </a:t>
            </a:r>
            <a:r>
              <a:rPr lang="en-US" dirty="0" err="1" smtClean="0">
                <a:latin typeface="+mj-lt"/>
              </a:rPr>
              <a:t>học</a:t>
            </a:r>
            <a:r>
              <a:rPr lang="en-US" dirty="0" smtClean="0">
                <a:latin typeface="+mj-lt"/>
              </a:rPr>
              <a:t> </a:t>
            </a:r>
            <a:r>
              <a:rPr lang="en-US" dirty="0" err="1">
                <a:latin typeface="+mj-lt"/>
              </a:rPr>
              <a:t>và</a:t>
            </a:r>
            <a:r>
              <a:rPr lang="en-US" dirty="0">
                <a:latin typeface="+mj-lt"/>
              </a:rPr>
              <a:t> </a:t>
            </a:r>
            <a:r>
              <a:rPr lang="en-US" dirty="0" err="1" smtClean="0">
                <a:latin typeface="+mj-lt"/>
              </a:rPr>
              <a:t>những</a:t>
            </a:r>
            <a:r>
              <a:rPr lang="en-US" dirty="0" smtClean="0">
                <a:latin typeface="+mj-lt"/>
              </a:rPr>
              <a:t> </a:t>
            </a:r>
            <a:r>
              <a:rPr lang="en-US" dirty="0" err="1">
                <a:latin typeface="+mj-lt"/>
              </a:rPr>
              <a:t>người</a:t>
            </a:r>
            <a:r>
              <a:rPr lang="en-US" dirty="0">
                <a:latin typeface="+mj-lt"/>
              </a:rPr>
              <a:t> </a:t>
            </a:r>
            <a:r>
              <a:rPr lang="en-US" dirty="0" err="1">
                <a:latin typeface="+mj-lt"/>
              </a:rPr>
              <a:t>cần</a:t>
            </a:r>
            <a:r>
              <a:rPr lang="en-US" dirty="0">
                <a:latin typeface="+mj-lt"/>
              </a:rPr>
              <a:t> </a:t>
            </a:r>
            <a:r>
              <a:rPr lang="en-US" dirty="0" err="1">
                <a:latin typeface="+mj-lt"/>
              </a:rPr>
              <a:t>sản</a:t>
            </a:r>
            <a:r>
              <a:rPr lang="en-US" dirty="0">
                <a:latin typeface="+mj-lt"/>
              </a:rPr>
              <a:t> </a:t>
            </a:r>
            <a:r>
              <a:rPr lang="en-US" dirty="0" err="1">
                <a:latin typeface="+mj-lt"/>
              </a:rPr>
              <a:t>xuất</a:t>
            </a:r>
            <a:r>
              <a:rPr lang="en-US" dirty="0">
                <a:latin typeface="+mj-lt"/>
              </a:rPr>
              <a:t> </a:t>
            </a:r>
            <a:r>
              <a:rPr lang="en-US" dirty="0" err="1">
                <a:latin typeface="+mj-lt"/>
              </a:rPr>
              <a:t>số</a:t>
            </a:r>
            <a:r>
              <a:rPr lang="en-US" dirty="0">
                <a:latin typeface="+mj-lt"/>
              </a:rPr>
              <a:t> </a:t>
            </a:r>
            <a:r>
              <a:rPr lang="en-US" dirty="0" err="1">
                <a:latin typeface="+mj-lt"/>
              </a:rPr>
              <a:t>lượng</a:t>
            </a:r>
            <a:r>
              <a:rPr lang="en-US" dirty="0">
                <a:latin typeface="+mj-lt"/>
              </a:rPr>
              <a:t> </a:t>
            </a:r>
            <a:r>
              <a:rPr lang="en-US" dirty="0" err="1">
                <a:latin typeface="+mj-lt"/>
              </a:rPr>
              <a:t>lớn</a:t>
            </a:r>
            <a:r>
              <a:rPr lang="en-US" dirty="0">
                <a:latin typeface="+mj-lt"/>
              </a:rPr>
              <a:t> </a:t>
            </a:r>
            <a:r>
              <a:rPr lang="en-US" dirty="0" err="1">
                <a:latin typeface="+mj-lt"/>
              </a:rPr>
              <a:t>tài</a:t>
            </a:r>
            <a:r>
              <a:rPr lang="en-US" dirty="0">
                <a:latin typeface="+mj-lt"/>
              </a:rPr>
              <a:t> </a:t>
            </a:r>
            <a:r>
              <a:rPr lang="en-US" dirty="0" err="1">
                <a:latin typeface="+mj-lt"/>
              </a:rPr>
              <a:t>liệu</a:t>
            </a:r>
            <a:r>
              <a:rPr lang="en-US" dirty="0">
                <a:latin typeface="+mj-lt"/>
              </a:rPr>
              <a:t> </a:t>
            </a:r>
            <a:r>
              <a:rPr lang="en-US" dirty="0" smtClean="0">
                <a:latin typeface="+mj-lt"/>
              </a:rPr>
              <a:t>in.</a:t>
            </a:r>
            <a:endParaRPr lang="en-US" dirty="0">
              <a:latin typeface="+mj-lt"/>
            </a:endParaRPr>
          </a:p>
          <a:p>
            <a:pPr algn="just"/>
            <a:endParaRPr lang="en-US" sz="2800" dirty="0">
              <a:latin typeface="+mj-lt"/>
            </a:endParaRPr>
          </a:p>
          <a:p>
            <a:pPr marL="0" indent="0">
              <a:buNone/>
            </a:pPr>
            <a:endParaRPr lang="en-US" sz="2800" dirty="0">
              <a:latin typeface="+mj-lt"/>
            </a:endParaRPr>
          </a:p>
        </p:txBody>
      </p:sp>
      <p:grpSp>
        <p:nvGrpSpPr>
          <p:cNvPr id="6" name="Group 5"/>
          <p:cNvGrpSpPr>
            <a:grpSpLocks/>
          </p:cNvGrpSpPr>
          <p:nvPr/>
        </p:nvGrpSpPr>
        <p:grpSpPr bwMode="auto">
          <a:xfrm>
            <a:off x="8054853" y="1397000"/>
            <a:ext cx="4032690" cy="2381580"/>
            <a:chOff x="1512" y="381"/>
            <a:chExt cx="6578" cy="5438"/>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 y="381"/>
              <a:ext cx="5252" cy="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p:cNvSpPr>
            <p:nvPr/>
          </p:nvSpPr>
          <p:spPr bwMode="auto">
            <a:xfrm>
              <a:off x="1512" y="3083"/>
              <a:ext cx="2073" cy="361"/>
            </a:xfrm>
            <a:custGeom>
              <a:avLst/>
              <a:gdLst>
                <a:gd name="T0" fmla="+- 0 1513 1513"/>
                <a:gd name="T1" fmla="*/ T0 w 2073"/>
                <a:gd name="T2" fmla="+- 0 3444 3083"/>
                <a:gd name="T3" fmla="*/ 3444 h 361"/>
                <a:gd name="T4" fmla="+- 0 2729 1513"/>
                <a:gd name="T5" fmla="*/ T4 w 2073"/>
                <a:gd name="T6" fmla="+- 0 3444 3083"/>
                <a:gd name="T7" fmla="*/ 3444 h 361"/>
                <a:gd name="T8" fmla="+- 0 3586 1513"/>
                <a:gd name="T9" fmla="*/ T8 w 2073"/>
                <a:gd name="T10" fmla="+- 0 3083 3083"/>
                <a:gd name="T11" fmla="*/ 3083 h 361"/>
              </a:gdLst>
              <a:ahLst/>
              <a:cxnLst>
                <a:cxn ang="0">
                  <a:pos x="T1" y="T3"/>
                </a:cxn>
                <a:cxn ang="0">
                  <a:pos x="T5" y="T7"/>
                </a:cxn>
                <a:cxn ang="0">
                  <a:pos x="T9" y="T11"/>
                </a:cxn>
              </a:cxnLst>
              <a:rect l="0" t="0" r="r" b="b"/>
              <a:pathLst>
                <a:path w="2073" h="361">
                  <a:moveTo>
                    <a:pt x="0" y="361"/>
                  </a:moveTo>
                  <a:lnTo>
                    <a:pt x="1216" y="361"/>
                  </a:lnTo>
                  <a:lnTo>
                    <a:pt x="2073"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3530" y="3047"/>
              <a:ext cx="140" cy="99"/>
            </a:xfrm>
            <a:custGeom>
              <a:avLst/>
              <a:gdLst>
                <a:gd name="T0" fmla="+- 0 3670 3531"/>
                <a:gd name="T1" fmla="*/ T0 w 140"/>
                <a:gd name="T2" fmla="+- 0 3048 3048"/>
                <a:gd name="T3" fmla="*/ 3048 h 99"/>
                <a:gd name="T4" fmla="+- 0 3531 3531"/>
                <a:gd name="T5" fmla="*/ T4 w 140"/>
                <a:gd name="T6" fmla="+- 0 3049 3048"/>
                <a:gd name="T7" fmla="*/ 3049 h 99"/>
                <a:gd name="T8" fmla="+- 0 3579 3531"/>
                <a:gd name="T9" fmla="*/ T8 w 140"/>
                <a:gd name="T10" fmla="+- 0 3086 3048"/>
                <a:gd name="T11" fmla="*/ 3086 h 99"/>
                <a:gd name="T12" fmla="+- 0 3572 3531"/>
                <a:gd name="T13" fmla="*/ T12 w 140"/>
                <a:gd name="T14" fmla="+- 0 3147 3048"/>
                <a:gd name="T15" fmla="*/ 3147 h 99"/>
                <a:gd name="T16" fmla="+- 0 3670 3531"/>
                <a:gd name="T17" fmla="*/ T16 w 140"/>
                <a:gd name="T18" fmla="+- 0 3048 3048"/>
                <a:gd name="T19" fmla="*/ 3048 h 99"/>
              </a:gdLst>
              <a:ahLst/>
              <a:cxnLst>
                <a:cxn ang="0">
                  <a:pos x="T1" y="T3"/>
                </a:cxn>
                <a:cxn ang="0">
                  <a:pos x="T5" y="T7"/>
                </a:cxn>
                <a:cxn ang="0">
                  <a:pos x="T9" y="T11"/>
                </a:cxn>
                <a:cxn ang="0">
                  <a:pos x="T13" y="T15"/>
                </a:cxn>
                <a:cxn ang="0">
                  <a:pos x="T17" y="T19"/>
                </a:cxn>
              </a:cxnLst>
              <a:rect l="0" t="0" r="r" b="b"/>
              <a:pathLst>
                <a:path w="140" h="99">
                  <a:moveTo>
                    <a:pt x="139" y="0"/>
                  </a:moveTo>
                  <a:lnTo>
                    <a:pt x="0" y="1"/>
                  </a:lnTo>
                  <a:lnTo>
                    <a:pt x="48" y="38"/>
                  </a:lnTo>
                  <a:lnTo>
                    <a:pt x="41" y="99"/>
                  </a:lnTo>
                  <a:lnTo>
                    <a:pt x="139"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Text Box 26"/>
            <p:cNvSpPr txBox="1">
              <a:spLocks noChangeArrowheads="1"/>
            </p:cNvSpPr>
            <p:nvPr/>
          </p:nvSpPr>
          <p:spPr bwMode="auto">
            <a:xfrm>
              <a:off x="1711" y="2547"/>
              <a:ext cx="1473" cy="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endParaRPr lang="en-US" sz="2400" spc="-40" dirty="0" smtClean="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060"/>
                </a:lnSpc>
                <a:spcAft>
                  <a:spcPts val="800"/>
                </a:spcAft>
              </a:pPr>
              <a:r>
                <a:rPr lang="en-US" sz="2400" spc="-40" dirty="0" err="1" smtClean="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Trống</a:t>
              </a:r>
              <a:endParaRPr lang="en-US" sz="24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0245" name="Picture 5" descr="Nơi bán Máy in laser màu HP CP1025 (CP-1025) - A4 giá rẻ nhất tháng 02/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028" y="3791281"/>
            <a:ext cx="3023253" cy="23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58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b="1" dirty="0" smtClean="0">
                <a:solidFill>
                  <a:srgbClr val="FF0000"/>
                </a:solidFill>
                <a:latin typeface="+mj-lt"/>
              </a:rPr>
              <a:t>MỘT SỐ LOẠI MÁY IN KHÁC</a:t>
            </a:r>
            <a:endParaRPr lang="en-US" b="1" dirty="0">
              <a:solidFill>
                <a:srgbClr val="FF0000"/>
              </a:solidFill>
              <a:latin typeface="+mj-lt"/>
            </a:endParaRPr>
          </a:p>
        </p:txBody>
      </p:sp>
    </p:spTree>
    <p:extLst>
      <p:ext uri="{BB962C8B-B14F-4D97-AF65-F5344CB8AC3E}">
        <p14:creationId xmlns:p14="http://schemas.microsoft.com/office/powerpoint/2010/main" val="4264518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9314" y="876223"/>
            <a:ext cx="4747986" cy="4572000"/>
          </a:xfrm>
        </p:spPr>
        <p:txBody>
          <a:bodyPr/>
          <a:lstStyle/>
          <a:p>
            <a:pPr algn="just"/>
            <a:r>
              <a:rPr lang="en-US" sz="3600" dirty="0" err="1">
                <a:solidFill>
                  <a:srgbClr val="FF0000"/>
                </a:solidFill>
                <a:latin typeface="+mj-lt"/>
              </a:rPr>
              <a:t>Máy</a:t>
            </a:r>
            <a:r>
              <a:rPr lang="en-US" sz="3600" dirty="0">
                <a:solidFill>
                  <a:srgbClr val="FF0000"/>
                </a:solidFill>
                <a:latin typeface="+mj-lt"/>
              </a:rPr>
              <a:t> in di </a:t>
            </a:r>
            <a:r>
              <a:rPr lang="en-US" sz="3600" dirty="0" err="1">
                <a:solidFill>
                  <a:srgbClr val="FF0000"/>
                </a:solidFill>
                <a:latin typeface="+mj-lt"/>
              </a:rPr>
              <a:t>động</a:t>
            </a:r>
            <a:r>
              <a:rPr lang="en-US" sz="3600" dirty="0">
                <a:solidFill>
                  <a:srgbClr val="FF0000"/>
                </a:solidFill>
                <a:latin typeface="+mj-lt"/>
              </a:rPr>
              <a:t> </a:t>
            </a:r>
            <a:r>
              <a:rPr lang="en-US" sz="3600" dirty="0" err="1">
                <a:latin typeface="+mj-lt"/>
              </a:rPr>
              <a:t>là</a:t>
            </a:r>
            <a:r>
              <a:rPr lang="en-US" sz="3600" dirty="0">
                <a:latin typeface="+mj-lt"/>
              </a:rPr>
              <a:t> </a:t>
            </a:r>
            <a:r>
              <a:rPr lang="en-US" sz="3600" dirty="0" err="1">
                <a:latin typeface="+mj-lt"/>
              </a:rPr>
              <a:t>một</a:t>
            </a:r>
            <a:r>
              <a:rPr lang="en-US" sz="3600" dirty="0">
                <a:latin typeface="+mj-lt"/>
              </a:rPr>
              <a:t> </a:t>
            </a:r>
            <a:r>
              <a:rPr lang="en-US" sz="3600" dirty="0" err="1">
                <a:latin typeface="+mj-lt"/>
              </a:rPr>
              <a:t>máy</a:t>
            </a:r>
            <a:r>
              <a:rPr lang="en-US" sz="3600" dirty="0">
                <a:latin typeface="+mj-lt"/>
              </a:rPr>
              <a:t> in </a:t>
            </a:r>
            <a:r>
              <a:rPr lang="en-US" sz="3600" dirty="0" err="1">
                <a:latin typeface="+mj-lt"/>
              </a:rPr>
              <a:t>nhỏ</a:t>
            </a:r>
            <a:r>
              <a:rPr lang="en-US" sz="3600" dirty="0">
                <a:latin typeface="+mj-lt"/>
              </a:rPr>
              <a:t>, </a:t>
            </a:r>
            <a:r>
              <a:rPr lang="en-US" sz="3600" dirty="0" err="1">
                <a:latin typeface="+mj-lt"/>
              </a:rPr>
              <a:t>chạy</a:t>
            </a:r>
            <a:r>
              <a:rPr lang="en-US" sz="3600" dirty="0">
                <a:latin typeface="+mj-lt"/>
              </a:rPr>
              <a:t> </a:t>
            </a:r>
            <a:r>
              <a:rPr lang="en-US" sz="3600" dirty="0" err="1">
                <a:latin typeface="+mj-lt"/>
              </a:rPr>
              <a:t>bằng</a:t>
            </a:r>
            <a:r>
              <a:rPr lang="en-US" sz="3600" dirty="0">
                <a:latin typeface="+mj-lt"/>
              </a:rPr>
              <a:t> pin, </a:t>
            </a:r>
            <a:r>
              <a:rPr lang="en-US" sz="3600" dirty="0" err="1">
                <a:latin typeface="+mj-lt"/>
              </a:rPr>
              <a:t>chủ</a:t>
            </a:r>
            <a:r>
              <a:rPr lang="en-US" sz="3600" dirty="0">
                <a:latin typeface="+mj-lt"/>
              </a:rPr>
              <a:t> </a:t>
            </a:r>
            <a:r>
              <a:rPr lang="en-US" sz="3600" dirty="0" err="1">
                <a:latin typeface="+mj-lt"/>
              </a:rPr>
              <a:t>yếu</a:t>
            </a:r>
            <a:r>
              <a:rPr lang="en-US" sz="3600" dirty="0">
                <a:latin typeface="+mj-lt"/>
              </a:rPr>
              <a:t> </a:t>
            </a:r>
            <a:r>
              <a:rPr lang="en-US" sz="3600" dirty="0" err="1">
                <a:latin typeface="+mj-lt"/>
              </a:rPr>
              <a:t>được</a:t>
            </a:r>
            <a:r>
              <a:rPr lang="en-US" sz="3600" dirty="0">
                <a:latin typeface="+mj-lt"/>
              </a:rPr>
              <a:t> </a:t>
            </a:r>
            <a:r>
              <a:rPr lang="en-US" sz="3600" dirty="0" err="1">
                <a:latin typeface="+mj-lt"/>
              </a:rPr>
              <a:t>sử</a:t>
            </a:r>
            <a:r>
              <a:rPr lang="en-US" sz="3600" dirty="0">
                <a:latin typeface="+mj-lt"/>
              </a:rPr>
              <a:t> </a:t>
            </a:r>
            <a:r>
              <a:rPr lang="en-US" sz="3600" dirty="0" err="1">
                <a:latin typeface="+mj-lt"/>
              </a:rPr>
              <a:t>dụng</a:t>
            </a:r>
            <a:r>
              <a:rPr lang="en-US" sz="3600" dirty="0">
                <a:latin typeface="+mj-lt"/>
              </a:rPr>
              <a:t> </a:t>
            </a:r>
            <a:r>
              <a:rPr lang="en-US" sz="3600" dirty="0" err="1">
                <a:latin typeface="+mj-lt"/>
              </a:rPr>
              <a:t>để</a:t>
            </a:r>
            <a:r>
              <a:rPr lang="en-US" sz="3600" dirty="0">
                <a:latin typeface="+mj-lt"/>
              </a:rPr>
              <a:t> in </a:t>
            </a:r>
            <a:r>
              <a:rPr lang="en-US" sz="3600" dirty="0" err="1">
                <a:latin typeface="+mj-lt"/>
              </a:rPr>
              <a:t>từ</a:t>
            </a:r>
            <a:r>
              <a:rPr lang="en-US" sz="3600" dirty="0">
                <a:latin typeface="+mj-lt"/>
              </a:rPr>
              <a:t> </a:t>
            </a:r>
            <a:r>
              <a:rPr lang="en-US" sz="3600" dirty="0" err="1">
                <a:latin typeface="+mj-lt"/>
              </a:rPr>
              <a:t>máy</a:t>
            </a:r>
            <a:r>
              <a:rPr lang="en-US" sz="3600" dirty="0">
                <a:latin typeface="+mj-lt"/>
              </a:rPr>
              <a:t> </a:t>
            </a:r>
            <a:r>
              <a:rPr lang="en-US" sz="3600" dirty="0" err="1">
                <a:latin typeface="+mj-lt"/>
              </a:rPr>
              <a:t>tính</a:t>
            </a:r>
            <a:r>
              <a:rPr lang="en-US" sz="3600" dirty="0">
                <a:latin typeface="+mj-lt"/>
              </a:rPr>
              <a:t> di </a:t>
            </a:r>
            <a:r>
              <a:rPr lang="en-US" sz="3600" dirty="0" err="1">
                <a:latin typeface="+mj-lt"/>
              </a:rPr>
              <a:t>động</a:t>
            </a:r>
            <a:r>
              <a:rPr lang="en-US" sz="3600" dirty="0">
                <a:latin typeface="+mj-lt"/>
              </a:rPr>
              <a:t>, </a:t>
            </a:r>
            <a:r>
              <a:rPr lang="en-US" sz="3600" dirty="0" err="1">
                <a:latin typeface="+mj-lt"/>
              </a:rPr>
              <a:t>bao</a:t>
            </a:r>
            <a:r>
              <a:rPr lang="en-US" sz="3600" dirty="0">
                <a:latin typeface="+mj-lt"/>
              </a:rPr>
              <a:t> </a:t>
            </a:r>
            <a:r>
              <a:rPr lang="en-US" sz="3600" dirty="0" err="1">
                <a:latin typeface="+mj-lt"/>
              </a:rPr>
              <a:t>gồm</a:t>
            </a:r>
            <a:r>
              <a:rPr lang="en-US" sz="3600" dirty="0">
                <a:latin typeface="+mj-lt"/>
              </a:rPr>
              <a:t> </a:t>
            </a:r>
            <a:r>
              <a:rPr lang="en-US" sz="3600" dirty="0" err="1">
                <a:latin typeface="+mj-lt"/>
              </a:rPr>
              <a:t>cả</a:t>
            </a:r>
            <a:r>
              <a:rPr lang="en-US" sz="3600" dirty="0">
                <a:latin typeface="+mj-lt"/>
              </a:rPr>
              <a:t> </a:t>
            </a:r>
            <a:r>
              <a:rPr lang="en-US" sz="3600" dirty="0" err="1">
                <a:latin typeface="+mj-lt"/>
              </a:rPr>
              <a:t>máy</a:t>
            </a:r>
            <a:r>
              <a:rPr lang="en-US" sz="3600" dirty="0">
                <a:latin typeface="+mj-lt"/>
              </a:rPr>
              <a:t> </a:t>
            </a:r>
            <a:r>
              <a:rPr lang="en-US" sz="3600" dirty="0" err="1">
                <a:latin typeface="+mj-lt"/>
              </a:rPr>
              <a:t>tính</a:t>
            </a:r>
            <a:r>
              <a:rPr lang="en-US" sz="3600" dirty="0">
                <a:latin typeface="+mj-lt"/>
              </a:rPr>
              <a:t> </a:t>
            </a:r>
            <a:r>
              <a:rPr lang="en-US" sz="3600" dirty="0" err="1">
                <a:latin typeface="+mj-lt"/>
              </a:rPr>
              <a:t>bảng</a:t>
            </a:r>
            <a:r>
              <a:rPr lang="en-US" sz="3600" dirty="0">
                <a:latin typeface="+mj-lt"/>
              </a:rPr>
              <a:t> </a:t>
            </a:r>
            <a:r>
              <a:rPr lang="en-US" sz="3600" dirty="0" err="1">
                <a:latin typeface="+mj-lt"/>
              </a:rPr>
              <a:t>và</a:t>
            </a:r>
            <a:r>
              <a:rPr lang="en-US" sz="3600" dirty="0">
                <a:latin typeface="+mj-lt"/>
              </a:rPr>
              <a:t> </a:t>
            </a:r>
            <a:r>
              <a:rPr lang="en-US" sz="3600" dirty="0" err="1">
                <a:latin typeface="+mj-lt"/>
              </a:rPr>
              <a:t>điện</a:t>
            </a:r>
            <a:r>
              <a:rPr lang="en-US" sz="3600" dirty="0">
                <a:latin typeface="+mj-lt"/>
              </a:rPr>
              <a:t> </a:t>
            </a:r>
            <a:r>
              <a:rPr lang="en-US" sz="3600" dirty="0" err="1">
                <a:latin typeface="+mj-lt"/>
              </a:rPr>
              <a:t>thoại</a:t>
            </a:r>
            <a:r>
              <a:rPr lang="en-US" sz="3600" dirty="0">
                <a:latin typeface="+mj-lt"/>
              </a:rPr>
              <a:t> </a:t>
            </a:r>
            <a:r>
              <a:rPr lang="en-US" sz="3600" dirty="0" err="1">
                <a:latin typeface="+mj-lt"/>
              </a:rPr>
              <a:t>thông</a:t>
            </a:r>
            <a:r>
              <a:rPr lang="en-US" sz="3600" dirty="0">
                <a:latin typeface="+mj-lt"/>
              </a:rPr>
              <a:t> </a:t>
            </a:r>
            <a:r>
              <a:rPr lang="en-US" sz="3600" dirty="0" smtClean="0">
                <a:latin typeface="+mj-lt"/>
              </a:rPr>
              <a:t>minh.</a:t>
            </a:r>
            <a:endParaRPr lang="en-US" sz="3600" dirty="0">
              <a:latin typeface="+mj-lt"/>
            </a:endParaRPr>
          </a:p>
        </p:txBody>
      </p:sp>
      <p:pic>
        <p:nvPicPr>
          <p:cNvPr id="12290" name="Picture 2" descr="Máy in di động POS-5802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7622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32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888923"/>
            <a:ext cx="5600700" cy="4572000"/>
          </a:xfrm>
        </p:spPr>
        <p:txBody>
          <a:bodyPr/>
          <a:lstStyle/>
          <a:p>
            <a:pPr algn="just"/>
            <a:r>
              <a:rPr lang="en-US" sz="3600" dirty="0" err="1" smtClean="0">
                <a:latin typeface="+mj-lt"/>
              </a:rPr>
              <a:t>Các</a:t>
            </a:r>
            <a:r>
              <a:rPr lang="en-US" sz="3600" dirty="0" smtClean="0">
                <a:latin typeface="+mj-lt"/>
              </a:rPr>
              <a:t> </a:t>
            </a:r>
            <a:r>
              <a:rPr lang="en-US" sz="3600" dirty="0" err="1">
                <a:latin typeface="+mj-lt"/>
              </a:rPr>
              <a:t>cửa</a:t>
            </a:r>
            <a:r>
              <a:rPr lang="en-US" sz="3600" dirty="0">
                <a:latin typeface="+mj-lt"/>
              </a:rPr>
              <a:t> </a:t>
            </a:r>
            <a:r>
              <a:rPr lang="en-US" sz="3600" dirty="0" err="1">
                <a:latin typeface="+mj-lt"/>
              </a:rPr>
              <a:t>hàng</a:t>
            </a:r>
            <a:r>
              <a:rPr lang="en-US" sz="3600" dirty="0">
                <a:latin typeface="+mj-lt"/>
              </a:rPr>
              <a:t> </a:t>
            </a:r>
            <a:r>
              <a:rPr lang="en-US" sz="3600" dirty="0" err="1">
                <a:latin typeface="+mj-lt"/>
              </a:rPr>
              <a:t>bán</a:t>
            </a:r>
            <a:r>
              <a:rPr lang="en-US" sz="3600" dirty="0">
                <a:latin typeface="+mj-lt"/>
              </a:rPr>
              <a:t> </a:t>
            </a:r>
            <a:r>
              <a:rPr lang="en-US" sz="3600" dirty="0" err="1">
                <a:latin typeface="+mj-lt"/>
              </a:rPr>
              <a:t>lẻ</a:t>
            </a:r>
            <a:r>
              <a:rPr lang="en-US" sz="3600" dirty="0">
                <a:latin typeface="+mj-lt"/>
              </a:rPr>
              <a:t>, </a:t>
            </a:r>
            <a:r>
              <a:rPr lang="en-US" sz="3600" dirty="0" err="1" smtClean="0">
                <a:latin typeface="+mj-lt"/>
              </a:rPr>
              <a:t>các</a:t>
            </a:r>
            <a:r>
              <a:rPr lang="en-US" sz="3600" dirty="0" smtClean="0">
                <a:latin typeface="+mj-lt"/>
              </a:rPr>
              <a:t> </a:t>
            </a:r>
            <a:r>
              <a:rPr lang="en-US" sz="3600" dirty="0" err="1">
                <a:latin typeface="+mj-lt"/>
              </a:rPr>
              <a:t>trạm</a:t>
            </a:r>
            <a:r>
              <a:rPr lang="en-US" sz="3600" dirty="0">
                <a:latin typeface="+mj-lt"/>
              </a:rPr>
              <a:t> </a:t>
            </a:r>
            <a:r>
              <a:rPr lang="en-US" sz="3600" dirty="0" err="1">
                <a:latin typeface="+mj-lt"/>
              </a:rPr>
              <a:t>xăng</a:t>
            </a:r>
            <a:r>
              <a:rPr lang="en-US" sz="3600" dirty="0">
                <a:latin typeface="+mj-lt"/>
              </a:rPr>
              <a:t>, </a:t>
            </a:r>
            <a:r>
              <a:rPr lang="en-US" sz="3600" dirty="0" err="1">
                <a:latin typeface="+mj-lt"/>
              </a:rPr>
              <a:t>thường</a:t>
            </a:r>
            <a:r>
              <a:rPr lang="en-US" sz="3600" dirty="0">
                <a:latin typeface="+mj-lt"/>
              </a:rPr>
              <a:t> in </a:t>
            </a:r>
            <a:r>
              <a:rPr lang="en-US" sz="3600" dirty="0" err="1">
                <a:latin typeface="+mj-lt"/>
              </a:rPr>
              <a:t>hóa</a:t>
            </a:r>
            <a:r>
              <a:rPr lang="en-US" sz="3600" dirty="0">
                <a:latin typeface="+mj-lt"/>
              </a:rPr>
              <a:t> </a:t>
            </a:r>
            <a:r>
              <a:rPr lang="en-US" sz="3600" dirty="0" err="1" smtClean="0">
                <a:latin typeface="+mj-lt"/>
              </a:rPr>
              <a:t>đơn</a:t>
            </a:r>
            <a:r>
              <a:rPr lang="en-US" sz="3600" dirty="0" smtClean="0">
                <a:latin typeface="+mj-lt"/>
              </a:rPr>
              <a:t> </a:t>
            </a:r>
            <a:r>
              <a:rPr lang="en-US" sz="3600" dirty="0" err="1" smtClean="0">
                <a:latin typeface="+mj-lt"/>
              </a:rPr>
              <a:t>bằng</a:t>
            </a:r>
            <a:r>
              <a:rPr lang="en-US" sz="3600" dirty="0" smtClean="0">
                <a:latin typeface="+mj-lt"/>
              </a:rPr>
              <a:t> </a:t>
            </a:r>
            <a:r>
              <a:rPr lang="en-US" sz="3600" dirty="0" err="1" smtClean="0">
                <a:solidFill>
                  <a:srgbClr val="FF0000"/>
                </a:solidFill>
                <a:latin typeface="+mj-lt"/>
              </a:rPr>
              <a:t>Máy</a:t>
            </a:r>
            <a:r>
              <a:rPr lang="en-US" sz="3600" dirty="0" smtClean="0">
                <a:solidFill>
                  <a:srgbClr val="FF0000"/>
                </a:solidFill>
                <a:latin typeface="+mj-lt"/>
              </a:rPr>
              <a:t> in </a:t>
            </a:r>
            <a:r>
              <a:rPr lang="en-US" sz="3600" dirty="0" err="1" smtClean="0">
                <a:solidFill>
                  <a:srgbClr val="FF0000"/>
                </a:solidFill>
                <a:latin typeface="+mj-lt"/>
              </a:rPr>
              <a:t>nhiệt</a:t>
            </a:r>
            <a:r>
              <a:rPr lang="en-US" sz="3600" dirty="0" smtClean="0">
                <a:latin typeface="+mj-lt"/>
              </a:rPr>
              <a:t>.</a:t>
            </a:r>
            <a:endParaRPr lang="en-US" sz="3600" dirty="0">
              <a:latin typeface="+mj-lt"/>
            </a:endParaRPr>
          </a:p>
          <a:p>
            <a:pPr marL="0" indent="0">
              <a:buNone/>
            </a:pPr>
            <a:endParaRPr lang="en-US" sz="3600" dirty="0">
              <a:latin typeface="+mj-lt"/>
            </a:endParaRPr>
          </a:p>
        </p:txBody>
      </p:sp>
      <p:pic>
        <p:nvPicPr>
          <p:cNvPr id="11266" name="Picture 2" descr="Máy In nhiệt Bluetooth Xprinter 58iih, Chuyên in Viettelpay pro - P145969 |  Sàn thương mại điện tử của khách hàng Viettel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1161973"/>
            <a:ext cx="493395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1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275" y="876223"/>
            <a:ext cx="4165600" cy="4572000"/>
          </a:xfrm>
        </p:spPr>
        <p:txBody>
          <a:bodyPr/>
          <a:lstStyle/>
          <a:p>
            <a:r>
              <a:rPr lang="en-US" dirty="0" err="1" smtClean="0">
                <a:solidFill>
                  <a:srgbClr val="FF0000"/>
                </a:solidFill>
                <a:latin typeface="+mj-lt"/>
              </a:rPr>
              <a:t>Máy</a:t>
            </a:r>
            <a:r>
              <a:rPr lang="en-US" dirty="0" smtClean="0">
                <a:solidFill>
                  <a:srgbClr val="FF0000"/>
                </a:solidFill>
                <a:latin typeface="+mj-lt"/>
              </a:rPr>
              <a:t> in </a:t>
            </a:r>
            <a:r>
              <a:rPr lang="en-US" dirty="0" err="1" smtClean="0">
                <a:solidFill>
                  <a:srgbClr val="FF0000"/>
                </a:solidFill>
                <a:latin typeface="+mj-lt"/>
              </a:rPr>
              <a:t>nhãn</a:t>
            </a:r>
            <a:r>
              <a:rPr lang="en-US" dirty="0" smtClean="0">
                <a:solidFill>
                  <a:srgbClr val="FF0000"/>
                </a:solidFill>
                <a:latin typeface="+mj-lt"/>
              </a:rPr>
              <a:t> </a:t>
            </a:r>
            <a:r>
              <a:rPr lang="en-US" dirty="0" err="1" smtClean="0">
                <a:solidFill>
                  <a:srgbClr val="FF0000"/>
                </a:solidFill>
                <a:latin typeface="+mj-lt"/>
              </a:rPr>
              <a:t>hàng</a:t>
            </a:r>
            <a:r>
              <a:rPr lang="en-US" dirty="0" smtClean="0">
                <a:solidFill>
                  <a:srgbClr val="FF0000"/>
                </a:solidFill>
                <a:latin typeface="+mj-lt"/>
              </a:rPr>
              <a:t> </a:t>
            </a:r>
            <a:r>
              <a:rPr lang="en-US" dirty="0" err="1" smtClean="0">
                <a:solidFill>
                  <a:srgbClr val="FF0000"/>
                </a:solidFill>
                <a:latin typeface="+mj-lt"/>
              </a:rPr>
              <a:t>hóa</a:t>
            </a:r>
            <a:endParaRPr lang="en-US" dirty="0">
              <a:solidFill>
                <a:srgbClr val="FF0000"/>
              </a:solidFill>
              <a:latin typeface="+mj-lt"/>
            </a:endParaRPr>
          </a:p>
        </p:txBody>
      </p:sp>
      <p:pic>
        <p:nvPicPr>
          <p:cNvPr id="13314" name="Picture 2" descr="Máy in nhãn Brother QL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72" y="2789237"/>
            <a:ext cx="402907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79" y="2563813"/>
            <a:ext cx="5460515" cy="3576637"/>
          </a:xfrm>
          <a:prstGeom prst="rect">
            <a:avLst/>
          </a:prstGeom>
        </p:spPr>
      </p:pic>
      <p:sp>
        <p:nvSpPr>
          <p:cNvPr id="8" name="Text Placeholder 1"/>
          <p:cNvSpPr txBox="1">
            <a:spLocks/>
          </p:cNvSpPr>
          <p:nvPr/>
        </p:nvSpPr>
        <p:spPr>
          <a:xfrm>
            <a:off x="4088916" y="876223"/>
            <a:ext cx="8103083" cy="4572000"/>
          </a:xfrm>
          <a:prstGeom prst="rect">
            <a:avLst/>
          </a:prstGeom>
        </p:spPr>
        <p:txBody>
          <a:bodyPr vert="horz" lIns="91440" tIns="45720" rIns="91440" bIns="45720" rtlCol="0">
            <a:noAutofit/>
          </a:bodyPr>
          <a:lstStyle>
            <a:lvl1pPr marL="457200" indent="-457200" algn="ctr" defTabSz="914400" rtl="0" eaLnBrk="1" latinLnBrk="0" hangingPunct="1">
              <a:lnSpc>
                <a:spcPct val="90000"/>
              </a:lnSpc>
              <a:spcBef>
                <a:spcPts val="1000"/>
              </a:spcBef>
              <a:buClrTx/>
              <a:buFont typeface="Arial" panose="020B0604020202020204" pitchFamily="34" charset="0"/>
              <a:buChar char="•"/>
              <a:defRPr sz="3200" kern="1200">
                <a:solidFill>
                  <a:srgbClr val="2005C3"/>
                </a:solidFill>
                <a:latin typeface="Times New Roman" panose="02020603050405020304" pitchFamily="18" charset="0"/>
                <a:ea typeface="+mn-ea"/>
                <a:cs typeface="Times New Roman" panose="02020603050405020304" pitchFamily="18" charset="0"/>
              </a:defRPr>
            </a:lvl1pPr>
            <a:lvl2pPr marL="341313" indent="-341313" algn="l" defTabSz="914400" rtl="0" eaLnBrk="1" latinLnBrk="0" hangingPunct="1">
              <a:lnSpc>
                <a:spcPct val="90000"/>
              </a:lnSpc>
              <a:spcBef>
                <a:spcPts val="500"/>
              </a:spcBef>
              <a:buClrTx/>
              <a:buFont typeface="Arial" panose="020B0604020202020204" pitchFamily="34" charset="0"/>
              <a:buChar char="•"/>
              <a:defRPr sz="3000" kern="1200">
                <a:solidFill>
                  <a:srgbClr val="2005C3"/>
                </a:solidFill>
                <a:latin typeface="Times New Roman" panose="02020603050405020304" pitchFamily="18" charset="0"/>
                <a:ea typeface="+mn-ea"/>
                <a:cs typeface="Times New Roman" panose="02020603050405020304" pitchFamily="18" charset="0"/>
              </a:defRPr>
            </a:lvl2pPr>
            <a:lvl3pPr marL="627063" indent="-285750" algn="l" defTabSz="914400" rtl="0" eaLnBrk="1" latinLnBrk="0" hangingPunct="1">
              <a:lnSpc>
                <a:spcPct val="90000"/>
              </a:lnSpc>
              <a:spcBef>
                <a:spcPts val="500"/>
              </a:spcBef>
              <a:buClrTx/>
              <a:buFont typeface="Arial" panose="020B0604020202020204" pitchFamily="34" charset="0"/>
              <a:buChar char="•"/>
              <a:defRPr sz="2800" kern="1200">
                <a:solidFill>
                  <a:srgbClr val="2005C3"/>
                </a:solidFill>
                <a:latin typeface="Times New Roman" panose="02020603050405020304" pitchFamily="18" charset="0"/>
                <a:ea typeface="+mn-ea"/>
                <a:cs typeface="Times New Roman" panose="02020603050405020304" pitchFamily="18" charset="0"/>
              </a:defRPr>
            </a:lvl3pPr>
            <a:lvl4pPr marL="914400" indent="-287338" algn="l" defTabSz="914400" rtl="0" eaLnBrk="1" latinLnBrk="0" hangingPunct="1">
              <a:lnSpc>
                <a:spcPct val="90000"/>
              </a:lnSpc>
              <a:spcBef>
                <a:spcPts val="500"/>
              </a:spcBef>
              <a:buClrTx/>
              <a:buFont typeface="Arial" panose="020B0604020202020204" pitchFamily="34" charset="0"/>
              <a:buChar char="•"/>
              <a:defRPr sz="2600" kern="1200">
                <a:solidFill>
                  <a:srgbClr val="2005C3"/>
                </a:solidFill>
                <a:latin typeface="Times New Roman" panose="02020603050405020304" pitchFamily="18" charset="0"/>
                <a:ea typeface="+mn-ea"/>
                <a:cs typeface="Times New Roman" panose="02020603050405020304" pitchFamily="18" charset="0"/>
              </a:defRPr>
            </a:lvl4pPr>
            <a:lvl5pPr marL="1309688" indent="-395288" algn="l" defTabSz="914400" rtl="0" eaLnBrk="1" latinLnBrk="0" hangingPunct="1">
              <a:lnSpc>
                <a:spcPct val="90000"/>
              </a:lnSpc>
              <a:spcBef>
                <a:spcPts val="500"/>
              </a:spcBef>
              <a:buClrTx/>
              <a:buFont typeface="Arial" panose="020B0604020202020204" pitchFamily="34" charset="0"/>
              <a:buChar char="•"/>
              <a:defRPr sz="2400" kern="1200">
                <a:solidFill>
                  <a:srgbClr val="2005C3"/>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solidFill>
                  <a:srgbClr val="FF0000"/>
                </a:solidFill>
                <a:latin typeface="+mj-lt"/>
              </a:rPr>
              <a:t>Máy</a:t>
            </a:r>
            <a:r>
              <a:rPr lang="en-US" dirty="0" smtClean="0">
                <a:solidFill>
                  <a:srgbClr val="FF0000"/>
                </a:solidFill>
                <a:latin typeface="+mj-lt"/>
              </a:rPr>
              <a:t> </a:t>
            </a:r>
            <a:r>
              <a:rPr lang="en-US" dirty="0" err="1" smtClean="0">
                <a:solidFill>
                  <a:srgbClr val="FF0000"/>
                </a:solidFill>
                <a:latin typeface="+mj-lt"/>
              </a:rPr>
              <a:t>vẽ</a:t>
            </a:r>
            <a:r>
              <a:rPr lang="en-US" dirty="0" smtClean="0">
                <a:solidFill>
                  <a:srgbClr val="FF0000"/>
                </a:solidFill>
                <a:latin typeface="+mj-lt"/>
              </a:rPr>
              <a:t> </a:t>
            </a:r>
            <a:r>
              <a:rPr lang="en-US" dirty="0" err="1" smtClean="0">
                <a:solidFill>
                  <a:srgbClr val="FF0000"/>
                </a:solidFill>
                <a:latin typeface="+mj-lt"/>
              </a:rPr>
              <a:t>và</a:t>
            </a:r>
            <a:r>
              <a:rPr lang="en-US" dirty="0" smtClean="0">
                <a:solidFill>
                  <a:srgbClr val="FF0000"/>
                </a:solidFill>
                <a:latin typeface="+mj-lt"/>
              </a:rPr>
              <a:t> </a:t>
            </a:r>
            <a:r>
              <a:rPr lang="en-US" dirty="0" err="1" smtClean="0">
                <a:solidFill>
                  <a:srgbClr val="FF0000"/>
                </a:solidFill>
                <a:latin typeface="+mj-lt"/>
              </a:rPr>
              <a:t>máy</a:t>
            </a:r>
            <a:r>
              <a:rPr lang="en-US" dirty="0" smtClean="0">
                <a:solidFill>
                  <a:srgbClr val="FF0000"/>
                </a:solidFill>
                <a:latin typeface="+mj-lt"/>
              </a:rPr>
              <a:t> in </a:t>
            </a:r>
            <a:r>
              <a:rPr lang="en-US" dirty="0" err="1" smtClean="0">
                <a:solidFill>
                  <a:srgbClr val="FF0000"/>
                </a:solidFill>
                <a:latin typeface="+mj-lt"/>
              </a:rPr>
              <a:t>khổ</a:t>
            </a:r>
            <a:r>
              <a:rPr lang="en-US" dirty="0" smtClean="0">
                <a:solidFill>
                  <a:srgbClr val="FF0000"/>
                </a:solidFill>
                <a:latin typeface="+mj-lt"/>
              </a:rPr>
              <a:t> </a:t>
            </a:r>
            <a:r>
              <a:rPr lang="en-US" dirty="0" err="1" smtClean="0">
                <a:solidFill>
                  <a:srgbClr val="FF0000"/>
                </a:solidFill>
                <a:latin typeface="+mj-lt"/>
              </a:rPr>
              <a:t>lớn</a:t>
            </a:r>
            <a:r>
              <a:rPr lang="en-US" dirty="0" smtClean="0">
                <a:solidFill>
                  <a:srgbClr val="FF0000"/>
                </a:solidFill>
                <a:latin typeface="+mj-lt"/>
              </a:rPr>
              <a:t> </a:t>
            </a:r>
            <a:r>
              <a:rPr lang="en-US" dirty="0" err="1" smtClean="0">
                <a:latin typeface="+mj-lt"/>
              </a:rPr>
              <a:t>thường</a:t>
            </a:r>
            <a:r>
              <a:rPr lang="en-US" dirty="0" smtClean="0">
                <a:latin typeface="+mj-lt"/>
              </a:rPr>
              <a:t> </a:t>
            </a:r>
            <a:r>
              <a:rPr lang="en-US" dirty="0" err="1" smtClean="0">
                <a:latin typeface="+mj-lt"/>
              </a:rPr>
              <a:t>sử</a:t>
            </a:r>
            <a:r>
              <a:rPr lang="en-US" dirty="0" smtClean="0">
                <a:latin typeface="+mj-lt"/>
              </a:rPr>
              <a:t> </a:t>
            </a:r>
            <a:r>
              <a:rPr lang="en-US" dirty="0" err="1" smtClean="0">
                <a:latin typeface="+mj-lt"/>
              </a:rPr>
              <a:t>dụng</a:t>
            </a:r>
            <a:r>
              <a:rPr lang="en-US" dirty="0" smtClean="0">
                <a:latin typeface="+mj-lt"/>
              </a:rPr>
              <a:t> </a:t>
            </a:r>
            <a:r>
              <a:rPr lang="en-US" dirty="0" err="1" smtClean="0">
                <a:latin typeface="+mj-lt"/>
              </a:rPr>
              <a:t>cho</a:t>
            </a:r>
            <a:r>
              <a:rPr lang="en-US" dirty="0" smtClean="0">
                <a:latin typeface="+mj-lt"/>
              </a:rPr>
              <a:t> </a:t>
            </a:r>
            <a:r>
              <a:rPr lang="en-US" dirty="0" err="1">
                <a:latin typeface="+mj-lt"/>
              </a:rPr>
              <a:t>Các</a:t>
            </a:r>
            <a:r>
              <a:rPr lang="en-US" dirty="0">
                <a:latin typeface="+mj-lt"/>
              </a:rPr>
              <a:t> </a:t>
            </a:r>
            <a:r>
              <a:rPr lang="en-US" dirty="0" err="1">
                <a:latin typeface="+mj-lt"/>
              </a:rPr>
              <a:t>kỹ</a:t>
            </a:r>
            <a:r>
              <a:rPr lang="en-US" dirty="0">
                <a:latin typeface="+mj-lt"/>
              </a:rPr>
              <a:t> </a:t>
            </a:r>
            <a:r>
              <a:rPr lang="en-US" dirty="0" err="1">
                <a:latin typeface="+mj-lt"/>
              </a:rPr>
              <a:t>sư</a:t>
            </a:r>
            <a:r>
              <a:rPr lang="en-US" dirty="0">
                <a:latin typeface="+mj-lt"/>
              </a:rPr>
              <a:t>, </a:t>
            </a:r>
            <a:r>
              <a:rPr lang="en-US" dirty="0" err="1">
                <a:latin typeface="+mj-lt"/>
              </a:rPr>
              <a:t>kiến</a:t>
            </a:r>
            <a:r>
              <a:rPr lang="en-US" dirty="0">
                <a:latin typeface="+mj-lt"/>
              </a:rPr>
              <a:t> ​​</a:t>
            </a:r>
            <a:r>
              <a:rPr lang="en-US" dirty="0" err="1">
                <a:latin typeface="+mj-lt"/>
              </a:rPr>
              <a:t>trúc</a:t>
            </a:r>
            <a:r>
              <a:rPr lang="en-US" dirty="0">
                <a:latin typeface="+mj-lt"/>
              </a:rPr>
              <a:t> </a:t>
            </a:r>
            <a:r>
              <a:rPr lang="en-US" dirty="0" err="1">
                <a:latin typeface="+mj-lt"/>
              </a:rPr>
              <a:t>sư</a:t>
            </a:r>
            <a:r>
              <a:rPr lang="en-US" dirty="0">
                <a:latin typeface="+mj-lt"/>
              </a:rPr>
              <a:t> </a:t>
            </a:r>
            <a:r>
              <a:rPr lang="en-US" dirty="0" err="1">
                <a:latin typeface="+mj-lt"/>
              </a:rPr>
              <a:t>và</a:t>
            </a:r>
            <a:r>
              <a:rPr lang="en-US" dirty="0">
                <a:latin typeface="+mj-lt"/>
              </a:rPr>
              <a:t> </a:t>
            </a:r>
            <a:r>
              <a:rPr lang="en-US" dirty="0" err="1">
                <a:latin typeface="+mj-lt"/>
              </a:rPr>
              <a:t>nghệ</a:t>
            </a:r>
            <a:r>
              <a:rPr lang="en-US" dirty="0">
                <a:latin typeface="+mj-lt"/>
              </a:rPr>
              <a:t> </a:t>
            </a:r>
            <a:r>
              <a:rPr lang="en-US" dirty="0" err="1">
                <a:latin typeface="+mj-lt"/>
              </a:rPr>
              <a:t>sĩ</a:t>
            </a:r>
            <a:r>
              <a:rPr lang="en-US" dirty="0">
                <a:latin typeface="+mj-lt"/>
              </a:rPr>
              <a:t> </a:t>
            </a:r>
            <a:r>
              <a:rPr lang="en-US" dirty="0" err="1">
                <a:latin typeface="+mj-lt"/>
              </a:rPr>
              <a:t>đồ</a:t>
            </a:r>
            <a:r>
              <a:rPr lang="en-US" dirty="0">
                <a:latin typeface="+mj-lt"/>
              </a:rPr>
              <a:t> </a:t>
            </a:r>
            <a:r>
              <a:rPr lang="en-US" dirty="0" err="1">
                <a:latin typeface="+mj-lt"/>
              </a:rPr>
              <a:t>họa</a:t>
            </a:r>
            <a:r>
              <a:rPr lang="en-US" dirty="0">
                <a:latin typeface="+mj-lt"/>
              </a:rPr>
              <a:t> </a:t>
            </a:r>
          </a:p>
        </p:txBody>
      </p:sp>
    </p:spTree>
    <p:extLst>
      <p:ext uri="{BB962C8B-B14F-4D97-AF65-F5344CB8AC3E}">
        <p14:creationId xmlns:p14="http://schemas.microsoft.com/office/powerpoint/2010/main" val="268053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85108" y="406420"/>
            <a:ext cx="9144000" cy="2387600"/>
          </a:xfrm>
        </p:spPr>
        <p:txBody>
          <a:bodyPr/>
          <a:lstStyle/>
          <a:p>
            <a:pPr marL="0" indent="0"/>
            <a:r>
              <a:rPr lang="en-US" b="1" dirty="0" smtClean="0"/>
              <a:t>TÌM HIỂU VỀ MÀN HÌNH (</a:t>
            </a:r>
            <a:r>
              <a:rPr lang="en-US" b="1" dirty="0"/>
              <a:t>SGK/21)</a:t>
            </a:r>
          </a:p>
        </p:txBody>
      </p:sp>
      <p:pic>
        <p:nvPicPr>
          <p:cNvPr id="6" name="Picture 5" descr="Image result for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476" y="2229333"/>
            <a:ext cx="3413125" cy="256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507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3600" b="1" dirty="0" smtClean="0">
                <a:solidFill>
                  <a:srgbClr val="FF0000"/>
                </a:solidFill>
              </a:rPr>
              <a:t>3. THỰC HÀNH SỬ DỤNG MÁY IN </a:t>
            </a:r>
            <a:endParaRPr lang="en-US" sz="3600" b="1" dirty="0">
              <a:solidFill>
                <a:srgbClr val="FF0000"/>
              </a:solidFill>
            </a:endParaRPr>
          </a:p>
        </p:txBody>
      </p:sp>
    </p:spTree>
    <p:extLst>
      <p:ext uri="{BB962C8B-B14F-4D97-AF65-F5344CB8AC3E}">
        <p14:creationId xmlns:p14="http://schemas.microsoft.com/office/powerpoint/2010/main" val="300990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marL="0" indent="0">
              <a:buNone/>
            </a:pPr>
            <a:r>
              <a:rPr lang="en-US" b="1" dirty="0" smtClean="0">
                <a:solidFill>
                  <a:srgbClr val="FF0000"/>
                </a:solidFill>
              </a:rPr>
              <a:t>EM CẦN GHI NHỚ</a:t>
            </a:r>
          </a:p>
          <a:p>
            <a:pPr algn="just"/>
            <a:r>
              <a:rPr lang="en-US" dirty="0" err="1" smtClean="0"/>
              <a:t>Máy</a:t>
            </a:r>
            <a:r>
              <a:rPr lang="en-US" dirty="0" smtClean="0"/>
              <a:t> in </a:t>
            </a:r>
            <a:r>
              <a:rPr lang="en-US" dirty="0" err="1" smtClean="0"/>
              <a:t>là</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xuất</a:t>
            </a:r>
            <a:r>
              <a:rPr lang="en-US" dirty="0" smtClean="0"/>
              <a:t>.</a:t>
            </a:r>
          </a:p>
          <a:p>
            <a:pPr algn="just"/>
            <a:r>
              <a:rPr lang="en-US" dirty="0" err="1" smtClean="0"/>
              <a:t>Có</a:t>
            </a:r>
            <a:r>
              <a:rPr lang="en-US" dirty="0" smtClean="0"/>
              <a:t> </a:t>
            </a:r>
            <a:r>
              <a:rPr lang="en-US" dirty="0" err="1" smtClean="0"/>
              <a:t>nhiều</a:t>
            </a:r>
            <a:r>
              <a:rPr lang="en-US" dirty="0" smtClean="0"/>
              <a:t> </a:t>
            </a:r>
            <a:r>
              <a:rPr lang="en-US" dirty="0" err="1" smtClean="0"/>
              <a:t>loại</a:t>
            </a:r>
            <a:r>
              <a:rPr lang="en-US" dirty="0" smtClean="0"/>
              <a:t> </a:t>
            </a:r>
            <a:r>
              <a:rPr lang="en-US" dirty="0" err="1" smtClean="0"/>
              <a:t>máy</a:t>
            </a:r>
            <a:r>
              <a:rPr lang="en-US" dirty="0" smtClean="0"/>
              <a:t> in </a:t>
            </a:r>
            <a:r>
              <a:rPr lang="en-US" dirty="0" err="1" smtClean="0"/>
              <a:t>tùy</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nhu</a:t>
            </a:r>
            <a:r>
              <a:rPr lang="en-US" dirty="0" smtClean="0"/>
              <a:t> </a:t>
            </a:r>
            <a:r>
              <a:rPr lang="en-US" dirty="0" err="1" smtClean="0"/>
              <a:t>cầu</a:t>
            </a:r>
            <a:r>
              <a:rPr lang="en-US" dirty="0" smtClean="0"/>
              <a:t> </a:t>
            </a:r>
            <a:r>
              <a:rPr lang="en-US" dirty="0" err="1" smtClean="0"/>
              <a:t>sử</a:t>
            </a:r>
            <a:r>
              <a:rPr lang="en-US" dirty="0" smtClean="0"/>
              <a:t> </a:t>
            </a:r>
            <a:r>
              <a:rPr lang="en-US" dirty="0" err="1" smtClean="0"/>
              <a:t>dụng</a:t>
            </a:r>
            <a:r>
              <a:rPr lang="en-US" dirty="0" smtClean="0"/>
              <a:t>.</a:t>
            </a:r>
          </a:p>
          <a:p>
            <a:pPr algn="just"/>
            <a:r>
              <a:rPr lang="en-US" dirty="0" smtClean="0"/>
              <a:t>2 </a:t>
            </a:r>
            <a:r>
              <a:rPr lang="en-US" dirty="0" err="1" smtClean="0"/>
              <a:t>loại</a:t>
            </a:r>
            <a:r>
              <a:rPr lang="en-US" dirty="0" smtClean="0"/>
              <a:t> </a:t>
            </a:r>
            <a:r>
              <a:rPr lang="en-US" dirty="0" err="1" smtClean="0"/>
              <a:t>máy</a:t>
            </a:r>
            <a:r>
              <a:rPr lang="en-US" dirty="0" smtClean="0"/>
              <a:t> in </a:t>
            </a:r>
            <a:r>
              <a:rPr lang="en-US" dirty="0" err="1" smtClean="0"/>
              <a:t>phổ</a:t>
            </a:r>
            <a:r>
              <a:rPr lang="en-US" dirty="0" smtClean="0"/>
              <a:t> </a:t>
            </a:r>
            <a:r>
              <a:rPr lang="en-US" dirty="0" err="1" smtClean="0"/>
              <a:t>biến</a:t>
            </a:r>
            <a:r>
              <a:rPr lang="en-US" dirty="0" smtClean="0"/>
              <a:t> </a:t>
            </a:r>
            <a:r>
              <a:rPr lang="en-US" dirty="0" err="1" smtClean="0"/>
              <a:t>là</a:t>
            </a:r>
            <a:r>
              <a:rPr lang="en-US" dirty="0" smtClean="0"/>
              <a:t> </a:t>
            </a:r>
            <a:r>
              <a:rPr lang="en-US" dirty="0" err="1" smtClean="0">
                <a:solidFill>
                  <a:srgbClr val="FF0000"/>
                </a:solidFill>
              </a:rPr>
              <a:t>máy</a:t>
            </a:r>
            <a:r>
              <a:rPr lang="en-US" dirty="0" smtClean="0">
                <a:solidFill>
                  <a:srgbClr val="FF0000"/>
                </a:solidFill>
              </a:rPr>
              <a:t> in </a:t>
            </a:r>
            <a:r>
              <a:rPr lang="en-US" dirty="0" err="1" smtClean="0">
                <a:solidFill>
                  <a:srgbClr val="FF0000"/>
                </a:solidFill>
              </a:rPr>
              <a:t>phun</a:t>
            </a:r>
            <a:r>
              <a:rPr lang="en-US" dirty="0" smtClean="0">
                <a:solidFill>
                  <a:srgbClr val="FF0000"/>
                </a:solidFill>
              </a:rPr>
              <a:t> </a:t>
            </a:r>
            <a:r>
              <a:rPr lang="en-US" dirty="0" err="1" smtClean="0"/>
              <a:t>và</a:t>
            </a:r>
            <a:r>
              <a:rPr lang="en-US" dirty="0" smtClean="0"/>
              <a:t> </a:t>
            </a:r>
            <a:r>
              <a:rPr lang="en-US" dirty="0" err="1" smtClean="0">
                <a:solidFill>
                  <a:srgbClr val="FF0000"/>
                </a:solidFill>
              </a:rPr>
              <a:t>máy</a:t>
            </a:r>
            <a:r>
              <a:rPr lang="en-US" dirty="0" smtClean="0">
                <a:solidFill>
                  <a:srgbClr val="FF0000"/>
                </a:solidFill>
              </a:rPr>
              <a:t> in laser.</a:t>
            </a:r>
          </a:p>
          <a:p>
            <a:pPr algn="just"/>
            <a:r>
              <a:rPr lang="en-US" dirty="0" err="1"/>
              <a:t>Các</a:t>
            </a:r>
            <a:r>
              <a:rPr lang="en-US" dirty="0"/>
              <a:t> </a:t>
            </a:r>
            <a:r>
              <a:rPr lang="en-US" dirty="0" err="1"/>
              <a:t>chương</a:t>
            </a:r>
            <a:r>
              <a:rPr lang="en-US" dirty="0"/>
              <a:t> </a:t>
            </a:r>
            <a:r>
              <a:rPr lang="en-US" dirty="0" err="1"/>
              <a:t>trình</a:t>
            </a:r>
            <a:r>
              <a:rPr lang="en-US" dirty="0"/>
              <a:t> </a:t>
            </a:r>
            <a:r>
              <a:rPr lang="en-US" dirty="0" err="1"/>
              <a:t>ứng</a:t>
            </a:r>
            <a:r>
              <a:rPr lang="en-US" dirty="0"/>
              <a:t> </a:t>
            </a:r>
            <a:r>
              <a:rPr lang="en-US" dirty="0" err="1"/>
              <a:t>dụng</a:t>
            </a:r>
            <a:r>
              <a:rPr lang="en-US" dirty="0"/>
              <a:t> </a:t>
            </a:r>
            <a:r>
              <a:rPr lang="en-US" dirty="0" err="1"/>
              <a:t>cho</a:t>
            </a:r>
            <a:r>
              <a:rPr lang="en-US" dirty="0"/>
              <a:t> </a:t>
            </a:r>
            <a:r>
              <a:rPr lang="en-US" dirty="0" err="1"/>
              <a:t>phép</a:t>
            </a:r>
            <a:r>
              <a:rPr lang="en-US" dirty="0"/>
              <a:t> </a:t>
            </a:r>
            <a:r>
              <a:rPr lang="en-US" dirty="0" err="1"/>
              <a:t>bạn</a:t>
            </a:r>
            <a:r>
              <a:rPr lang="en-US" dirty="0"/>
              <a:t> </a:t>
            </a:r>
            <a:r>
              <a:rPr lang="en-US" dirty="0" err="1"/>
              <a:t>có</a:t>
            </a:r>
            <a:r>
              <a:rPr lang="en-US" dirty="0"/>
              <a:t> </a:t>
            </a:r>
            <a:r>
              <a:rPr lang="en-US" dirty="0" err="1"/>
              <a:t>các</a:t>
            </a:r>
            <a:r>
              <a:rPr lang="en-US" dirty="0"/>
              <a:t> </a:t>
            </a:r>
            <a:r>
              <a:rPr lang="en-US" dirty="0" err="1"/>
              <a:t>lựa</a:t>
            </a:r>
            <a:r>
              <a:rPr lang="en-US" dirty="0"/>
              <a:t> </a:t>
            </a:r>
            <a:r>
              <a:rPr lang="en-US" dirty="0" err="1"/>
              <a:t>chọn</a:t>
            </a:r>
            <a:r>
              <a:rPr lang="en-US" dirty="0"/>
              <a:t> in </a:t>
            </a:r>
            <a:r>
              <a:rPr lang="en-US" dirty="0" err="1"/>
              <a:t>khác</a:t>
            </a:r>
            <a:r>
              <a:rPr lang="en-US" dirty="0"/>
              <a:t> </a:t>
            </a:r>
            <a:r>
              <a:rPr lang="en-US" dirty="0" err="1"/>
              <a:t>nhau</a:t>
            </a:r>
            <a:r>
              <a:rPr lang="en-US" dirty="0"/>
              <a:t> </a:t>
            </a:r>
            <a:r>
              <a:rPr lang="en-US" dirty="0" err="1"/>
              <a:t>như</a:t>
            </a:r>
            <a:r>
              <a:rPr lang="en-US" dirty="0"/>
              <a:t> in </a:t>
            </a:r>
            <a:r>
              <a:rPr lang="en-US" dirty="0" err="1"/>
              <a:t>ngang</a:t>
            </a:r>
            <a:r>
              <a:rPr lang="en-US" dirty="0"/>
              <a:t>, in </a:t>
            </a:r>
            <a:r>
              <a:rPr lang="en-US" dirty="0" err="1"/>
              <a:t>dọc</a:t>
            </a:r>
            <a:r>
              <a:rPr lang="en-US" dirty="0"/>
              <a:t>, </a:t>
            </a:r>
            <a:r>
              <a:rPr lang="en-US" dirty="0" err="1"/>
              <a:t>kích</a:t>
            </a:r>
            <a:r>
              <a:rPr lang="en-US" dirty="0"/>
              <a:t> </a:t>
            </a:r>
            <a:r>
              <a:rPr lang="en-US" dirty="0" err="1"/>
              <a:t>thước</a:t>
            </a:r>
            <a:r>
              <a:rPr lang="en-US" dirty="0"/>
              <a:t> </a:t>
            </a:r>
            <a:r>
              <a:rPr lang="en-US" dirty="0" err="1"/>
              <a:t>giấy</a:t>
            </a:r>
            <a:r>
              <a:rPr lang="en-US" dirty="0"/>
              <a:t> </a:t>
            </a:r>
            <a:r>
              <a:rPr lang="en-US" dirty="0" err="1"/>
              <a:t>và</a:t>
            </a:r>
            <a:r>
              <a:rPr lang="en-US" dirty="0"/>
              <a:t> </a:t>
            </a:r>
            <a:r>
              <a:rPr lang="en-US" dirty="0" err="1"/>
              <a:t>đặt</a:t>
            </a:r>
            <a:r>
              <a:rPr lang="en-US" dirty="0"/>
              <a:t> </a:t>
            </a:r>
            <a:r>
              <a:rPr lang="en-US" dirty="0" err="1"/>
              <a:t>giấy</a:t>
            </a:r>
            <a:r>
              <a:rPr lang="en-US" dirty="0"/>
              <a:t> in </a:t>
            </a:r>
            <a:r>
              <a:rPr lang="en-US" dirty="0" err="1"/>
              <a:t>bằng</a:t>
            </a:r>
            <a:r>
              <a:rPr lang="en-US" dirty="0"/>
              <a:t> </a:t>
            </a:r>
            <a:r>
              <a:rPr lang="en-US" dirty="0" err="1"/>
              <a:t>tay</a:t>
            </a:r>
            <a:r>
              <a:rPr lang="en-US" dirty="0"/>
              <a:t> </a:t>
            </a:r>
            <a:r>
              <a:rPr lang="en-US" dirty="0" err="1"/>
              <a:t>hoặc</a:t>
            </a:r>
            <a:r>
              <a:rPr lang="en-US" dirty="0"/>
              <a:t> </a:t>
            </a:r>
            <a:r>
              <a:rPr lang="en-US" dirty="0" err="1"/>
              <a:t>tự</a:t>
            </a:r>
            <a:r>
              <a:rPr lang="en-US" dirty="0"/>
              <a:t> </a:t>
            </a:r>
            <a:r>
              <a:rPr lang="en-US" dirty="0" err="1" smtClean="0"/>
              <a:t>động</a:t>
            </a:r>
            <a:r>
              <a:rPr lang="en-US" dirty="0" smtClean="0"/>
              <a:t>.</a:t>
            </a:r>
            <a:endParaRPr lang="en-US" dirty="0"/>
          </a:p>
          <a:p>
            <a:pPr algn="just"/>
            <a:r>
              <a:rPr lang="en-US" dirty="0" err="1" smtClean="0"/>
              <a:t>Lệnh</a:t>
            </a:r>
            <a:r>
              <a:rPr lang="en-US" dirty="0" smtClean="0"/>
              <a:t> in: </a:t>
            </a:r>
            <a:r>
              <a:rPr lang="en-US" dirty="0" err="1" smtClean="0"/>
              <a:t>nhấn</a:t>
            </a:r>
            <a:r>
              <a:rPr lang="en-US" dirty="0" smtClean="0"/>
              <a:t> </a:t>
            </a:r>
            <a:r>
              <a:rPr lang="en-US" dirty="0" err="1" smtClean="0"/>
              <a:t>đồng</a:t>
            </a:r>
            <a:r>
              <a:rPr lang="en-US" dirty="0" smtClean="0"/>
              <a:t> </a:t>
            </a:r>
            <a:r>
              <a:rPr lang="en-US" dirty="0" err="1" smtClean="0"/>
              <a:t>thời</a:t>
            </a:r>
            <a:r>
              <a:rPr lang="en-US" dirty="0" smtClean="0"/>
              <a:t> 2 </a:t>
            </a:r>
            <a:r>
              <a:rPr lang="en-US" dirty="0" err="1" smtClean="0"/>
              <a:t>phím</a:t>
            </a:r>
            <a:r>
              <a:rPr lang="en-US" dirty="0" smtClean="0"/>
              <a:t> </a:t>
            </a:r>
            <a:r>
              <a:rPr lang="en-US" dirty="0" smtClean="0">
                <a:solidFill>
                  <a:srgbClr val="FF0000"/>
                </a:solidFill>
              </a:rPr>
              <a:t>CTRL + P.</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90661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prstTxWarp prst="textDeflate">
              <a:avLst/>
            </a:prstTxWarp>
          </a:bodyPr>
          <a:lstStyle/>
          <a:p>
            <a:pPr marL="0" indent="0">
              <a:buNone/>
            </a:pPr>
            <a:r>
              <a:rPr lang="en-US" dirty="0" err="1" smtClean="0">
                <a:ln w="0"/>
                <a:effectLst>
                  <a:reflection blurRad="6350" stA="53000" endA="300" endPos="35500" dir="5400000" sy="-90000" algn="bl" rotWithShape="0"/>
                </a:effectLst>
              </a:rPr>
              <a:t>Cảm</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bạn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sinh</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đã</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chú</a:t>
            </a:r>
            <a:r>
              <a:rPr lang="en-US" dirty="0" smtClean="0">
                <a:ln w="0"/>
                <a:effectLst>
                  <a:reflection blurRad="6350" stA="53000" endA="300" endPos="35500" dir="5400000" sy="-90000" algn="bl" rotWithShape="0"/>
                </a:effectLst>
              </a:rPr>
              <a:t> ý </a:t>
            </a:r>
            <a:r>
              <a:rPr lang="en-US" dirty="0" err="1" smtClean="0">
                <a:ln w="0"/>
                <a:effectLst>
                  <a:reflection blurRad="6350" stA="53000" endA="300" endPos="35500" dir="5400000" sy="-90000" algn="bl" rotWithShape="0"/>
                </a:effectLst>
              </a:rPr>
              <a:t>theo</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dõi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bài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endParaRPr lang="en-US" dirty="0" smtClean="0">
              <a:ln w="0"/>
              <a:effectLst>
                <a:reflection blurRad="6350" stA="53000" endA="300" endPos="35500" dir="5400000" sy="-90000" algn="bl" rotWithShape="0"/>
              </a:effectLst>
            </a:endParaRPr>
          </a:p>
          <a:p>
            <a:pPr marL="0" indent="0">
              <a:buNone/>
            </a:pPr>
            <a:r>
              <a:rPr lang="en-US" dirty="0" err="1" smtClean="0">
                <a:ln w="0"/>
                <a:effectLst>
                  <a:reflection blurRad="6350" stA="53000" endA="300" endPos="35500" dir="5400000" sy="-90000" algn="bl" rotWithShape="0"/>
                </a:effectLst>
              </a:rPr>
              <a:t>Hẹn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gặp</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lại</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các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em</a:t>
            </a:r>
            <a:r>
              <a:rPr lang="en-US" dirty="0" smtClean="0">
                <a:ln w="0"/>
                <a:effectLst>
                  <a:reflection blurRad="6350" stA="53000" endA="300" endPos="35500" dir="5400000" sy="-90000" algn="bl" rotWithShape="0"/>
                </a:effectLst>
              </a:rPr>
              <a:t> ở </a:t>
            </a:r>
            <a:r>
              <a:rPr lang="en-US" dirty="0" err="1" smtClean="0">
                <a:ln w="0"/>
                <a:effectLst>
                  <a:reflection blurRad="6350" stA="53000" endA="300" endPos="35500" dir="5400000" sy="-90000" algn="bl" rotWithShape="0"/>
                </a:effectLst>
              </a:rPr>
              <a:t>tuần</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học</a:t>
            </a:r>
            <a:r>
              <a:rPr lang="en-US" dirty="0" smtClean="0">
                <a:ln w="0"/>
                <a:effectLst>
                  <a:reflection blurRad="6350" stA="53000" endA="300" endPos="35500" dir="5400000" sy="-90000" algn="bl" rotWithShape="0"/>
                </a:effectLst>
              </a:rPr>
              <a:t> </a:t>
            </a:r>
            <a:r>
              <a:rPr lang="en-US" dirty="0" err="1" smtClean="0">
                <a:ln w="0"/>
                <a:effectLst>
                  <a:reflection blurRad="6350" stA="53000" endA="300" endPos="35500" dir="5400000" sy="-90000" algn="bl" rotWithShape="0"/>
                </a:effectLst>
              </a:rPr>
              <a:t>sau</a:t>
            </a:r>
            <a:r>
              <a:rPr lang="en-US" dirty="0" smtClean="0">
                <a:ln w="0"/>
                <a:effectLst>
                  <a:reflection blurRad="6350" stA="53000" endA="300" endPos="35500" dir="5400000" sy="-90000" algn="bl" rotWithShape="0"/>
                </a:effectLst>
              </a:rPr>
              <a:t>!</a:t>
            </a:r>
            <a:endParaRPr lang="en-US"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74905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33830" y="1719560"/>
            <a:ext cx="11669484" cy="3563639"/>
            <a:chOff x="996339" y="1418659"/>
            <a:chExt cx="8660864" cy="1449816"/>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39" y="1418659"/>
              <a:ext cx="8258908" cy="1449816"/>
            </a:xfrm>
            <a:prstGeom prst="rect">
              <a:avLst/>
            </a:prstGeom>
          </p:spPr>
        </p:pic>
        <p:sp>
          <p:nvSpPr>
            <p:cNvPr id="9" name="Rectangle 8"/>
            <p:cNvSpPr/>
            <p:nvPr/>
          </p:nvSpPr>
          <p:spPr>
            <a:xfrm>
              <a:off x="3904103" y="1438275"/>
              <a:ext cx="5753100" cy="1388054"/>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Màn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hình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là</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một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thiết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bị</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xuất</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dữ</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liệu</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cho</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phép</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xem</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thông</a:t>
              </a:r>
              <a:r>
                <a:rPr lang="en-US" sz="3600" dirty="0" smtClean="0">
                  <a:latin typeface="+mj-lt"/>
                  <a:cs typeface="Times New Roman" panose="02020603050405020304" pitchFamily="18" charset="0"/>
                </a:rPr>
                <a:t> tin </a:t>
              </a:r>
              <a:r>
                <a:rPr lang="en-US" sz="3600" dirty="0" err="1" smtClean="0">
                  <a:latin typeface="+mj-lt"/>
                  <a:cs typeface="Times New Roman" panose="02020603050405020304" pitchFamily="18" charset="0"/>
                </a:rPr>
                <a:t>máy</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tính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hiển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thị</a:t>
              </a:r>
              <a:r>
                <a:rPr lang="en-US" sz="3600" dirty="0" smtClean="0">
                  <a:latin typeface="+mj-lt"/>
                  <a:cs typeface="Times New Roman" panose="02020603050405020304" pitchFamily="18" charset="0"/>
                </a:rPr>
                <a:t>.</a:t>
              </a:r>
            </a:p>
            <a:p>
              <a:pPr algn="just"/>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Màn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hình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có</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nhiều</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kích</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thước</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độ</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phân</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giải</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và</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loại</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khác</a:t>
              </a:r>
              <a:r>
                <a:rPr lang="en-US" sz="3600" dirty="0" smtClean="0">
                  <a:latin typeface="+mj-lt"/>
                  <a:cs typeface="Times New Roman" panose="02020603050405020304" pitchFamily="18" charset="0"/>
                </a:rPr>
                <a:t> </a:t>
              </a:r>
              <a:r>
                <a:rPr lang="en-US" sz="3600" dirty="0" err="1" smtClean="0">
                  <a:latin typeface="+mj-lt"/>
                  <a:cs typeface="Times New Roman" panose="02020603050405020304" pitchFamily="18" charset="0"/>
                </a:rPr>
                <a:t>nhau</a:t>
              </a:r>
              <a:endParaRPr lang="en-US" sz="3600" dirty="0">
                <a:latin typeface="+mj-lt"/>
                <a:cs typeface="Times New Roman" panose="02020603050405020304" pitchFamily="18" charset="0"/>
              </a:endParaRPr>
            </a:p>
          </p:txBody>
        </p:sp>
      </p:grpSp>
      <p:sp>
        <p:nvSpPr>
          <p:cNvPr id="5" name="TextBox 4"/>
          <p:cNvSpPr txBox="1"/>
          <p:nvPr/>
        </p:nvSpPr>
        <p:spPr>
          <a:xfrm flipH="1">
            <a:off x="1075764" y="846524"/>
            <a:ext cx="10385961" cy="769441"/>
          </a:xfrm>
          <a:prstGeom prst="rect">
            <a:avLst/>
          </a:prstGeom>
          <a:noFill/>
        </p:spPr>
        <p:txBody>
          <a:bodyPr wrap="square" rtlCol="0">
            <a:spAutoFit/>
          </a:bodyPr>
          <a:lstStyle/>
          <a:p>
            <a:pPr algn="ctr"/>
            <a:r>
              <a:rPr lang="en-US" sz="4400" b="1" dirty="0" smtClean="0">
                <a:solidFill>
                  <a:srgbClr val="FF0000"/>
                </a:solidFill>
              </a:rPr>
              <a:t>1. KHÁI NIỆM</a:t>
            </a:r>
            <a:endParaRPr lang="en-US" sz="4400" b="1" dirty="0">
              <a:solidFill>
                <a:srgbClr val="FF0000"/>
              </a:solidFill>
            </a:endParaRPr>
          </a:p>
        </p:txBody>
      </p:sp>
    </p:spTree>
    <p:extLst>
      <p:ext uri="{BB962C8B-B14F-4D97-AF65-F5344CB8AC3E}">
        <p14:creationId xmlns:p14="http://schemas.microsoft.com/office/powerpoint/2010/main" val="413984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9657" y="702055"/>
            <a:ext cx="11902355" cy="4572000"/>
          </a:xfrm>
        </p:spPr>
        <p:txBody>
          <a:bodyPr/>
          <a:lstStyle/>
          <a:p>
            <a:pPr lvl="0" algn="just"/>
            <a:r>
              <a:rPr lang="vi-VN" altLang="en-US" sz="3000" dirty="0">
                <a:latin typeface="+mj-lt"/>
              </a:rPr>
              <a:t>Công nghệ phổ biến nhất cho màn hình máy tính là công nghệ màn hình tinh thể lỏng (LCD), điều khiển ánh sáng bên trong một lớp tế bào tinh thể lỏng để tạo ra hình ảnh. Màn hình LCD nhỏ gọn và nhẹ, hiển thị hình ảnh rõ nét, sử dụng năng lượng hiệu </a:t>
            </a:r>
            <a:r>
              <a:rPr lang="vi-VN" altLang="en-US" sz="3000" dirty="0" smtClean="0">
                <a:latin typeface="+mj-lt"/>
              </a:rPr>
              <a:t>quả</a:t>
            </a:r>
            <a:r>
              <a:rPr lang="en-US" altLang="en-US" sz="3000" dirty="0" smtClean="0">
                <a:latin typeface="+mj-lt"/>
              </a:rPr>
              <a:t>.</a:t>
            </a:r>
            <a:endParaRPr lang="vi-VN" altLang="en-US" sz="3000" dirty="0">
              <a:latin typeface="+mj-lt"/>
            </a:endParaRPr>
          </a:p>
          <a:p>
            <a:pPr algn="just"/>
            <a:endParaRPr lang="en-US" altLang="en-US" sz="3000" dirty="0" smtClean="0">
              <a:latin typeface="+mj-lt"/>
            </a:endParaRPr>
          </a:p>
          <a:p>
            <a:pPr algn="just"/>
            <a:endParaRPr lang="en-US" altLang="en-US" sz="3000" dirty="0">
              <a:latin typeface="+mj-lt"/>
            </a:endParaRPr>
          </a:p>
          <a:p>
            <a:pPr algn="just"/>
            <a:endParaRPr lang="en-US" altLang="en-US" sz="3000" dirty="0" smtClean="0">
              <a:latin typeface="+mj-lt"/>
            </a:endParaRPr>
          </a:p>
          <a:p>
            <a:pPr algn="just"/>
            <a:endParaRPr lang="en-US" altLang="en-US" sz="3000" dirty="0">
              <a:latin typeface="+mj-lt"/>
            </a:endParaRPr>
          </a:p>
          <a:p>
            <a:pPr algn="just"/>
            <a:endParaRPr lang="en-US" altLang="en-US" sz="3000" dirty="0" smtClean="0">
              <a:latin typeface="+mj-lt"/>
            </a:endParaRPr>
          </a:p>
        </p:txBody>
      </p:sp>
      <p:grpSp>
        <p:nvGrpSpPr>
          <p:cNvPr id="3" name="Group 2"/>
          <p:cNvGrpSpPr>
            <a:grpSpLocks/>
          </p:cNvGrpSpPr>
          <p:nvPr/>
        </p:nvGrpSpPr>
        <p:grpSpPr bwMode="auto">
          <a:xfrm>
            <a:off x="1754855" y="2382563"/>
            <a:ext cx="8814591" cy="4362994"/>
            <a:chOff x="1430" y="381"/>
            <a:chExt cx="9540" cy="4311"/>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 y="381"/>
              <a:ext cx="5563" cy="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1430" y="2098"/>
              <a:ext cx="1802" cy="258"/>
            </a:xfrm>
            <a:custGeom>
              <a:avLst/>
              <a:gdLst>
                <a:gd name="T0" fmla="+- 0 1430 1430"/>
                <a:gd name="T1" fmla="*/ T0 w 1802"/>
                <a:gd name="T2" fmla="+- 0 2356 2099"/>
                <a:gd name="T3" fmla="*/ 2356 h 258"/>
                <a:gd name="T4" fmla="+- 0 2799 1430"/>
                <a:gd name="T5" fmla="*/ T4 w 1802"/>
                <a:gd name="T6" fmla="+- 0 2356 2099"/>
                <a:gd name="T7" fmla="*/ 2356 h 258"/>
                <a:gd name="T8" fmla="+- 0 3231 1430"/>
                <a:gd name="T9" fmla="*/ T8 w 1802"/>
                <a:gd name="T10" fmla="+- 0 2099 2099"/>
                <a:gd name="T11" fmla="*/ 2099 h 258"/>
              </a:gdLst>
              <a:ahLst/>
              <a:cxnLst>
                <a:cxn ang="0">
                  <a:pos x="T1" y="T3"/>
                </a:cxn>
                <a:cxn ang="0">
                  <a:pos x="T5" y="T7"/>
                </a:cxn>
                <a:cxn ang="0">
                  <a:pos x="T9" y="T11"/>
                </a:cxn>
              </a:cxnLst>
              <a:rect l="0" t="0" r="r" b="b"/>
              <a:pathLst>
                <a:path w="1802" h="258">
                  <a:moveTo>
                    <a:pt x="0" y="257"/>
                  </a:moveTo>
                  <a:lnTo>
                    <a:pt x="1369" y="257"/>
                  </a:lnTo>
                  <a:lnTo>
                    <a:pt x="1801"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6" name="Freeform 5"/>
            <p:cNvSpPr>
              <a:spLocks/>
            </p:cNvSpPr>
            <p:nvPr/>
          </p:nvSpPr>
          <p:spPr bwMode="auto">
            <a:xfrm>
              <a:off x="3171" y="2051"/>
              <a:ext cx="139" cy="112"/>
            </a:xfrm>
            <a:custGeom>
              <a:avLst/>
              <a:gdLst>
                <a:gd name="T0" fmla="+- 0 3310 3172"/>
                <a:gd name="T1" fmla="*/ T0 w 139"/>
                <a:gd name="T2" fmla="+- 0 2052 2052"/>
                <a:gd name="T3" fmla="*/ 2052 h 112"/>
                <a:gd name="T4" fmla="+- 0 3172 3172"/>
                <a:gd name="T5" fmla="*/ T4 w 139"/>
                <a:gd name="T6" fmla="+- 0 2072 2052"/>
                <a:gd name="T7" fmla="*/ 2072 h 112"/>
                <a:gd name="T8" fmla="+- 0 3225 3172"/>
                <a:gd name="T9" fmla="*/ T8 w 139"/>
                <a:gd name="T10" fmla="+- 0 2102 2052"/>
                <a:gd name="T11" fmla="*/ 2102 h 112"/>
                <a:gd name="T12" fmla="+- 0 3226 3172"/>
                <a:gd name="T13" fmla="*/ T12 w 139"/>
                <a:gd name="T14" fmla="+- 0 2163 2052"/>
                <a:gd name="T15" fmla="*/ 2163 h 112"/>
                <a:gd name="T16" fmla="+- 0 3310 3172"/>
                <a:gd name="T17" fmla="*/ T16 w 139"/>
                <a:gd name="T18" fmla="+- 0 2052 2052"/>
                <a:gd name="T19" fmla="*/ 2052 h 112"/>
              </a:gdLst>
              <a:ahLst/>
              <a:cxnLst>
                <a:cxn ang="0">
                  <a:pos x="T1" y="T3"/>
                </a:cxn>
                <a:cxn ang="0">
                  <a:pos x="T5" y="T7"/>
                </a:cxn>
                <a:cxn ang="0">
                  <a:pos x="T9" y="T11"/>
                </a:cxn>
                <a:cxn ang="0">
                  <a:pos x="T13" y="T15"/>
                </a:cxn>
                <a:cxn ang="0">
                  <a:pos x="T17" y="T19"/>
                </a:cxn>
              </a:cxnLst>
              <a:rect l="0" t="0" r="r" b="b"/>
              <a:pathLst>
                <a:path w="139" h="112">
                  <a:moveTo>
                    <a:pt x="138" y="0"/>
                  </a:moveTo>
                  <a:lnTo>
                    <a:pt x="0" y="20"/>
                  </a:lnTo>
                  <a:lnTo>
                    <a:pt x="53" y="50"/>
                  </a:lnTo>
                  <a:lnTo>
                    <a:pt x="54" y="111"/>
                  </a:lnTo>
                  <a:lnTo>
                    <a:pt x="138"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7" name="Freeform 6"/>
            <p:cNvSpPr>
              <a:spLocks/>
            </p:cNvSpPr>
            <p:nvPr/>
          </p:nvSpPr>
          <p:spPr bwMode="auto">
            <a:xfrm>
              <a:off x="8186" y="1440"/>
              <a:ext cx="1235" cy="351"/>
            </a:xfrm>
            <a:custGeom>
              <a:avLst/>
              <a:gdLst>
                <a:gd name="T0" fmla="+- 0 9421 8186"/>
                <a:gd name="T1" fmla="*/ T0 w 1235"/>
                <a:gd name="T2" fmla="+- 0 1791 1441"/>
                <a:gd name="T3" fmla="*/ 1791 h 351"/>
                <a:gd name="T4" fmla="+- 0 8603 8186"/>
                <a:gd name="T5" fmla="*/ T4 w 1235"/>
                <a:gd name="T6" fmla="+- 0 1791 1441"/>
                <a:gd name="T7" fmla="*/ 1791 h 351"/>
                <a:gd name="T8" fmla="+- 0 8186 8186"/>
                <a:gd name="T9" fmla="*/ T8 w 1235"/>
                <a:gd name="T10" fmla="+- 0 1441 1441"/>
                <a:gd name="T11" fmla="*/ 1441 h 351"/>
              </a:gdLst>
              <a:ahLst/>
              <a:cxnLst>
                <a:cxn ang="0">
                  <a:pos x="T1" y="T3"/>
                </a:cxn>
                <a:cxn ang="0">
                  <a:pos x="T5" y="T7"/>
                </a:cxn>
                <a:cxn ang="0">
                  <a:pos x="T9" y="T11"/>
                </a:cxn>
              </a:cxnLst>
              <a:rect l="0" t="0" r="r" b="b"/>
              <a:pathLst>
                <a:path w="1235" h="351">
                  <a:moveTo>
                    <a:pt x="1235" y="350"/>
                  </a:moveTo>
                  <a:lnTo>
                    <a:pt x="417" y="350"/>
                  </a:lnTo>
                  <a:lnTo>
                    <a:pt x="0"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8" name="Freeform 7"/>
            <p:cNvSpPr>
              <a:spLocks/>
            </p:cNvSpPr>
            <p:nvPr/>
          </p:nvSpPr>
          <p:spPr bwMode="auto">
            <a:xfrm>
              <a:off x="8115" y="1381"/>
              <a:ext cx="134" cy="124"/>
            </a:xfrm>
            <a:custGeom>
              <a:avLst/>
              <a:gdLst>
                <a:gd name="T0" fmla="+- 0 8116 8116"/>
                <a:gd name="T1" fmla="*/ T0 w 134"/>
                <a:gd name="T2" fmla="+- 0 1382 1382"/>
                <a:gd name="T3" fmla="*/ 1382 h 124"/>
                <a:gd name="T4" fmla="+- 0 8181 8116"/>
                <a:gd name="T5" fmla="*/ T4 w 134"/>
                <a:gd name="T6" fmla="+- 0 1505 1382"/>
                <a:gd name="T7" fmla="*/ 1505 h 124"/>
                <a:gd name="T8" fmla="+- 0 8191 8116"/>
                <a:gd name="T9" fmla="*/ T8 w 134"/>
                <a:gd name="T10" fmla="+- 0 1445 1382"/>
                <a:gd name="T11" fmla="*/ 1445 h 124"/>
                <a:gd name="T12" fmla="+- 0 8249 8116"/>
                <a:gd name="T13" fmla="*/ T12 w 134"/>
                <a:gd name="T14" fmla="+- 0 1424 1382"/>
                <a:gd name="T15" fmla="*/ 1424 h 124"/>
                <a:gd name="T16" fmla="+- 0 8116 8116"/>
                <a:gd name="T17" fmla="*/ T16 w 134"/>
                <a:gd name="T18" fmla="+- 0 1382 1382"/>
                <a:gd name="T19" fmla="*/ 1382 h 124"/>
              </a:gdLst>
              <a:ahLst/>
              <a:cxnLst>
                <a:cxn ang="0">
                  <a:pos x="T1" y="T3"/>
                </a:cxn>
                <a:cxn ang="0">
                  <a:pos x="T5" y="T7"/>
                </a:cxn>
                <a:cxn ang="0">
                  <a:pos x="T9" y="T11"/>
                </a:cxn>
                <a:cxn ang="0">
                  <a:pos x="T13" y="T15"/>
                </a:cxn>
                <a:cxn ang="0">
                  <a:pos x="T17" y="T19"/>
                </a:cxn>
              </a:cxnLst>
              <a:rect l="0" t="0" r="r" b="b"/>
              <a:pathLst>
                <a:path w="134" h="124">
                  <a:moveTo>
                    <a:pt x="0" y="0"/>
                  </a:moveTo>
                  <a:lnTo>
                    <a:pt x="65" y="123"/>
                  </a:lnTo>
                  <a:lnTo>
                    <a:pt x="75" y="63"/>
                  </a:lnTo>
                  <a:lnTo>
                    <a:pt x="133" y="42"/>
                  </a:lnTo>
                  <a:lnTo>
                    <a:pt x="0"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9" name="Freeform 8"/>
            <p:cNvSpPr>
              <a:spLocks/>
            </p:cNvSpPr>
            <p:nvPr/>
          </p:nvSpPr>
          <p:spPr bwMode="auto">
            <a:xfrm>
              <a:off x="8515" y="2798"/>
              <a:ext cx="912" cy="155"/>
            </a:xfrm>
            <a:custGeom>
              <a:avLst/>
              <a:gdLst>
                <a:gd name="T0" fmla="+- 0 9427 8516"/>
                <a:gd name="T1" fmla="*/ T0 w 912"/>
                <a:gd name="T2" fmla="+- 0 2799 2799"/>
                <a:gd name="T3" fmla="*/ 2799 h 155"/>
                <a:gd name="T4" fmla="+- 0 8607 8516"/>
                <a:gd name="T5" fmla="*/ T4 w 912"/>
                <a:gd name="T6" fmla="+- 0 2799 2799"/>
                <a:gd name="T7" fmla="*/ 2799 h 155"/>
                <a:gd name="T8" fmla="+- 0 8516 8516"/>
                <a:gd name="T9" fmla="*/ T8 w 912"/>
                <a:gd name="T10" fmla="+- 0 2953 2799"/>
                <a:gd name="T11" fmla="*/ 2953 h 155"/>
              </a:gdLst>
              <a:ahLst/>
              <a:cxnLst>
                <a:cxn ang="0">
                  <a:pos x="T1" y="T3"/>
                </a:cxn>
                <a:cxn ang="0">
                  <a:pos x="T5" y="T7"/>
                </a:cxn>
                <a:cxn ang="0">
                  <a:pos x="T9" y="T11"/>
                </a:cxn>
              </a:cxnLst>
              <a:rect l="0" t="0" r="r" b="b"/>
              <a:pathLst>
                <a:path w="912" h="155">
                  <a:moveTo>
                    <a:pt x="911" y="0"/>
                  </a:moveTo>
                  <a:lnTo>
                    <a:pt x="91" y="0"/>
                  </a:lnTo>
                  <a:lnTo>
                    <a:pt x="0" y="154"/>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0" name="Freeform 9"/>
            <p:cNvSpPr>
              <a:spLocks/>
            </p:cNvSpPr>
            <p:nvPr/>
          </p:nvSpPr>
          <p:spPr bwMode="auto">
            <a:xfrm>
              <a:off x="8469" y="2893"/>
              <a:ext cx="112" cy="139"/>
            </a:xfrm>
            <a:custGeom>
              <a:avLst/>
              <a:gdLst>
                <a:gd name="T0" fmla="+- 0 8489 8469"/>
                <a:gd name="T1" fmla="*/ T0 w 112"/>
                <a:gd name="T2" fmla="+- 0 2894 2894"/>
                <a:gd name="T3" fmla="*/ 2894 h 139"/>
                <a:gd name="T4" fmla="+- 0 8469 8469"/>
                <a:gd name="T5" fmla="*/ T4 w 112"/>
                <a:gd name="T6" fmla="+- 0 3032 2894"/>
                <a:gd name="T7" fmla="*/ 3032 h 139"/>
                <a:gd name="T8" fmla="+- 0 8580 8469"/>
                <a:gd name="T9" fmla="*/ T8 w 112"/>
                <a:gd name="T10" fmla="+- 0 2947 2894"/>
                <a:gd name="T11" fmla="*/ 2947 h 139"/>
                <a:gd name="T12" fmla="+- 0 8519 8469"/>
                <a:gd name="T13" fmla="*/ T12 w 112"/>
                <a:gd name="T14" fmla="+- 0 2947 2894"/>
                <a:gd name="T15" fmla="*/ 2947 h 139"/>
                <a:gd name="T16" fmla="+- 0 8489 8469"/>
                <a:gd name="T17" fmla="*/ T16 w 112"/>
                <a:gd name="T18" fmla="+- 0 2894 2894"/>
                <a:gd name="T19" fmla="*/ 2894 h 139"/>
              </a:gdLst>
              <a:ahLst/>
              <a:cxnLst>
                <a:cxn ang="0">
                  <a:pos x="T1" y="T3"/>
                </a:cxn>
                <a:cxn ang="0">
                  <a:pos x="T5" y="T7"/>
                </a:cxn>
                <a:cxn ang="0">
                  <a:pos x="T9" y="T11"/>
                </a:cxn>
                <a:cxn ang="0">
                  <a:pos x="T13" y="T15"/>
                </a:cxn>
                <a:cxn ang="0">
                  <a:pos x="T17" y="T19"/>
                </a:cxn>
              </a:cxnLst>
              <a:rect l="0" t="0" r="r" b="b"/>
              <a:pathLst>
                <a:path w="112" h="139">
                  <a:moveTo>
                    <a:pt x="20" y="0"/>
                  </a:moveTo>
                  <a:lnTo>
                    <a:pt x="0" y="138"/>
                  </a:lnTo>
                  <a:lnTo>
                    <a:pt x="111" y="53"/>
                  </a:lnTo>
                  <a:lnTo>
                    <a:pt x="50" y="53"/>
                  </a:lnTo>
                  <a:lnTo>
                    <a:pt x="20"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1" name="Freeform 10"/>
            <p:cNvSpPr>
              <a:spLocks/>
            </p:cNvSpPr>
            <p:nvPr/>
          </p:nvSpPr>
          <p:spPr bwMode="auto">
            <a:xfrm>
              <a:off x="1783" y="3068"/>
              <a:ext cx="1232" cy="204"/>
            </a:xfrm>
            <a:custGeom>
              <a:avLst/>
              <a:gdLst>
                <a:gd name="T0" fmla="+- 0 1784 1784"/>
                <a:gd name="T1" fmla="*/ T0 w 1232"/>
                <a:gd name="T2" fmla="+- 0 3272 3069"/>
                <a:gd name="T3" fmla="*/ 3272 h 204"/>
                <a:gd name="T4" fmla="+- 0 2799 1784"/>
                <a:gd name="T5" fmla="*/ T4 w 1232"/>
                <a:gd name="T6" fmla="+- 0 3272 3069"/>
                <a:gd name="T7" fmla="*/ 3272 h 204"/>
                <a:gd name="T8" fmla="+- 0 3016 1784"/>
                <a:gd name="T9" fmla="*/ T8 w 1232"/>
                <a:gd name="T10" fmla="+- 0 3069 3069"/>
                <a:gd name="T11" fmla="*/ 3069 h 204"/>
              </a:gdLst>
              <a:ahLst/>
              <a:cxnLst>
                <a:cxn ang="0">
                  <a:pos x="T1" y="T3"/>
                </a:cxn>
                <a:cxn ang="0">
                  <a:pos x="T5" y="T7"/>
                </a:cxn>
                <a:cxn ang="0">
                  <a:pos x="T9" y="T11"/>
                </a:cxn>
              </a:cxnLst>
              <a:rect l="0" t="0" r="r" b="b"/>
              <a:pathLst>
                <a:path w="1232" h="204">
                  <a:moveTo>
                    <a:pt x="0" y="203"/>
                  </a:moveTo>
                  <a:lnTo>
                    <a:pt x="1015" y="203"/>
                  </a:lnTo>
                  <a:lnTo>
                    <a:pt x="1232" y="0"/>
                  </a:lnTo>
                </a:path>
              </a:pathLst>
            </a:custGeom>
            <a:noFill/>
            <a:ln w="12700">
              <a:solidFill>
                <a:srgbClr val="FBAE4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2" name="Freeform 11"/>
            <p:cNvSpPr>
              <a:spLocks/>
            </p:cNvSpPr>
            <p:nvPr/>
          </p:nvSpPr>
          <p:spPr bwMode="auto">
            <a:xfrm>
              <a:off x="2952" y="3006"/>
              <a:ext cx="131" cy="127"/>
            </a:xfrm>
            <a:custGeom>
              <a:avLst/>
              <a:gdLst>
                <a:gd name="T0" fmla="+- 0 3083 2952"/>
                <a:gd name="T1" fmla="*/ T0 w 131"/>
                <a:gd name="T2" fmla="+- 0 3006 3006"/>
                <a:gd name="T3" fmla="*/ 3006 h 127"/>
                <a:gd name="T4" fmla="+- 0 2952 2952"/>
                <a:gd name="T5" fmla="*/ T4 w 131"/>
                <a:gd name="T6" fmla="+- 0 3056 3006"/>
                <a:gd name="T7" fmla="*/ 3056 h 127"/>
                <a:gd name="T8" fmla="+- 0 3011 2952"/>
                <a:gd name="T9" fmla="*/ T8 w 131"/>
                <a:gd name="T10" fmla="+- 0 3074 3006"/>
                <a:gd name="T11" fmla="*/ 3074 h 127"/>
                <a:gd name="T12" fmla="+- 0 3025 2952"/>
                <a:gd name="T13" fmla="*/ T12 w 131"/>
                <a:gd name="T14" fmla="+- 0 3133 3006"/>
                <a:gd name="T15" fmla="*/ 3133 h 127"/>
                <a:gd name="T16" fmla="+- 0 3083 2952"/>
                <a:gd name="T17" fmla="*/ T16 w 131"/>
                <a:gd name="T18" fmla="+- 0 3006 3006"/>
                <a:gd name="T19" fmla="*/ 3006 h 127"/>
              </a:gdLst>
              <a:ahLst/>
              <a:cxnLst>
                <a:cxn ang="0">
                  <a:pos x="T1" y="T3"/>
                </a:cxn>
                <a:cxn ang="0">
                  <a:pos x="T5" y="T7"/>
                </a:cxn>
                <a:cxn ang="0">
                  <a:pos x="T9" y="T11"/>
                </a:cxn>
                <a:cxn ang="0">
                  <a:pos x="T13" y="T15"/>
                </a:cxn>
                <a:cxn ang="0">
                  <a:pos x="T17" y="T19"/>
                </a:cxn>
              </a:cxnLst>
              <a:rect l="0" t="0" r="r" b="b"/>
              <a:pathLst>
                <a:path w="131" h="127">
                  <a:moveTo>
                    <a:pt x="131" y="0"/>
                  </a:moveTo>
                  <a:lnTo>
                    <a:pt x="0" y="50"/>
                  </a:lnTo>
                  <a:lnTo>
                    <a:pt x="59" y="68"/>
                  </a:lnTo>
                  <a:lnTo>
                    <a:pt x="73" y="127"/>
                  </a:lnTo>
                  <a:lnTo>
                    <a:pt x="131" y="0"/>
                  </a:lnTo>
                  <a:close/>
                </a:path>
              </a:pathLst>
            </a:custGeom>
            <a:solidFill>
              <a:srgbClr val="FBAE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000">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8684" y="1072"/>
              <a:ext cx="228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3810">
                <a:lnSpc>
                  <a:spcPct val="107000"/>
                </a:lnSpc>
                <a:spcAft>
                  <a:spcPts val="800"/>
                </a:spcAft>
              </a:pP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spc="-40"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40" dirty="0" err="1">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bàn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Text Box 13"/>
            <p:cNvSpPr txBox="1">
              <a:spLocks noChangeArrowheads="1"/>
            </p:cNvSpPr>
            <p:nvPr/>
          </p:nvSpPr>
          <p:spPr bwMode="auto">
            <a:xfrm>
              <a:off x="1470" y="2112"/>
              <a:ext cx="128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r>
                <a:rPr lang="en-US" sz="2000" spc="-25">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Laptop</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 Box 14"/>
            <p:cNvSpPr txBox="1">
              <a:spLocks noChangeArrowheads="1"/>
            </p:cNvSpPr>
            <p:nvPr/>
          </p:nvSpPr>
          <p:spPr bwMode="auto">
            <a:xfrm>
              <a:off x="8662" y="2335"/>
              <a:ext cx="160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3810">
                <a:lnSpc>
                  <a:spcPct val="107000"/>
                </a:lnSpc>
                <a:spcAft>
                  <a:spcPts val="800"/>
                </a:spcAft>
              </a:pPr>
              <a:r>
                <a:rPr lang="en-US" sz="2000" spc="-4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máy tính bảng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 Box 15"/>
            <p:cNvSpPr txBox="1">
              <a:spLocks noChangeArrowheads="1"/>
            </p:cNvSpPr>
            <p:nvPr/>
          </p:nvSpPr>
          <p:spPr bwMode="auto">
            <a:xfrm>
              <a:off x="1430" y="3068"/>
              <a:ext cx="197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60"/>
                </a:lnSpc>
                <a:spcAft>
                  <a:spcPts val="800"/>
                </a:spcAft>
              </a:pPr>
              <a:r>
                <a:rPr lang="en-US" sz="2000" spc="-25" dirty="0">
                  <a:solidFill>
                    <a:srgbClr val="D1581C"/>
                  </a:solidFill>
                  <a:effectLst/>
                  <a:latin typeface="Times New Roman" panose="02020603050405020304" pitchFamily="18" charset="0"/>
                  <a:ea typeface="Calibri" panose="020F0502020204030204" pitchFamily="34" charset="0"/>
                  <a:cs typeface="Times New Roman" panose="02020603050405020304" pitchFamily="18" charset="0"/>
                </a:rPr>
                <a:t>Smartphone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0" name="Rectangle 4"/>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p:nvPr/>
        </p:nvSpPr>
        <p:spPr>
          <a:xfrm>
            <a:off x="4431807" y="6431680"/>
            <a:ext cx="3929281" cy="369332"/>
          </a:xfrm>
          <a:prstGeom prst="rect">
            <a:avLst/>
          </a:prstGeom>
          <a:solidFill>
            <a:srgbClr val="00B0F0"/>
          </a:solidFill>
        </p:spPr>
        <p:txBody>
          <a:bodyPr wrap="none">
            <a:spAutoFit/>
          </a:bodyPr>
          <a:lstStyle/>
          <a:p>
            <a:pPr algn="just"/>
            <a:r>
              <a:rPr lang="vi-VN" altLang="en-US" dirty="0"/>
              <a:t>Màn hình LCD trên nhiều loại thiết bị</a:t>
            </a:r>
            <a:endParaRPr lang="en-US" dirty="0"/>
          </a:p>
        </p:txBody>
      </p:sp>
    </p:spTree>
    <p:extLst>
      <p:ext uri="{BB962C8B-B14F-4D97-AF65-F5344CB8AC3E}">
        <p14:creationId xmlns:p14="http://schemas.microsoft.com/office/powerpoint/2010/main" val="16691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0" lvl="0" indent="0" algn="l" eaLnBrk="0" fontAlgn="base" hangingPunct="0">
              <a:lnSpc>
                <a:spcPct val="100000"/>
              </a:lnSpc>
              <a:spcBef>
                <a:spcPct val="0"/>
              </a:spcBef>
              <a:spcAft>
                <a:spcPct val="0"/>
              </a:spcAft>
              <a:buNone/>
            </a:pPr>
            <a:r>
              <a:rPr lang="en-US" altLang="en-US" sz="3600" b="1" dirty="0" err="1" smtClean="0"/>
              <a:t>Em</a:t>
            </a:r>
            <a:r>
              <a:rPr lang="en-US" altLang="en-US" sz="3600" b="1" dirty="0" smtClean="0"/>
              <a:t> </a:t>
            </a:r>
            <a:r>
              <a:rPr lang="en-US" altLang="en-US" sz="3600" b="1" dirty="0" err="1" smtClean="0"/>
              <a:t>có</a:t>
            </a:r>
            <a:r>
              <a:rPr lang="en-US" altLang="en-US" sz="3600" b="1" dirty="0" smtClean="0"/>
              <a:t> </a:t>
            </a:r>
            <a:r>
              <a:rPr lang="en-US" altLang="en-US" sz="3600" b="1" dirty="0" err="1" smtClean="0"/>
              <a:t>biết</a:t>
            </a:r>
            <a:r>
              <a:rPr lang="en-US" altLang="en-US" sz="3600" b="1" dirty="0" smtClean="0"/>
              <a:t>? </a:t>
            </a:r>
          </a:p>
          <a:p>
            <a:pPr lvl="0" algn="just" eaLnBrk="0" fontAlgn="base" hangingPunct="0">
              <a:lnSpc>
                <a:spcPct val="100000"/>
              </a:lnSpc>
              <a:spcBef>
                <a:spcPct val="0"/>
              </a:spcBef>
              <a:spcAft>
                <a:spcPct val="0"/>
              </a:spcAft>
              <a:buFontTx/>
              <a:buChar char="-"/>
            </a:pPr>
            <a:r>
              <a:rPr lang="vi-VN" altLang="en-US" sz="3600" dirty="0" smtClean="0"/>
              <a:t>Màn </a:t>
            </a:r>
            <a:r>
              <a:rPr lang="vi-VN" altLang="en-US" sz="3600" dirty="0"/>
              <a:t>hình LCD được chiếu sáng từ phía sau của màn hình, </a:t>
            </a:r>
            <a:r>
              <a:rPr lang="vi-VN" altLang="en-US" sz="3600" dirty="0" smtClean="0"/>
              <a:t>được </a:t>
            </a:r>
            <a:r>
              <a:rPr lang="vi-VN" altLang="en-US" sz="3600" dirty="0"/>
              <a:t>gọi là chiếu sáng nền. </a:t>
            </a:r>
            <a:endParaRPr lang="en-US" altLang="en-US" sz="3600" dirty="0" smtClean="0"/>
          </a:p>
          <a:p>
            <a:pPr lvl="0" algn="just" eaLnBrk="0" fontAlgn="base" hangingPunct="0">
              <a:lnSpc>
                <a:spcPct val="100000"/>
              </a:lnSpc>
              <a:spcBef>
                <a:spcPct val="0"/>
              </a:spcBef>
              <a:spcAft>
                <a:spcPct val="0"/>
              </a:spcAft>
              <a:buFontTx/>
              <a:buChar char="-"/>
            </a:pPr>
            <a:r>
              <a:rPr lang="vi-VN" altLang="en-US" sz="3600" dirty="0" smtClean="0"/>
              <a:t>Màn </a:t>
            </a:r>
            <a:r>
              <a:rPr lang="vi-VN" altLang="en-US" sz="3600" dirty="0"/>
              <a:t>hình LCD tiêu chuẩn sử dụng đèn nền huỳnh quang, không thân thiện với môi trường. Công nghệ đó đang được thay thế bằng công nghệ điốt phát quang (LED), tạo ra độ tương phản cao hơn và tiêu thụ ít năng lượng hơn so với đèn nền huỳnh quang. </a:t>
            </a:r>
          </a:p>
        </p:txBody>
      </p:sp>
    </p:spTree>
    <p:extLst>
      <p:ext uri="{BB962C8B-B14F-4D97-AF65-F5344CB8AC3E}">
        <p14:creationId xmlns:p14="http://schemas.microsoft.com/office/powerpoint/2010/main" val="34607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1338" y="1986322"/>
            <a:ext cx="11438626" cy="4871678"/>
          </a:xfrm>
          <a:solidFill>
            <a:schemeClr val="bg1">
              <a:lumMod val="95000"/>
            </a:schemeClr>
          </a:solidFill>
        </p:spPr>
        <p:txBody>
          <a:bodyPr/>
          <a:lstStyle/>
          <a:p>
            <a:pPr algn="just" eaLnBrk="0" fontAlgn="base" hangingPunct="0">
              <a:lnSpc>
                <a:spcPct val="100000"/>
              </a:lnSpc>
              <a:spcBef>
                <a:spcPct val="0"/>
              </a:spcBef>
              <a:spcAft>
                <a:spcPct val="0"/>
              </a:spcAft>
            </a:pPr>
            <a:r>
              <a:rPr lang="vi-VN" altLang="en-US" dirty="0" smtClean="0">
                <a:latin typeface="+mj-lt"/>
              </a:rPr>
              <a:t>Màn </a:t>
            </a:r>
            <a:r>
              <a:rPr lang="vi-VN" altLang="en-US" dirty="0">
                <a:latin typeface="+mj-lt"/>
              </a:rPr>
              <a:t>hình hiển thị hình thành hình ảnh bằng cách kết hợp các pixel màu. </a:t>
            </a:r>
            <a:endParaRPr lang="en-US" altLang="en-US" dirty="0" smtClean="0">
              <a:latin typeface="+mj-lt"/>
            </a:endParaRPr>
          </a:p>
          <a:p>
            <a:pPr lvl="0" algn="just" eaLnBrk="0" fontAlgn="base" hangingPunct="0">
              <a:lnSpc>
                <a:spcPct val="100000"/>
              </a:lnSpc>
              <a:spcBef>
                <a:spcPct val="0"/>
              </a:spcBef>
              <a:spcAft>
                <a:spcPct val="0"/>
              </a:spcAft>
            </a:pPr>
            <a:r>
              <a:rPr lang="vi-VN" altLang="en-US" dirty="0" smtClean="0">
                <a:latin typeface="+mj-lt"/>
              </a:rPr>
              <a:t>Pixel </a:t>
            </a:r>
            <a:r>
              <a:rPr lang="vi-VN" altLang="en-US" dirty="0">
                <a:latin typeface="+mj-lt"/>
              </a:rPr>
              <a:t>(viết tắt của phần tử ảnh) là diện tích bề mặt nhỏ nhất có thể chứa màu trên thiết bị hiển thị</a:t>
            </a:r>
            <a:r>
              <a:rPr lang="vi-VN" altLang="en-US" dirty="0" smtClean="0">
                <a:latin typeface="+mj-lt"/>
              </a:rPr>
              <a:t>.</a:t>
            </a:r>
            <a:endParaRPr lang="en-US" altLang="en-US" dirty="0" smtClean="0">
              <a:latin typeface="+mj-lt"/>
            </a:endParaRPr>
          </a:p>
          <a:p>
            <a:pPr lvl="0" algn="just" eaLnBrk="0" fontAlgn="base" hangingPunct="0">
              <a:lnSpc>
                <a:spcPct val="100000"/>
              </a:lnSpc>
              <a:spcBef>
                <a:spcPct val="0"/>
              </a:spcBef>
              <a:spcAft>
                <a:spcPct val="0"/>
              </a:spcAft>
            </a:pPr>
            <a:r>
              <a:rPr lang="vi-VN" altLang="en-US" b="1" dirty="0" smtClean="0">
                <a:latin typeface="+mj-lt"/>
              </a:rPr>
              <a:t>Số </a:t>
            </a:r>
            <a:r>
              <a:rPr lang="vi-VN" altLang="en-US" b="1" dirty="0">
                <a:latin typeface="+mj-lt"/>
              </a:rPr>
              <a:t>lượng pixel </a:t>
            </a:r>
            <a:r>
              <a:rPr lang="vi-VN" altLang="en-US" dirty="0">
                <a:latin typeface="+mj-lt"/>
              </a:rPr>
              <a:t>hiển thị trên màn hình được gọi là </a:t>
            </a:r>
            <a:r>
              <a:rPr lang="vi-VN" altLang="en-US" b="1" dirty="0">
                <a:latin typeface="+mj-lt"/>
              </a:rPr>
              <a:t>độ phân giải màn hình</a:t>
            </a:r>
            <a:r>
              <a:rPr lang="vi-VN" altLang="en-US" dirty="0">
                <a:latin typeface="+mj-lt"/>
              </a:rPr>
              <a:t>, xác định lượng thông tin có thể được hiển thị cùng một lúc. Độ phân giải màn hình được biểu thị bằng số pixel ngang </a:t>
            </a:r>
            <a:r>
              <a:rPr lang="en-US" altLang="en-US" dirty="0" smtClean="0">
                <a:latin typeface="+mj-lt"/>
              </a:rPr>
              <a:t>x</a:t>
            </a:r>
            <a:r>
              <a:rPr lang="vi-VN" altLang="en-US" dirty="0" smtClean="0">
                <a:latin typeface="+mj-lt"/>
              </a:rPr>
              <a:t> </a:t>
            </a:r>
            <a:r>
              <a:rPr lang="vi-VN" altLang="en-US" dirty="0">
                <a:latin typeface="+mj-lt"/>
              </a:rPr>
              <a:t>số pixel </a:t>
            </a:r>
            <a:r>
              <a:rPr lang="vi-VN" altLang="en-US" dirty="0" smtClean="0">
                <a:latin typeface="+mj-lt"/>
              </a:rPr>
              <a:t>dọc</a:t>
            </a:r>
            <a:r>
              <a:rPr lang="en-US" altLang="en-US" dirty="0" smtClean="0">
                <a:latin typeface="+mj-lt"/>
              </a:rPr>
              <a:t>. </a:t>
            </a:r>
            <a:r>
              <a:rPr lang="en-US" altLang="en-US" dirty="0" err="1" smtClean="0">
                <a:latin typeface="+mj-lt"/>
              </a:rPr>
              <a:t>Ví</a:t>
            </a:r>
            <a:r>
              <a:rPr lang="en-US" altLang="en-US" dirty="0" smtClean="0">
                <a:latin typeface="+mj-lt"/>
              </a:rPr>
              <a:t> </a:t>
            </a:r>
            <a:r>
              <a:rPr lang="en-US" altLang="en-US" dirty="0" err="1" smtClean="0">
                <a:latin typeface="+mj-lt"/>
              </a:rPr>
              <a:t>dụ</a:t>
            </a:r>
            <a:r>
              <a:rPr lang="en-US" altLang="en-US" dirty="0" smtClean="0">
                <a:latin typeface="+mj-lt"/>
              </a:rPr>
              <a:t>:</a:t>
            </a:r>
            <a:r>
              <a:rPr lang="vi-VN" altLang="en-US" dirty="0" smtClean="0">
                <a:latin typeface="+mj-lt"/>
              </a:rPr>
              <a:t> 1366 x 768.</a:t>
            </a:r>
            <a:endParaRPr lang="en-US" altLang="en-US" dirty="0" smtClean="0">
              <a:latin typeface="+mj-lt"/>
            </a:endParaRPr>
          </a:p>
        </p:txBody>
      </p:sp>
      <p:sp>
        <p:nvSpPr>
          <p:cNvPr id="2" name="TextBox 1"/>
          <p:cNvSpPr txBox="1"/>
          <p:nvPr/>
        </p:nvSpPr>
        <p:spPr>
          <a:xfrm flipH="1">
            <a:off x="1064621" y="988552"/>
            <a:ext cx="10419166" cy="769441"/>
          </a:xfrm>
          <a:prstGeom prst="rect">
            <a:avLst/>
          </a:prstGeom>
          <a:noFill/>
        </p:spPr>
        <p:txBody>
          <a:bodyPr wrap="square" rtlCol="0">
            <a:spAutoFit/>
          </a:bodyPr>
          <a:lstStyle/>
          <a:p>
            <a:pPr algn="ctr"/>
            <a:r>
              <a:rPr lang="en-US" sz="4400" b="1" dirty="0" smtClean="0">
                <a:solidFill>
                  <a:srgbClr val="FF0000"/>
                </a:solidFill>
              </a:rPr>
              <a:t>2. ĐỘ PHÂN GIẢI MÀN HÌNH</a:t>
            </a:r>
            <a:endParaRPr lang="en-US" sz="4400" b="1" dirty="0">
              <a:solidFill>
                <a:srgbClr val="FF0000"/>
              </a:solidFill>
            </a:endParaRPr>
          </a:p>
        </p:txBody>
      </p:sp>
    </p:spTree>
    <p:extLst>
      <p:ext uri="{BB962C8B-B14F-4D97-AF65-F5344CB8AC3E}">
        <p14:creationId xmlns:p14="http://schemas.microsoft.com/office/powerpoint/2010/main" val="23033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6114" y="832680"/>
            <a:ext cx="11974285" cy="5981777"/>
          </a:xfrm>
          <a:solidFill>
            <a:schemeClr val="bg1"/>
          </a:solidFill>
        </p:spPr>
        <p:txBody>
          <a:bodyPr/>
          <a:lstStyle/>
          <a:p>
            <a:pPr algn="just" eaLnBrk="0" fontAlgn="base" hangingPunct="0">
              <a:lnSpc>
                <a:spcPct val="100000"/>
              </a:lnSpc>
              <a:spcBef>
                <a:spcPct val="0"/>
              </a:spcBef>
              <a:spcAft>
                <a:spcPct val="0"/>
              </a:spcAft>
            </a:pPr>
            <a:r>
              <a:rPr lang="vi-VN" altLang="en-US" sz="3400" dirty="0" smtClean="0">
                <a:latin typeface="+mj-lt"/>
              </a:rPr>
              <a:t>Khi </a:t>
            </a:r>
            <a:r>
              <a:rPr lang="vi-VN" altLang="en-US" sz="3400" dirty="0">
                <a:latin typeface="+mj-lt"/>
              </a:rPr>
              <a:t>mua máy tính, màn hình hiển thị hầu như luôn được đặt ở độ phân giải </a:t>
            </a:r>
            <a:r>
              <a:rPr lang="vi-VN" altLang="en-US" sz="3400" dirty="0" smtClean="0">
                <a:latin typeface="+mj-lt"/>
              </a:rPr>
              <a:t>gốc. </a:t>
            </a:r>
            <a:endParaRPr lang="en-US" altLang="en-US" sz="3400" dirty="0" smtClean="0">
              <a:latin typeface="+mj-lt"/>
            </a:endParaRPr>
          </a:p>
          <a:p>
            <a:pPr algn="just" eaLnBrk="0" fontAlgn="base" hangingPunct="0">
              <a:lnSpc>
                <a:spcPct val="100000"/>
              </a:lnSpc>
              <a:spcBef>
                <a:spcPct val="0"/>
              </a:spcBef>
              <a:spcAft>
                <a:spcPct val="0"/>
              </a:spcAft>
            </a:pPr>
            <a:r>
              <a:rPr lang="en-US" altLang="en-US" sz="3400" b="1" dirty="0" err="1" smtClean="0">
                <a:solidFill>
                  <a:srgbClr val="FF0000"/>
                </a:solidFill>
                <a:latin typeface="+mj-lt"/>
              </a:rPr>
              <a:t>Em</a:t>
            </a:r>
            <a:r>
              <a:rPr lang="en-US" altLang="en-US" sz="3400" b="1" dirty="0" smtClean="0">
                <a:solidFill>
                  <a:srgbClr val="FF0000"/>
                </a:solidFill>
                <a:latin typeface="+mj-lt"/>
              </a:rPr>
              <a:t> </a:t>
            </a:r>
            <a:r>
              <a:rPr lang="en-US" altLang="en-US" sz="3400" b="1" dirty="0" err="1" smtClean="0">
                <a:solidFill>
                  <a:srgbClr val="FF0000"/>
                </a:solidFill>
                <a:latin typeface="+mj-lt"/>
              </a:rPr>
              <a:t>có</a:t>
            </a:r>
            <a:r>
              <a:rPr lang="en-US" altLang="en-US" sz="3400" b="1" dirty="0" smtClean="0">
                <a:solidFill>
                  <a:srgbClr val="FF0000"/>
                </a:solidFill>
                <a:latin typeface="+mj-lt"/>
              </a:rPr>
              <a:t> </a:t>
            </a:r>
            <a:r>
              <a:rPr lang="en-US" altLang="en-US" sz="3400" b="1" dirty="0" err="1" smtClean="0">
                <a:solidFill>
                  <a:srgbClr val="FF0000"/>
                </a:solidFill>
                <a:latin typeface="+mj-lt"/>
              </a:rPr>
              <a:t>biết</a:t>
            </a:r>
            <a:r>
              <a:rPr lang="en-US" altLang="en-US" sz="3400" b="1" dirty="0" smtClean="0">
                <a:solidFill>
                  <a:srgbClr val="FF0000"/>
                </a:solidFill>
                <a:latin typeface="+mj-lt"/>
              </a:rPr>
              <a:t> ? </a:t>
            </a:r>
          </a:p>
          <a:p>
            <a:pPr lvl="3" algn="just" eaLnBrk="0" fontAlgn="base" hangingPunct="0">
              <a:lnSpc>
                <a:spcPct val="105000"/>
              </a:lnSpc>
              <a:spcBef>
                <a:spcPct val="0"/>
              </a:spcBef>
              <a:spcAft>
                <a:spcPct val="0"/>
              </a:spcAft>
              <a:buFont typeface="Wingdings" panose="05000000000000000000" pitchFamily="2" charset="2"/>
              <a:buChar char="§"/>
            </a:pPr>
            <a:r>
              <a:rPr lang="vi-VN" altLang="en-US" sz="3100" dirty="0" smtClean="0"/>
              <a:t>Nếu mua </a:t>
            </a:r>
            <a:r>
              <a:rPr lang="vi-VN" altLang="en-US" sz="3100" dirty="0"/>
              <a:t>màn hình hoặc máy tính di động, </a:t>
            </a:r>
            <a:r>
              <a:rPr lang="vi-VN" altLang="en-US" sz="3100" dirty="0" smtClean="0"/>
              <a:t>màn </a:t>
            </a:r>
            <a:r>
              <a:rPr lang="vi-VN" altLang="en-US" sz="3100" dirty="0"/>
              <a:t>hình hiển thị được đo theo đường chéo từ góc này sang góc khác. </a:t>
            </a:r>
            <a:endParaRPr lang="en-US" altLang="en-US" sz="3100" dirty="0" smtClean="0"/>
          </a:p>
          <a:p>
            <a:pPr lvl="3" algn="just" eaLnBrk="0" fontAlgn="base" hangingPunct="0">
              <a:lnSpc>
                <a:spcPct val="105000"/>
              </a:lnSpc>
              <a:spcBef>
                <a:spcPct val="0"/>
              </a:spcBef>
              <a:spcAft>
                <a:spcPct val="0"/>
              </a:spcAft>
              <a:buFont typeface="Wingdings" panose="05000000000000000000" pitchFamily="2" charset="2"/>
              <a:buChar char="§"/>
            </a:pPr>
            <a:r>
              <a:rPr lang="vi-VN" altLang="en-US" sz="3100" dirty="0" smtClean="0"/>
              <a:t>Màn </a:t>
            </a:r>
            <a:r>
              <a:rPr lang="vi-VN" altLang="en-US" sz="3100" dirty="0"/>
              <a:t>hình máy tính để bàn có kích thước từ 17 đến 30 </a:t>
            </a:r>
            <a:r>
              <a:rPr lang="vi-VN" altLang="en-US" sz="3100" dirty="0" smtClean="0"/>
              <a:t>inch</a:t>
            </a:r>
            <a:r>
              <a:rPr lang="en-US" altLang="en-US" sz="3100" dirty="0" smtClean="0"/>
              <a:t>.</a:t>
            </a:r>
            <a:r>
              <a:rPr lang="vi-VN" altLang="en-US" sz="3100" dirty="0" smtClean="0"/>
              <a:t> Màn </a:t>
            </a:r>
            <a:r>
              <a:rPr lang="vi-VN" altLang="en-US" sz="3100" dirty="0"/>
              <a:t>hình máy tính xách tay thường từ 14 đến 17 inch, trong khi màn hình máy tính bảng là từ 7 đến 10 inch. </a:t>
            </a:r>
            <a:endParaRPr lang="en-US" altLang="en-US" sz="3100" dirty="0" smtClean="0"/>
          </a:p>
          <a:p>
            <a:pPr lvl="3" algn="just" eaLnBrk="0" fontAlgn="base" hangingPunct="0">
              <a:lnSpc>
                <a:spcPct val="105000"/>
              </a:lnSpc>
              <a:spcBef>
                <a:spcPct val="0"/>
              </a:spcBef>
              <a:spcAft>
                <a:spcPct val="0"/>
              </a:spcAft>
              <a:buFont typeface="Wingdings" panose="05000000000000000000" pitchFamily="2" charset="2"/>
              <a:buChar char="§"/>
            </a:pPr>
            <a:r>
              <a:rPr lang="vi-VN" altLang="en-US" sz="3100" dirty="0" smtClean="0"/>
              <a:t>Hầu </a:t>
            </a:r>
            <a:r>
              <a:rPr lang="vi-VN" altLang="en-US" sz="3100" dirty="0"/>
              <a:t>hết các màn hình hiện nay là màn hình rộng, có nghĩa là chúng sử dụng tỷ lệ khung hình </a:t>
            </a:r>
            <a:r>
              <a:rPr lang="en-US" altLang="en-US" sz="3100" dirty="0" smtClean="0"/>
              <a:t>(</a:t>
            </a:r>
            <a:r>
              <a:rPr lang="vi-VN" altLang="en-US" sz="3100" dirty="0" smtClean="0"/>
              <a:t>tỷ </a:t>
            </a:r>
            <a:r>
              <a:rPr lang="vi-VN" altLang="en-US" sz="3100" dirty="0"/>
              <a:t>lệ giữa chiều rộng và chiều </a:t>
            </a:r>
            <a:r>
              <a:rPr lang="vi-VN" altLang="en-US" sz="3100" dirty="0" smtClean="0"/>
              <a:t>cao</a:t>
            </a:r>
            <a:r>
              <a:rPr lang="en-US" altLang="en-US" sz="3100" dirty="0" smtClean="0"/>
              <a:t>) 1</a:t>
            </a:r>
            <a:r>
              <a:rPr lang="vi-VN" altLang="en-US" sz="3100" dirty="0" smtClean="0"/>
              <a:t>6:9 </a:t>
            </a:r>
            <a:r>
              <a:rPr lang="vi-VN" altLang="en-US" sz="3100" dirty="0"/>
              <a:t>hoặc 16:10 tương tự như </a:t>
            </a:r>
            <a:r>
              <a:rPr lang="vi-VN" altLang="en-US" sz="3100" dirty="0" smtClean="0"/>
              <a:t>T</a:t>
            </a:r>
            <a:r>
              <a:rPr lang="en-US" altLang="en-US" sz="3100" dirty="0" err="1" smtClean="0"/>
              <a:t>i</a:t>
            </a:r>
            <a:r>
              <a:rPr lang="en-US" altLang="en-US" sz="3100" dirty="0" smtClean="0"/>
              <a:t> vi</a:t>
            </a:r>
            <a:r>
              <a:rPr lang="vi-VN" altLang="en-US" sz="3100" dirty="0" smtClean="0"/>
              <a:t> </a:t>
            </a:r>
            <a:r>
              <a:rPr lang="vi-VN" altLang="en-US" sz="3100" dirty="0"/>
              <a:t>màn hình </a:t>
            </a:r>
            <a:r>
              <a:rPr lang="vi-VN" altLang="en-US" sz="3100" dirty="0" smtClean="0"/>
              <a:t>rộng</a:t>
            </a:r>
            <a:r>
              <a:rPr lang="en-US" altLang="en-US" sz="3100" dirty="0" smtClean="0"/>
              <a:t>. </a:t>
            </a:r>
            <a:endParaRPr lang="vi-VN" altLang="en-US" sz="3100" dirty="0"/>
          </a:p>
        </p:txBody>
      </p:sp>
      <p:pic>
        <p:nvPicPr>
          <p:cNvPr id="8194" name="Picture 2" descr="Cách kiểm tra màn hình máy tính bao nhiêu inch, độ phân giải – Laptop5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229" y="3377855"/>
            <a:ext cx="6111325" cy="34398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65366" y="4673600"/>
            <a:ext cx="825500" cy="461665"/>
          </a:xfrm>
          <a:prstGeom prst="rect">
            <a:avLst/>
          </a:prstGeom>
          <a:noFill/>
        </p:spPr>
        <p:txBody>
          <a:bodyPr wrap="square" rtlCol="0">
            <a:spAutoFit/>
          </a:bodyPr>
          <a:lstStyle/>
          <a:p>
            <a:r>
              <a:rPr lang="en-US" sz="2400" b="1" dirty="0" smtClean="0">
                <a:solidFill>
                  <a:srgbClr val="FF0000"/>
                </a:solidFill>
              </a:rPr>
              <a:t>inch</a:t>
            </a:r>
            <a:endParaRPr lang="en-US" sz="2400" b="1" dirty="0">
              <a:solidFill>
                <a:srgbClr val="FF0000"/>
              </a:solidFill>
            </a:endParaRPr>
          </a:p>
        </p:txBody>
      </p:sp>
    </p:spTree>
    <p:extLst>
      <p:ext uri="{BB962C8B-B14F-4D97-AF65-F5344CB8AC3E}">
        <p14:creationId xmlns:p14="http://schemas.microsoft.com/office/powerpoint/2010/main" val="38175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500"/>
                                        <p:tgtEl>
                                          <p:spTgt spid="81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8194"/>
                                        </p:tgtEl>
                                        <p:attrNameLst>
                                          <p:attrName>ppt_w</p:attrName>
                                        </p:attrNameLst>
                                      </p:cBhvr>
                                      <p:tavLst>
                                        <p:tav tm="0">
                                          <p:val>
                                            <p:strVal val="ppt_w"/>
                                          </p:val>
                                        </p:tav>
                                        <p:tav tm="100000">
                                          <p:val>
                                            <p:fltVal val="0"/>
                                          </p:val>
                                        </p:tav>
                                      </p:tavLst>
                                    </p:anim>
                                    <p:anim calcmode="lin" valueType="num">
                                      <p:cBhvr>
                                        <p:cTn id="38" dur="500"/>
                                        <p:tgtEl>
                                          <p:spTgt spid="8194"/>
                                        </p:tgtEl>
                                        <p:attrNameLst>
                                          <p:attrName>ppt_h</p:attrName>
                                        </p:attrNameLst>
                                      </p:cBhvr>
                                      <p:tavLst>
                                        <p:tav tm="0">
                                          <p:val>
                                            <p:strVal val="ppt_h"/>
                                          </p:val>
                                        </p:tav>
                                        <p:tav tm="100000">
                                          <p:val>
                                            <p:fltVal val="0"/>
                                          </p:val>
                                        </p:tav>
                                      </p:tavLst>
                                    </p:anim>
                                    <p:animEffect transition="out" filter="fade">
                                      <p:cBhvr>
                                        <p:cTn id="39" dur="500"/>
                                        <p:tgtEl>
                                          <p:spTgt spid="8194"/>
                                        </p:tgtEl>
                                      </p:cBhvr>
                                    </p:animEffect>
                                    <p:set>
                                      <p:cBhvr>
                                        <p:cTn id="40" dur="1" fill="hold">
                                          <p:stCondLst>
                                            <p:cond delay="499"/>
                                          </p:stCondLst>
                                        </p:cTn>
                                        <p:tgtEl>
                                          <p:spTgt spid="8194"/>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3"/>
                                        </p:tgtEl>
                                        <p:attrNameLst>
                                          <p:attrName>ppt_w</p:attrName>
                                        </p:attrNameLst>
                                      </p:cBhvr>
                                      <p:tavLst>
                                        <p:tav tm="0">
                                          <p:val>
                                            <p:strVal val="ppt_w"/>
                                          </p:val>
                                        </p:tav>
                                        <p:tav tm="100000">
                                          <p:val>
                                            <p:fltVal val="0"/>
                                          </p:val>
                                        </p:tav>
                                      </p:tavLst>
                                    </p:anim>
                                    <p:anim calcmode="lin" valueType="num">
                                      <p:cBhvr>
                                        <p:cTn id="43" dur="500"/>
                                        <p:tgtEl>
                                          <p:spTgt spid="3"/>
                                        </p:tgtEl>
                                        <p:attrNameLst>
                                          <p:attrName>ppt_h</p:attrName>
                                        </p:attrNameLst>
                                      </p:cBhvr>
                                      <p:tavLst>
                                        <p:tav tm="0">
                                          <p:val>
                                            <p:strVal val="ppt_h"/>
                                          </p:val>
                                        </p:tav>
                                        <p:tav tm="100000">
                                          <p:val>
                                            <p:fltVal val="0"/>
                                          </p:val>
                                        </p:tav>
                                      </p:tavLst>
                                    </p:anim>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500"/>
                                        <p:tgtEl>
                                          <p:spTgt spid="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fade">
                                      <p:cBhvr>
                                        <p:cTn id="5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144" y="745596"/>
            <a:ext cx="7039428" cy="6112404"/>
          </a:xfrm>
          <a:solidFill>
            <a:schemeClr val="bg1"/>
          </a:solidFill>
        </p:spPr>
        <p:txBody>
          <a:bodyPr/>
          <a:lstStyle/>
          <a:p>
            <a:pPr marL="0" indent="0">
              <a:buNone/>
            </a:pPr>
            <a:r>
              <a:rPr lang="en-US" b="1" dirty="0" smtClean="0">
                <a:solidFill>
                  <a:srgbClr val="FF0000"/>
                </a:solidFill>
              </a:rPr>
              <a:t>3. MÀN HÌNH CẢM ỨNG LÀ GÌ?</a:t>
            </a:r>
            <a:r>
              <a:rPr lang="en-US" dirty="0" smtClean="0">
                <a:solidFill>
                  <a:srgbClr val="FF0000"/>
                </a:solidFill>
              </a:rPr>
              <a:t> </a:t>
            </a:r>
          </a:p>
          <a:p>
            <a:pPr algn="just"/>
            <a:r>
              <a:rPr lang="en-US" dirty="0" err="1" smtClean="0"/>
              <a:t>Là</a:t>
            </a:r>
            <a:r>
              <a:rPr lang="en-US" dirty="0" smtClean="0"/>
              <a:t> </a:t>
            </a:r>
            <a:r>
              <a:rPr lang="en-US" dirty="0" err="1"/>
              <a:t>loại</a:t>
            </a:r>
            <a:r>
              <a:rPr lang="en-US" dirty="0"/>
              <a:t> </a:t>
            </a:r>
            <a:r>
              <a:rPr lang="en-US" dirty="0" err="1"/>
              <a:t>màn</a:t>
            </a:r>
            <a:r>
              <a:rPr lang="en-US" dirty="0"/>
              <a:t> </a:t>
            </a:r>
            <a:r>
              <a:rPr lang="en-US" dirty="0" err="1"/>
              <a:t>hình</a:t>
            </a:r>
            <a:r>
              <a:rPr lang="en-US" dirty="0"/>
              <a:t> </a:t>
            </a:r>
            <a:r>
              <a:rPr lang="en-US" dirty="0" err="1"/>
              <a:t>có</a:t>
            </a:r>
            <a:r>
              <a:rPr lang="en-US" dirty="0"/>
              <a:t> </a:t>
            </a:r>
            <a:r>
              <a:rPr lang="en-US" dirty="0" err="1"/>
              <a:t>thể</a:t>
            </a:r>
            <a:r>
              <a:rPr lang="en-US" dirty="0"/>
              <a:t> </a:t>
            </a:r>
            <a:r>
              <a:rPr lang="en-US" dirty="0" err="1"/>
              <a:t>hỗ</a:t>
            </a:r>
            <a:r>
              <a:rPr lang="en-US" dirty="0"/>
              <a:t> </a:t>
            </a:r>
            <a:r>
              <a:rPr lang="en-US" dirty="0" err="1"/>
              <a:t>trợ</a:t>
            </a:r>
            <a:r>
              <a:rPr lang="en-US" dirty="0"/>
              <a:t> </a:t>
            </a:r>
            <a:r>
              <a:rPr lang="en-US" dirty="0" err="1"/>
              <a:t>người</a:t>
            </a:r>
            <a:r>
              <a:rPr lang="en-US" dirty="0"/>
              <a:t> </a:t>
            </a:r>
            <a:r>
              <a:rPr lang="en-US" dirty="0" err="1"/>
              <a:t>dùng</a:t>
            </a:r>
            <a:r>
              <a:rPr lang="en-US" dirty="0"/>
              <a:t> </a:t>
            </a:r>
            <a:r>
              <a:rPr lang="en-US" dirty="0" err="1"/>
              <a:t>điều</a:t>
            </a:r>
            <a:r>
              <a:rPr lang="en-US" dirty="0"/>
              <a:t> </a:t>
            </a:r>
            <a:r>
              <a:rPr lang="en-US" dirty="0" err="1"/>
              <a:t>khiển</a:t>
            </a:r>
            <a:r>
              <a:rPr lang="en-US" dirty="0"/>
              <a:t> qua </a:t>
            </a:r>
            <a:r>
              <a:rPr lang="en-US" dirty="0" err="1"/>
              <a:t>các</a:t>
            </a:r>
            <a:r>
              <a:rPr lang="en-US" dirty="0"/>
              <a:t> </a:t>
            </a:r>
            <a:r>
              <a:rPr lang="en-US" dirty="0" err="1"/>
              <a:t>thao</a:t>
            </a:r>
            <a:r>
              <a:rPr lang="en-US" dirty="0"/>
              <a:t> </a:t>
            </a:r>
            <a:r>
              <a:rPr lang="en-US" dirty="0" err="1"/>
              <a:t>tác</a:t>
            </a:r>
            <a:r>
              <a:rPr lang="en-US" dirty="0"/>
              <a:t> </a:t>
            </a:r>
            <a:r>
              <a:rPr lang="en-US" dirty="0" err="1"/>
              <a:t>chạm</a:t>
            </a:r>
            <a:r>
              <a:rPr lang="en-US" dirty="0"/>
              <a:t> </a:t>
            </a:r>
            <a:r>
              <a:rPr lang="en-US" dirty="0" err="1"/>
              <a:t>bằng</a:t>
            </a:r>
            <a:r>
              <a:rPr lang="en-US" dirty="0"/>
              <a:t> </a:t>
            </a:r>
            <a:r>
              <a:rPr lang="en-US" dirty="0" err="1"/>
              <a:t>tay</a:t>
            </a:r>
            <a:r>
              <a:rPr lang="en-US" dirty="0"/>
              <a:t> </a:t>
            </a:r>
            <a:r>
              <a:rPr lang="en-US" dirty="0" err="1"/>
              <a:t>hoặc</a:t>
            </a:r>
            <a:r>
              <a:rPr lang="en-US" dirty="0"/>
              <a:t> </a:t>
            </a:r>
            <a:r>
              <a:rPr lang="en-US" dirty="0" err="1" smtClean="0"/>
              <a:t>bút</a:t>
            </a:r>
            <a:r>
              <a:rPr lang="en-US" dirty="0" smtClean="0"/>
              <a:t> </a:t>
            </a:r>
            <a:r>
              <a:rPr lang="en-US" dirty="0" err="1"/>
              <a:t>cảm</a:t>
            </a:r>
            <a:r>
              <a:rPr lang="en-US" dirty="0"/>
              <a:t> </a:t>
            </a:r>
            <a:r>
              <a:rPr lang="en-US" dirty="0" err="1" smtClean="0"/>
              <a:t>ứng</a:t>
            </a:r>
            <a:r>
              <a:rPr lang="en-US" dirty="0" smtClean="0"/>
              <a:t>.</a:t>
            </a:r>
            <a:endParaRPr lang="en-US" dirty="0"/>
          </a:p>
          <a:p>
            <a:pPr algn="just"/>
            <a:r>
              <a:rPr lang="en-US" dirty="0" err="1" smtClean="0"/>
              <a:t>Lợi</a:t>
            </a:r>
            <a:r>
              <a:rPr lang="en-US" dirty="0" smtClean="0"/>
              <a:t> </a:t>
            </a:r>
            <a:r>
              <a:rPr lang="en-US" dirty="0" err="1" smtClean="0"/>
              <a:t>ích</a:t>
            </a:r>
            <a:r>
              <a:rPr lang="en-US" dirty="0" smtClean="0"/>
              <a:t>: </a:t>
            </a:r>
          </a:p>
          <a:p>
            <a:pPr lvl="3" algn="just">
              <a:buFont typeface="Wingdings" panose="05000000000000000000" pitchFamily="2" charset="2"/>
              <a:buChar char="§"/>
            </a:pPr>
            <a:r>
              <a:rPr lang="en-US" sz="2800" dirty="0" err="1" smtClean="0"/>
              <a:t>Giúp</a:t>
            </a:r>
            <a:r>
              <a:rPr lang="en-US" sz="2800" dirty="0" smtClean="0"/>
              <a:t> </a:t>
            </a:r>
            <a:r>
              <a:rPr lang="en-US" sz="2800" dirty="0" err="1"/>
              <a:t>các</a:t>
            </a:r>
            <a:r>
              <a:rPr lang="en-US" sz="2800" dirty="0"/>
              <a:t> </a:t>
            </a:r>
            <a:r>
              <a:rPr lang="en-US" sz="2800" dirty="0" err="1"/>
              <a:t>thao</a:t>
            </a:r>
            <a:r>
              <a:rPr lang="en-US" sz="2800" dirty="0"/>
              <a:t> </a:t>
            </a:r>
            <a:r>
              <a:rPr lang="en-US" sz="2800" dirty="0" err="1"/>
              <a:t>tác</a:t>
            </a:r>
            <a:r>
              <a:rPr lang="en-US" sz="2800" dirty="0"/>
              <a:t> </a:t>
            </a:r>
            <a:r>
              <a:rPr lang="en-US" sz="2800" dirty="0" err="1"/>
              <a:t>trở</a:t>
            </a:r>
            <a:r>
              <a:rPr lang="en-US" sz="2800" dirty="0"/>
              <a:t> </a:t>
            </a:r>
            <a:r>
              <a:rPr lang="en-US" sz="2800" dirty="0" err="1"/>
              <a:t>nên</a:t>
            </a:r>
            <a:r>
              <a:rPr lang="en-US" sz="2800" dirty="0"/>
              <a:t> </a:t>
            </a:r>
            <a:r>
              <a:rPr lang="en-US" sz="2800" dirty="0" err="1"/>
              <a:t>trực</a:t>
            </a:r>
            <a:r>
              <a:rPr lang="en-US" sz="2800" dirty="0"/>
              <a:t> </a:t>
            </a:r>
            <a:r>
              <a:rPr lang="en-US" sz="2800" dirty="0" err="1" smtClean="0"/>
              <a:t>quan</a:t>
            </a:r>
            <a:r>
              <a:rPr lang="en-US" sz="2800" dirty="0" smtClean="0"/>
              <a:t>.</a:t>
            </a:r>
            <a:endParaRPr lang="en-US" sz="2800" dirty="0"/>
          </a:p>
          <a:p>
            <a:pPr lvl="3" algn="just">
              <a:buFont typeface="Wingdings" panose="05000000000000000000" pitchFamily="2" charset="2"/>
              <a:buChar char="§"/>
            </a:pPr>
            <a:r>
              <a:rPr lang="en-US" sz="2800" dirty="0" err="1" smtClean="0"/>
              <a:t>Tăng</a:t>
            </a:r>
            <a:r>
              <a:rPr lang="en-US" sz="2800" dirty="0" smtClean="0"/>
              <a:t> </a:t>
            </a:r>
            <a:r>
              <a:rPr lang="en-US" sz="2800" dirty="0" err="1"/>
              <a:t>diện</a:t>
            </a:r>
            <a:r>
              <a:rPr lang="en-US" sz="2800" dirty="0"/>
              <a:t> </a:t>
            </a:r>
            <a:r>
              <a:rPr lang="en-US" sz="2800" dirty="0" err="1"/>
              <a:t>tích</a:t>
            </a:r>
            <a:r>
              <a:rPr lang="en-US" sz="2800" dirty="0"/>
              <a:t> </a:t>
            </a:r>
            <a:r>
              <a:rPr lang="en-US" sz="2800" dirty="0" err="1"/>
              <a:t>hiển</a:t>
            </a:r>
            <a:r>
              <a:rPr lang="en-US" sz="2800" dirty="0"/>
              <a:t> </a:t>
            </a:r>
            <a:r>
              <a:rPr lang="en-US" sz="2800" dirty="0" err="1"/>
              <a:t>thị</a:t>
            </a:r>
            <a:r>
              <a:rPr lang="en-US" sz="2800" dirty="0"/>
              <a:t> </a:t>
            </a:r>
            <a:r>
              <a:rPr lang="en-US" sz="2800" dirty="0" err="1"/>
              <a:t>của</a:t>
            </a:r>
            <a:r>
              <a:rPr lang="en-US" sz="2800" dirty="0"/>
              <a:t> </a:t>
            </a:r>
            <a:r>
              <a:rPr lang="en-US" sz="2800" dirty="0" err="1"/>
              <a:t>thông</a:t>
            </a:r>
            <a:r>
              <a:rPr lang="en-US" sz="2800" dirty="0"/>
              <a:t> </a:t>
            </a:r>
            <a:r>
              <a:rPr lang="en-US" sz="2800" dirty="0" smtClean="0"/>
              <a:t>tin.</a:t>
            </a:r>
          </a:p>
          <a:p>
            <a:pPr lvl="3" algn="just">
              <a:buFont typeface="Wingdings" panose="05000000000000000000" pitchFamily="2" charset="2"/>
              <a:buChar char="§"/>
            </a:pPr>
            <a:r>
              <a:rPr lang="en-US" sz="2800" dirty="0" err="1"/>
              <a:t>R</a:t>
            </a:r>
            <a:r>
              <a:rPr lang="en-US" sz="2800" dirty="0" err="1" smtClean="0"/>
              <a:t>út</a:t>
            </a:r>
            <a:r>
              <a:rPr lang="en-US" sz="2800" dirty="0" smtClean="0"/>
              <a:t> </a:t>
            </a:r>
            <a:r>
              <a:rPr lang="en-US" sz="2800" dirty="0" err="1"/>
              <a:t>ngắn</a:t>
            </a:r>
            <a:r>
              <a:rPr lang="en-US" sz="2800" dirty="0"/>
              <a:t> </a:t>
            </a:r>
            <a:r>
              <a:rPr lang="en-US" sz="2800" dirty="0" err="1"/>
              <a:t>thời</a:t>
            </a:r>
            <a:r>
              <a:rPr lang="en-US" sz="2800" dirty="0"/>
              <a:t> </a:t>
            </a:r>
            <a:r>
              <a:rPr lang="en-US" sz="2800" dirty="0" err="1"/>
              <a:t>gian</a:t>
            </a:r>
            <a:r>
              <a:rPr lang="en-US" sz="2800" dirty="0"/>
              <a:t> </a:t>
            </a:r>
            <a:r>
              <a:rPr lang="en-US" sz="2800" dirty="0" err="1"/>
              <a:t>tương</a:t>
            </a:r>
            <a:r>
              <a:rPr lang="en-US" sz="2800" dirty="0"/>
              <a:t> </a:t>
            </a:r>
            <a:r>
              <a:rPr lang="en-US" sz="2800" dirty="0" err="1"/>
              <a:t>tác</a:t>
            </a:r>
            <a:r>
              <a:rPr lang="en-US" sz="2800" dirty="0"/>
              <a:t> </a:t>
            </a:r>
            <a:r>
              <a:rPr lang="en-US" sz="2800" dirty="0" err="1"/>
              <a:t>nhiều</a:t>
            </a:r>
            <a:r>
              <a:rPr lang="en-US" sz="2800" dirty="0"/>
              <a:t> </a:t>
            </a:r>
            <a:r>
              <a:rPr lang="en-US" sz="2800" dirty="0" err="1" smtClean="0"/>
              <a:t>lần</a:t>
            </a:r>
            <a:r>
              <a:rPr lang="en-US" sz="2800" dirty="0"/>
              <a:t>.</a:t>
            </a:r>
            <a:endParaRPr lang="en-US" sz="2800" dirty="0" smtClean="0"/>
          </a:p>
          <a:p>
            <a:pPr lvl="3" algn="just">
              <a:buFont typeface="Wingdings" panose="05000000000000000000" pitchFamily="2" charset="2"/>
              <a:buChar char="§"/>
            </a:pPr>
            <a:r>
              <a:rPr lang="en-US" sz="2800" dirty="0" err="1" smtClean="0"/>
              <a:t>Thay</a:t>
            </a:r>
            <a:r>
              <a:rPr lang="en-US" sz="2800" dirty="0" smtClean="0"/>
              <a:t> </a:t>
            </a:r>
            <a:r>
              <a:rPr lang="en-US" sz="2800" dirty="0" err="1"/>
              <a:t>đổi</a:t>
            </a:r>
            <a:r>
              <a:rPr lang="en-US" sz="2800" dirty="0"/>
              <a:t> </a:t>
            </a:r>
            <a:r>
              <a:rPr lang="en-US" sz="2800" dirty="0" err="1"/>
              <a:t>cách</a:t>
            </a:r>
            <a:r>
              <a:rPr lang="en-US" sz="2800" dirty="0"/>
              <a:t> </a:t>
            </a:r>
            <a:r>
              <a:rPr lang="en-US" sz="2800" dirty="0" err="1"/>
              <a:t>nhập</a:t>
            </a:r>
            <a:r>
              <a:rPr lang="en-US" sz="2800" dirty="0"/>
              <a:t> </a:t>
            </a:r>
            <a:r>
              <a:rPr lang="en-US" sz="2800" dirty="0" err="1"/>
              <a:t>liệu</a:t>
            </a:r>
            <a:r>
              <a:rPr lang="en-US" sz="2800" dirty="0"/>
              <a:t> </a:t>
            </a:r>
            <a:r>
              <a:rPr lang="en-US" sz="2800" dirty="0" err="1"/>
              <a:t>truyền</a:t>
            </a:r>
            <a:r>
              <a:rPr lang="en-US" sz="2800" dirty="0"/>
              <a:t> </a:t>
            </a:r>
            <a:r>
              <a:rPr lang="en-US" sz="2800" dirty="0" err="1" smtClean="0"/>
              <a:t>thống</a:t>
            </a:r>
            <a:r>
              <a:rPr lang="en-US" sz="2800" dirty="0" smtClean="0"/>
              <a:t>.</a:t>
            </a:r>
          </a:p>
          <a:p>
            <a:pPr marL="0" indent="0">
              <a:buNone/>
            </a:pPr>
            <a:r>
              <a:rPr lang="en-US" b="1" dirty="0" smtClean="0"/>
              <a:t>? </a:t>
            </a:r>
            <a:r>
              <a:rPr lang="en-US" b="1" dirty="0" err="1" smtClean="0"/>
              <a:t>Gia</a:t>
            </a:r>
            <a:r>
              <a:rPr lang="en-US" b="1" dirty="0" smtClean="0"/>
              <a:t> </a:t>
            </a:r>
            <a:r>
              <a:rPr lang="en-US" b="1" dirty="0" err="1" smtClean="0"/>
              <a:t>đình</a:t>
            </a:r>
            <a:r>
              <a:rPr lang="en-US" b="1" dirty="0" smtClean="0"/>
              <a:t> </a:t>
            </a:r>
            <a:r>
              <a:rPr lang="en-US" b="1" dirty="0" err="1" smtClean="0"/>
              <a:t>Em</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thiết</a:t>
            </a:r>
            <a:r>
              <a:rPr lang="en-US" b="1" dirty="0" smtClean="0"/>
              <a:t> </a:t>
            </a:r>
            <a:r>
              <a:rPr lang="en-US" b="1" dirty="0" err="1" smtClean="0"/>
              <a:t>bị</a:t>
            </a:r>
            <a:r>
              <a:rPr lang="en-US" b="1" dirty="0" smtClean="0"/>
              <a:t> </a:t>
            </a:r>
            <a:r>
              <a:rPr lang="en-US" b="1" dirty="0" err="1" smtClean="0"/>
              <a:t>nào</a:t>
            </a:r>
            <a:r>
              <a:rPr lang="en-US" b="1" dirty="0" smtClean="0"/>
              <a:t> </a:t>
            </a:r>
            <a:r>
              <a:rPr lang="en-US" b="1" dirty="0" err="1" smtClean="0"/>
              <a:t>có</a:t>
            </a:r>
            <a:r>
              <a:rPr lang="en-US" b="1" dirty="0" smtClean="0"/>
              <a:t> </a:t>
            </a:r>
            <a:r>
              <a:rPr lang="en-US" b="1" dirty="0" err="1" smtClean="0"/>
              <a:t>màn</a:t>
            </a:r>
            <a:r>
              <a:rPr lang="en-US" b="1" dirty="0" smtClean="0"/>
              <a:t> </a:t>
            </a:r>
            <a:r>
              <a:rPr lang="en-US" b="1" dirty="0" err="1" smtClean="0"/>
              <a:t>hình</a:t>
            </a:r>
            <a:r>
              <a:rPr lang="en-US" b="1" dirty="0" smtClean="0"/>
              <a:t> </a:t>
            </a:r>
            <a:r>
              <a:rPr lang="en-US" b="1" dirty="0" err="1" smtClean="0"/>
              <a:t>cảm</a:t>
            </a:r>
            <a:r>
              <a:rPr lang="en-US" b="1" dirty="0" smtClean="0"/>
              <a:t> </a:t>
            </a:r>
            <a:r>
              <a:rPr lang="en-US" b="1" dirty="0" err="1" smtClean="0"/>
              <a:t>ứng</a:t>
            </a:r>
            <a:r>
              <a:rPr lang="en-US" b="1" dirty="0" smtClean="0"/>
              <a:t>? </a:t>
            </a:r>
            <a:endParaRPr lang="en-US" b="1" dirty="0"/>
          </a:p>
        </p:txBody>
      </p:sp>
      <p:pic>
        <p:nvPicPr>
          <p:cNvPr id="3" name="Picture 2" descr="Screen Clipping"/>
          <p:cNvPicPr/>
          <p:nvPr/>
        </p:nvPicPr>
        <p:blipFill>
          <a:blip r:embed="rId2">
            <a:clrChange>
              <a:clrFrom>
                <a:srgbClr val="D6D5D5"/>
              </a:clrFrom>
              <a:clrTo>
                <a:srgbClr val="D6D5D5">
                  <a:alpha val="0"/>
                </a:srgbClr>
              </a:clrTo>
            </a:clrChange>
            <a:extLst>
              <a:ext uri="{28A0092B-C50C-407E-A947-70E740481C1C}">
                <a14:useLocalDpi xmlns:a14="http://schemas.microsoft.com/office/drawing/2010/main" val="0"/>
              </a:ext>
            </a:extLst>
          </a:blip>
          <a:stretch>
            <a:fillRect/>
          </a:stretch>
        </p:blipFill>
        <p:spPr>
          <a:xfrm>
            <a:off x="7621468" y="745596"/>
            <a:ext cx="3876783" cy="2619374"/>
          </a:xfrm>
          <a:prstGeom prst="rect">
            <a:avLst/>
          </a:prstGeom>
        </p:spPr>
      </p:pic>
      <p:pic>
        <p:nvPicPr>
          <p:cNvPr id="1030" name="Picture 6" descr="Thay màn hình iPhone 12 giá cực ưu đãi - Viettop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572" y="3435671"/>
            <a:ext cx="2606748" cy="1852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9859" y="4864435"/>
            <a:ext cx="2767824" cy="1993565"/>
          </a:xfrm>
          <a:prstGeom prst="rect">
            <a:avLst/>
          </a:prstGeom>
        </p:spPr>
      </p:pic>
    </p:spTree>
    <p:extLst>
      <p:ext uri="{BB962C8B-B14F-4D97-AF65-F5344CB8AC3E}">
        <p14:creationId xmlns:p14="http://schemas.microsoft.com/office/powerpoint/2010/main" val="4687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500"/>
                                        <p:tgtEl>
                                          <p:spTgt spid="10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3600" b="1" dirty="0" smtClean="0">
                <a:solidFill>
                  <a:srgbClr val="FF0000"/>
                </a:solidFill>
              </a:rPr>
              <a:t>EM CẦN GHI NHỚ</a:t>
            </a:r>
          </a:p>
          <a:p>
            <a:pPr algn="just"/>
            <a:r>
              <a:rPr lang="en-US" sz="3600" dirty="0" err="1" smtClean="0"/>
              <a:t>Màn</a:t>
            </a:r>
            <a:r>
              <a:rPr lang="en-US" sz="3600" dirty="0" smtClean="0"/>
              <a:t> </a:t>
            </a:r>
            <a:r>
              <a:rPr lang="en-US" sz="3600" dirty="0" err="1"/>
              <a:t>hình</a:t>
            </a:r>
            <a:r>
              <a:rPr lang="en-US" sz="3600" dirty="0"/>
              <a:t> </a:t>
            </a:r>
            <a:r>
              <a:rPr lang="en-US" sz="3600" dirty="0" err="1"/>
              <a:t>là</a:t>
            </a:r>
            <a:r>
              <a:rPr lang="en-US" sz="3600" dirty="0"/>
              <a:t> </a:t>
            </a:r>
            <a:r>
              <a:rPr lang="en-US" sz="3600" dirty="0" err="1"/>
              <a:t>một</a:t>
            </a:r>
            <a:r>
              <a:rPr lang="en-US" sz="3600" dirty="0"/>
              <a:t> </a:t>
            </a:r>
            <a:r>
              <a:rPr lang="en-US" sz="3600" dirty="0" err="1"/>
              <a:t>thiết</a:t>
            </a:r>
            <a:r>
              <a:rPr lang="en-US" sz="3600" dirty="0"/>
              <a:t> </a:t>
            </a:r>
            <a:r>
              <a:rPr lang="en-US" sz="3600" dirty="0" err="1"/>
              <a:t>bị</a:t>
            </a:r>
            <a:r>
              <a:rPr lang="en-US" sz="3600" dirty="0"/>
              <a:t> </a:t>
            </a:r>
            <a:r>
              <a:rPr lang="en-US" sz="3600" dirty="0" err="1"/>
              <a:t>xuất</a:t>
            </a:r>
            <a:r>
              <a:rPr lang="en-US" sz="3600" dirty="0"/>
              <a:t> </a:t>
            </a:r>
            <a:r>
              <a:rPr lang="en-US" sz="3600" dirty="0" err="1"/>
              <a:t>dữ</a:t>
            </a:r>
            <a:r>
              <a:rPr lang="en-US" sz="3600" dirty="0"/>
              <a:t> </a:t>
            </a:r>
            <a:r>
              <a:rPr lang="en-US" sz="3600" dirty="0" err="1"/>
              <a:t>liệu</a:t>
            </a:r>
            <a:r>
              <a:rPr lang="en-US" sz="3600" dirty="0"/>
              <a:t>, </a:t>
            </a:r>
            <a:r>
              <a:rPr lang="en-US" sz="3600" dirty="0" err="1"/>
              <a:t>cho</a:t>
            </a:r>
            <a:r>
              <a:rPr lang="en-US" sz="3600" dirty="0"/>
              <a:t> </a:t>
            </a:r>
            <a:r>
              <a:rPr lang="en-US" sz="3600" dirty="0" err="1"/>
              <a:t>phép</a:t>
            </a:r>
            <a:r>
              <a:rPr lang="en-US" sz="3600" dirty="0"/>
              <a:t> </a:t>
            </a:r>
            <a:r>
              <a:rPr lang="en-US" sz="3600" dirty="0" err="1"/>
              <a:t>xem</a:t>
            </a:r>
            <a:r>
              <a:rPr lang="en-US" sz="3600" dirty="0"/>
              <a:t> </a:t>
            </a:r>
            <a:r>
              <a:rPr lang="en-US" sz="3600" dirty="0" err="1"/>
              <a:t>thông</a:t>
            </a:r>
            <a:r>
              <a:rPr lang="en-US" sz="3600" dirty="0"/>
              <a:t> tin </a:t>
            </a:r>
            <a:r>
              <a:rPr lang="en-US" sz="3600" dirty="0" err="1"/>
              <a:t>máy</a:t>
            </a:r>
            <a:r>
              <a:rPr lang="en-US" sz="3600" dirty="0"/>
              <a:t> </a:t>
            </a:r>
            <a:r>
              <a:rPr lang="en-US" sz="3600" dirty="0" err="1"/>
              <a:t>tính</a:t>
            </a:r>
            <a:r>
              <a:rPr lang="en-US" sz="3600" dirty="0"/>
              <a:t> </a:t>
            </a:r>
            <a:r>
              <a:rPr lang="en-US" sz="3600" dirty="0" err="1"/>
              <a:t>hiển</a:t>
            </a:r>
            <a:r>
              <a:rPr lang="en-US" sz="3600" dirty="0"/>
              <a:t> </a:t>
            </a:r>
            <a:r>
              <a:rPr lang="en-US" sz="3600" dirty="0" err="1"/>
              <a:t>thị</a:t>
            </a:r>
            <a:r>
              <a:rPr lang="en-US" sz="3600" dirty="0" smtClean="0"/>
              <a:t>.</a:t>
            </a:r>
            <a:endParaRPr lang="en-US" sz="3600" dirty="0"/>
          </a:p>
          <a:p>
            <a:pPr algn="just"/>
            <a:r>
              <a:rPr lang="en-US" sz="3600" dirty="0" err="1" smtClean="0"/>
              <a:t>Màn</a:t>
            </a:r>
            <a:r>
              <a:rPr lang="en-US" sz="3600" dirty="0" smtClean="0"/>
              <a:t> </a:t>
            </a:r>
            <a:r>
              <a:rPr lang="en-US" sz="3600" dirty="0" err="1"/>
              <a:t>hình</a:t>
            </a:r>
            <a:r>
              <a:rPr lang="en-US" sz="3600" dirty="0"/>
              <a:t> </a:t>
            </a:r>
            <a:r>
              <a:rPr lang="en-US" sz="3600" dirty="0" err="1"/>
              <a:t>có</a:t>
            </a:r>
            <a:r>
              <a:rPr lang="en-US" sz="3600" dirty="0"/>
              <a:t> </a:t>
            </a:r>
            <a:r>
              <a:rPr lang="en-US" sz="3600" dirty="0" err="1"/>
              <a:t>nhiều</a:t>
            </a:r>
            <a:r>
              <a:rPr lang="en-US" sz="3600" dirty="0"/>
              <a:t> </a:t>
            </a:r>
            <a:r>
              <a:rPr lang="en-US" sz="3600" dirty="0" err="1"/>
              <a:t>kích</a:t>
            </a:r>
            <a:r>
              <a:rPr lang="en-US" sz="3600" dirty="0"/>
              <a:t> </a:t>
            </a:r>
            <a:r>
              <a:rPr lang="en-US" sz="3600" dirty="0" err="1"/>
              <a:t>thước</a:t>
            </a:r>
            <a:r>
              <a:rPr lang="en-US" sz="3600" dirty="0"/>
              <a:t>, </a:t>
            </a:r>
            <a:r>
              <a:rPr lang="en-US" sz="3600" dirty="0" err="1"/>
              <a:t>độ</a:t>
            </a:r>
            <a:r>
              <a:rPr lang="en-US" sz="3600" dirty="0"/>
              <a:t> </a:t>
            </a:r>
            <a:r>
              <a:rPr lang="en-US" sz="3600" dirty="0" err="1"/>
              <a:t>phân</a:t>
            </a:r>
            <a:r>
              <a:rPr lang="en-US" sz="3600" dirty="0"/>
              <a:t> </a:t>
            </a:r>
            <a:r>
              <a:rPr lang="en-US" sz="3600" dirty="0" err="1"/>
              <a:t>giải</a:t>
            </a:r>
            <a:r>
              <a:rPr lang="en-US" sz="3600" dirty="0"/>
              <a:t> </a:t>
            </a:r>
            <a:r>
              <a:rPr lang="en-US" sz="3600" dirty="0" err="1"/>
              <a:t>và</a:t>
            </a:r>
            <a:r>
              <a:rPr lang="en-US" sz="3600" dirty="0"/>
              <a:t> </a:t>
            </a:r>
            <a:r>
              <a:rPr lang="en-US" sz="3600" dirty="0" err="1"/>
              <a:t>loại</a:t>
            </a:r>
            <a:r>
              <a:rPr lang="en-US" sz="3600" dirty="0"/>
              <a:t> </a:t>
            </a:r>
            <a:r>
              <a:rPr lang="en-US" sz="3600" dirty="0" err="1"/>
              <a:t>khác</a:t>
            </a:r>
            <a:r>
              <a:rPr lang="en-US" sz="3600" dirty="0"/>
              <a:t> </a:t>
            </a:r>
            <a:r>
              <a:rPr lang="en-US" sz="3600" dirty="0" err="1" smtClean="0"/>
              <a:t>nhau</a:t>
            </a:r>
            <a:endParaRPr lang="en-US" sz="3600" dirty="0" smtClean="0"/>
          </a:p>
          <a:p>
            <a:pPr algn="just"/>
            <a:r>
              <a:rPr lang="en-US" sz="3600" dirty="0" err="1"/>
              <a:t>Độ</a:t>
            </a:r>
            <a:r>
              <a:rPr lang="en-US" sz="3600" dirty="0"/>
              <a:t> </a:t>
            </a:r>
            <a:r>
              <a:rPr lang="en-US" sz="3600" dirty="0" err="1"/>
              <a:t>phân</a:t>
            </a:r>
            <a:r>
              <a:rPr lang="en-US" sz="3600" dirty="0"/>
              <a:t> </a:t>
            </a:r>
            <a:r>
              <a:rPr lang="en-US" sz="3600" dirty="0" err="1"/>
              <a:t>giải</a:t>
            </a:r>
            <a:r>
              <a:rPr lang="en-US" sz="3600" dirty="0"/>
              <a:t> (</a:t>
            </a:r>
            <a:r>
              <a:rPr lang="en-US" sz="3600" b="1" dirty="0"/>
              <a:t>Resolution</a:t>
            </a:r>
            <a:r>
              <a:rPr lang="en-US" sz="3600" dirty="0"/>
              <a:t>) </a:t>
            </a:r>
            <a:r>
              <a:rPr lang="en-US" sz="3600" dirty="0" err="1"/>
              <a:t>được</a:t>
            </a:r>
            <a:r>
              <a:rPr lang="en-US" sz="3600" dirty="0"/>
              <a:t> </a:t>
            </a:r>
            <a:r>
              <a:rPr lang="en-US" sz="3600" dirty="0" err="1"/>
              <a:t>gọi</a:t>
            </a:r>
            <a:r>
              <a:rPr lang="en-US" sz="3600" dirty="0"/>
              <a:t> </a:t>
            </a:r>
            <a:r>
              <a:rPr lang="en-US" sz="3600" dirty="0" err="1"/>
              <a:t>là</a:t>
            </a:r>
            <a:r>
              <a:rPr lang="en-US" sz="3600" dirty="0"/>
              <a:t> </a:t>
            </a:r>
            <a:r>
              <a:rPr lang="en-US" sz="3600" dirty="0" err="1"/>
              <a:t>năng</a:t>
            </a:r>
            <a:r>
              <a:rPr lang="en-US" sz="3600" dirty="0"/>
              <a:t> </a:t>
            </a:r>
            <a:r>
              <a:rPr lang="en-US" sz="3600" dirty="0" err="1"/>
              <a:t>lực</a:t>
            </a:r>
            <a:r>
              <a:rPr lang="en-US" sz="3600" dirty="0"/>
              <a:t> </a:t>
            </a:r>
            <a:r>
              <a:rPr lang="en-US" sz="3600" dirty="0" err="1"/>
              <a:t>hiển</a:t>
            </a:r>
            <a:r>
              <a:rPr lang="en-US" sz="3600" dirty="0"/>
              <a:t> </a:t>
            </a:r>
            <a:r>
              <a:rPr lang="en-US" sz="3600" dirty="0" err="1"/>
              <a:t>thị</a:t>
            </a:r>
            <a:r>
              <a:rPr lang="en-US" sz="3600" dirty="0"/>
              <a:t> </a:t>
            </a:r>
            <a:r>
              <a:rPr lang="en-US" sz="3600" dirty="0" err="1"/>
              <a:t>hình</a:t>
            </a:r>
            <a:r>
              <a:rPr lang="en-US" sz="3600" dirty="0"/>
              <a:t> </a:t>
            </a:r>
            <a:r>
              <a:rPr lang="en-US" sz="3600" dirty="0" err="1"/>
              <a:t>ảnh</a:t>
            </a:r>
            <a:r>
              <a:rPr lang="en-US" sz="3600" dirty="0"/>
              <a:t> </a:t>
            </a:r>
            <a:r>
              <a:rPr lang="en-US" sz="3600" dirty="0" err="1"/>
              <a:t>của</a:t>
            </a:r>
            <a:r>
              <a:rPr lang="en-US" sz="3600" dirty="0"/>
              <a:t> </a:t>
            </a:r>
            <a:r>
              <a:rPr lang="en-US" sz="3600" dirty="0" err="1"/>
              <a:t>màn</a:t>
            </a:r>
            <a:r>
              <a:rPr lang="en-US" sz="3600" dirty="0"/>
              <a:t> </a:t>
            </a:r>
            <a:r>
              <a:rPr lang="en-US" sz="3600" dirty="0" err="1"/>
              <a:t>hình</a:t>
            </a:r>
            <a:r>
              <a:rPr lang="en-US" sz="3600" dirty="0"/>
              <a:t>. </a:t>
            </a:r>
            <a:r>
              <a:rPr lang="en-US" sz="3600" dirty="0" err="1"/>
              <a:t>Đây</a:t>
            </a:r>
            <a:r>
              <a:rPr lang="en-US" sz="3600" dirty="0"/>
              <a:t> </a:t>
            </a:r>
            <a:r>
              <a:rPr lang="en-US" sz="3600" dirty="0" err="1"/>
              <a:t>là</a:t>
            </a:r>
            <a:r>
              <a:rPr lang="en-US" sz="3600" dirty="0"/>
              <a:t> </a:t>
            </a:r>
            <a:r>
              <a:rPr lang="en-US" sz="3600" dirty="0" err="1"/>
              <a:t>thước</a:t>
            </a:r>
            <a:r>
              <a:rPr lang="en-US" sz="3600" dirty="0"/>
              <a:t> </a:t>
            </a:r>
            <a:r>
              <a:rPr lang="en-US" sz="3600" dirty="0" err="1"/>
              <a:t>đo</a:t>
            </a:r>
            <a:r>
              <a:rPr lang="en-US" sz="3600" dirty="0"/>
              <a:t> </a:t>
            </a:r>
            <a:r>
              <a:rPr lang="en-US" sz="3600" dirty="0" err="1"/>
              <a:t>dựa</a:t>
            </a:r>
            <a:r>
              <a:rPr lang="en-US" sz="3600" dirty="0"/>
              <a:t> </a:t>
            </a:r>
            <a:r>
              <a:rPr lang="en-US" sz="3600" dirty="0" err="1"/>
              <a:t>trên</a:t>
            </a:r>
            <a:r>
              <a:rPr lang="en-US" sz="3600" dirty="0"/>
              <a:t> </a:t>
            </a:r>
            <a:r>
              <a:rPr lang="en-US" sz="3600" dirty="0" err="1"/>
              <a:t>độ</a:t>
            </a:r>
            <a:r>
              <a:rPr lang="en-US" sz="3600" dirty="0"/>
              <a:t> </a:t>
            </a:r>
            <a:r>
              <a:rPr lang="en-US" sz="3600" dirty="0" err="1"/>
              <a:t>rõ</a:t>
            </a:r>
            <a:r>
              <a:rPr lang="en-US" sz="3600" dirty="0"/>
              <a:t> </a:t>
            </a:r>
            <a:r>
              <a:rPr lang="en-US" sz="3600" dirty="0" err="1"/>
              <a:t>và</a:t>
            </a:r>
            <a:r>
              <a:rPr lang="en-US" sz="3600" dirty="0"/>
              <a:t> </a:t>
            </a:r>
            <a:r>
              <a:rPr lang="en-US" sz="3600" dirty="0" err="1"/>
              <a:t>sắc</a:t>
            </a:r>
            <a:r>
              <a:rPr lang="en-US" sz="3600" dirty="0"/>
              <a:t> </a:t>
            </a:r>
            <a:r>
              <a:rPr lang="en-US" sz="3600" dirty="0" err="1"/>
              <a:t>nét</a:t>
            </a:r>
            <a:r>
              <a:rPr lang="en-US" sz="3600" dirty="0"/>
              <a:t> </a:t>
            </a:r>
            <a:r>
              <a:rPr lang="en-US" sz="3600" dirty="0" err="1"/>
              <a:t>của</a:t>
            </a:r>
            <a:r>
              <a:rPr lang="en-US" sz="3600" dirty="0"/>
              <a:t> </a:t>
            </a:r>
            <a:r>
              <a:rPr lang="en-US" sz="3600" dirty="0" err="1"/>
              <a:t>màn</a:t>
            </a:r>
            <a:r>
              <a:rPr lang="en-US" sz="3600" dirty="0"/>
              <a:t> </a:t>
            </a:r>
            <a:r>
              <a:rPr lang="en-US" sz="3600" dirty="0" err="1"/>
              <a:t>hình</a:t>
            </a:r>
            <a:r>
              <a:rPr lang="en-US" sz="3600" dirty="0" smtClean="0"/>
              <a:t>.</a:t>
            </a:r>
            <a:endParaRPr lang="en-US" sz="3600" dirty="0"/>
          </a:p>
          <a:p>
            <a:endParaRPr lang="en-US" sz="3600" dirty="0" smtClean="0"/>
          </a:p>
          <a:p>
            <a:pPr marL="0" indent="0">
              <a:buNone/>
            </a:pPr>
            <a:endParaRPr lang="en-US" sz="3600" dirty="0"/>
          </a:p>
        </p:txBody>
      </p:sp>
    </p:spTree>
    <p:extLst>
      <p:ext uri="{BB962C8B-B14F-4D97-AF65-F5344CB8AC3E}">
        <p14:creationId xmlns:p14="http://schemas.microsoft.com/office/powerpoint/2010/main" val="963249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706</TotalTime>
  <Words>1111</Words>
  <Application>Microsoft Office PowerPoint</Application>
  <PresentationFormat>Widescreen</PresentationFormat>
  <Paragraphs>79</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PowerPoint Presentation</vt:lpstr>
      <vt:lpstr>TÌM HIỂU VỀ MÀN HÌNH (SGK/21)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TOPICA</dc:creator>
  <cp:lastModifiedBy>TOPICA</cp:lastModifiedBy>
  <cp:revision>43</cp:revision>
  <dcterms:created xsi:type="dcterms:W3CDTF">2021-02-02T07:34:59Z</dcterms:created>
  <dcterms:modified xsi:type="dcterms:W3CDTF">2021-03-05T04:03:19Z</dcterms:modified>
</cp:coreProperties>
</file>