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9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9" r:id="rId13"/>
    <p:sldId id="270" r:id="rId14"/>
    <p:sldId id="272" r:id="rId15"/>
    <p:sldId id="273" r:id="rId16"/>
    <p:sldId id="287" r:id="rId17"/>
    <p:sldId id="288" r:id="rId18"/>
    <p:sldId id="290" r:id="rId19"/>
    <p:sldId id="289" r:id="rId20"/>
    <p:sldId id="293" r:id="rId21"/>
    <p:sldId id="294" r:id="rId22"/>
    <p:sldId id="292" r:id="rId23"/>
    <p:sldId id="295" r:id="rId24"/>
  </p:sldIdLst>
  <p:sldSz cx="9144000" cy="6858000" type="screen4x3"/>
  <p:notesSz cx="6858000" cy="9144000"/>
  <p:custDataLst>
    <p:tags r:id="rId2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115" autoAdjust="0"/>
    <p:restoredTop sz="94660"/>
  </p:normalViewPr>
  <p:slideViewPr>
    <p:cSldViewPr>
      <p:cViewPr varScale="1">
        <p:scale>
          <a:sx n="67" d="100"/>
          <a:sy n="67" d="100"/>
        </p:scale>
        <p:origin x="360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0BED98-529D-4488-A4F8-BC16AC908767}" type="datetimeFigureOut">
              <a:rPr lang="en-US" smtClean="0"/>
              <a:pPr/>
              <a:t>3/6/2019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58BC4-6043-4D99-9728-41E62479EF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0BED98-529D-4488-A4F8-BC16AC908767}" type="datetimeFigureOut">
              <a:rPr lang="en-US" smtClean="0"/>
              <a:pPr/>
              <a:t>3/6/2019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58BC4-6043-4D99-9728-41E62479EF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0BED98-529D-4488-A4F8-BC16AC908767}" type="datetimeFigureOut">
              <a:rPr lang="en-US" smtClean="0"/>
              <a:pPr/>
              <a:t>3/6/2019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58BC4-6043-4D99-9728-41E62479EF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0BED98-529D-4488-A4F8-BC16AC908767}" type="datetimeFigureOut">
              <a:rPr lang="en-US" smtClean="0"/>
              <a:pPr/>
              <a:t>3/6/2019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58BC4-6043-4D99-9728-41E62479EF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0BED98-529D-4488-A4F8-BC16AC908767}" type="datetimeFigureOut">
              <a:rPr lang="en-US" smtClean="0"/>
              <a:pPr/>
              <a:t>3/6/2019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58BC4-6043-4D99-9728-41E62479EF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0BED98-529D-4488-A4F8-BC16AC908767}" type="datetimeFigureOut">
              <a:rPr lang="en-US" smtClean="0"/>
              <a:pPr/>
              <a:t>3/6/2019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58BC4-6043-4D99-9728-41E62479EF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0BED98-529D-4488-A4F8-BC16AC908767}" type="datetimeFigureOut">
              <a:rPr lang="en-US" smtClean="0"/>
              <a:pPr/>
              <a:t>3/6/2019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58BC4-6043-4D99-9728-41E62479EF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0BED98-529D-4488-A4F8-BC16AC908767}" type="datetimeFigureOut">
              <a:rPr lang="en-US" smtClean="0"/>
              <a:pPr/>
              <a:t>3/6/2019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58BC4-6043-4D99-9728-41E62479EF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0BED98-529D-4488-A4F8-BC16AC908767}" type="datetimeFigureOut">
              <a:rPr lang="en-US" smtClean="0"/>
              <a:pPr/>
              <a:t>3/6/2019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58BC4-6043-4D99-9728-41E62479EF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0BED98-529D-4488-A4F8-BC16AC908767}" type="datetimeFigureOut">
              <a:rPr lang="en-US" smtClean="0"/>
              <a:pPr/>
              <a:t>3/6/2019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58BC4-6043-4D99-9728-41E62479EF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0BED98-529D-4488-A4F8-BC16AC908767}" type="datetimeFigureOut">
              <a:rPr lang="en-US" smtClean="0"/>
              <a:pPr/>
              <a:t>3/6/2019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58BC4-6043-4D99-9728-41E62479EF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0BED98-529D-4488-A4F8-BC16AC908767}" type="datetimeFigureOut">
              <a:rPr lang="en-US" smtClean="0"/>
              <a:pPr/>
              <a:t>3/6/2019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158BC4-6043-4D99-9728-41E62479EF8A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gif"/><Relationship Id="rId13" Type="http://schemas.openxmlformats.org/officeDocument/2006/relationships/image" Target="../media/image37.gif"/><Relationship Id="rId3" Type="http://schemas.openxmlformats.org/officeDocument/2006/relationships/image" Target="../media/image32.jpeg"/><Relationship Id="rId7" Type="http://schemas.openxmlformats.org/officeDocument/2006/relationships/slide" Target="slide19.xml"/><Relationship Id="rId12" Type="http://schemas.openxmlformats.org/officeDocument/2006/relationships/slide" Target="slide20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gif"/><Relationship Id="rId11" Type="http://schemas.openxmlformats.org/officeDocument/2006/relationships/image" Target="../media/image36.gif"/><Relationship Id="rId5" Type="http://schemas.openxmlformats.org/officeDocument/2006/relationships/slide" Target="slide18.xml"/><Relationship Id="rId15" Type="http://schemas.openxmlformats.org/officeDocument/2006/relationships/image" Target="../media/image38.gif"/><Relationship Id="rId10" Type="http://schemas.openxmlformats.org/officeDocument/2006/relationships/slide" Target="slide17.xml"/><Relationship Id="rId4" Type="http://schemas.openxmlformats.org/officeDocument/2006/relationships/slide" Target="slide22.xml"/><Relationship Id="rId9" Type="http://schemas.openxmlformats.org/officeDocument/2006/relationships/image" Target="../media/image35.gif"/><Relationship Id="rId14" Type="http://schemas.openxmlformats.org/officeDocument/2006/relationships/slide" Target="slide2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slide" Target="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16.xml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slide" Target="slide1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16.xml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slide" Target="slide16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slide" Target="slide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slide" Target="slide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7" name="WordArt 11"/>
          <p:cNvSpPr>
            <a:spLocks noChangeArrowheads="1" noChangeShapeType="1" noTextEdit="1"/>
          </p:cNvSpPr>
          <p:nvPr/>
        </p:nvSpPr>
        <p:spPr bwMode="auto">
          <a:xfrm>
            <a:off x="1295400" y="1676400"/>
            <a:ext cx="6781800" cy="1524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ObliqueTopRight"/>
              <a:lightRig rig="legacyFlat3" dir="b"/>
            </a:scene3d>
            <a:sp3d extrusionH="430200" prstMaterial="legacyMatte">
              <a:extrusionClr>
                <a:srgbClr val="FFFF99"/>
              </a:extrusionClr>
            </a:sp3d>
          </a:bodyPr>
          <a:lstStyle/>
          <a:p>
            <a:endParaRPr lang="en-US" sz="1100" b="1" kern="1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000000"/>
                  </a:gs>
                  <a:gs pos="20000">
                    <a:srgbClr val="0A128C"/>
                  </a:gs>
                  <a:gs pos="35001">
                    <a:srgbClr val="181CC7"/>
                  </a:gs>
                  <a:gs pos="44000">
                    <a:srgbClr val="7005D4"/>
                  </a:gs>
                  <a:gs pos="50000">
                    <a:srgbClr val="8C3D91"/>
                  </a:gs>
                  <a:gs pos="56000">
                    <a:srgbClr val="7005D4"/>
                  </a:gs>
                  <a:gs pos="64999">
                    <a:srgbClr val="181CC7"/>
                  </a:gs>
                  <a:gs pos="80000">
                    <a:srgbClr val="0A128C"/>
                  </a:gs>
                  <a:gs pos="100000">
                    <a:srgbClr val="000000"/>
                  </a:gs>
                </a:gsLst>
                <a:lin ang="5400000" scaled="1"/>
              </a:gradFill>
              <a:latin typeface="Times New Roman"/>
              <a:cs typeface="Times New Roman"/>
            </a:endParaRPr>
          </a:p>
        </p:txBody>
      </p:sp>
      <p:sp>
        <p:nvSpPr>
          <p:cNvPr id="2051" name="WordArt 12"/>
          <p:cNvSpPr>
            <a:spLocks noChangeArrowheads="1" noChangeShapeType="1" noTextEdit="1"/>
          </p:cNvSpPr>
          <p:nvPr/>
        </p:nvSpPr>
        <p:spPr bwMode="auto">
          <a:xfrm>
            <a:off x="1676400" y="2362200"/>
            <a:ext cx="60960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b="1" kern="1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sy="50000" kx="2453608" rotWithShape="0">
                    <a:srgbClr val="868686">
                      <a:alpha val="50000"/>
                    </a:srgbClr>
                  </a:outerShdw>
                </a:effectLst>
                <a:latin typeface="Times New Roman"/>
                <a:cs typeface="Times New Roman"/>
              </a:rPr>
              <a:t>Môn: Tự nhiên và Xã hội</a:t>
            </a:r>
          </a:p>
        </p:txBody>
      </p:sp>
      <p:grpSp>
        <p:nvGrpSpPr>
          <p:cNvPr id="2052" name="Group 13"/>
          <p:cNvGrpSpPr>
            <a:grpSpLocks/>
          </p:cNvGrpSpPr>
          <p:nvPr/>
        </p:nvGrpSpPr>
        <p:grpSpPr bwMode="auto">
          <a:xfrm>
            <a:off x="26988" y="-14288"/>
            <a:ext cx="9318625" cy="6837363"/>
            <a:chOff x="14" y="-9"/>
            <a:chExt cx="5781" cy="4329"/>
          </a:xfrm>
        </p:grpSpPr>
        <p:pic>
          <p:nvPicPr>
            <p:cNvPr id="2056" name="Picture 14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" y="0"/>
              <a:ext cx="5736" cy="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7" name="Picture 15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-2127" y="2132"/>
              <a:ext cx="4329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8" name="Picture 16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" y="4267"/>
              <a:ext cx="5736" cy="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9" name="Picture 17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3571" y="2132"/>
              <a:ext cx="4329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053" name="TextBox 12"/>
          <p:cNvSpPr txBox="1">
            <a:spLocks noChangeArrowheads="1"/>
          </p:cNvSpPr>
          <p:nvPr/>
        </p:nvSpPr>
        <p:spPr bwMode="auto">
          <a:xfrm>
            <a:off x="228600" y="533400"/>
            <a:ext cx="8915400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en-US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PHÒNG GIÁO DỤC VÀ ĐÀO TẠO QUẬN LONG BIÊN</a:t>
            </a:r>
          </a:p>
          <a:p>
            <a:pPr algn="ctr" eaLnBrk="1" hangingPunct="1">
              <a:lnSpc>
                <a:spcPct val="150000"/>
              </a:lnSpc>
            </a:pPr>
            <a:r>
              <a:rPr lang="en-US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TRƯỜNG TIỂU HỌC ÁI MỘ B</a:t>
            </a:r>
          </a:p>
        </p:txBody>
      </p:sp>
      <p:sp>
        <p:nvSpPr>
          <p:cNvPr id="2054" name="TextBox 13"/>
          <p:cNvSpPr txBox="1">
            <a:spLocks noChangeArrowheads="1"/>
          </p:cNvSpPr>
          <p:nvPr/>
        </p:nvSpPr>
        <p:spPr bwMode="auto">
          <a:xfrm>
            <a:off x="304800" y="4614863"/>
            <a:ext cx="89154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40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: </a:t>
            </a:r>
            <a:r>
              <a:rPr lang="en-US" sz="4000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40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0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loài</a:t>
            </a:r>
            <a:r>
              <a:rPr lang="en-US" sz="40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40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40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40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cạn</a:t>
            </a:r>
            <a:endParaRPr lang="en-US" sz="4000" b="1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55" name="TextBox 14"/>
          <p:cNvSpPr txBox="1">
            <a:spLocks noChangeArrowheads="1"/>
          </p:cNvSpPr>
          <p:nvPr/>
        </p:nvSpPr>
        <p:spPr bwMode="auto">
          <a:xfrm>
            <a:off x="609600" y="3773488"/>
            <a:ext cx="85344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3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LỚP 2</a:t>
            </a:r>
          </a:p>
        </p:txBody>
      </p:sp>
    </p:spTree>
    <p:extLst>
      <p:ext uri="{BB962C8B-B14F-4D97-AF65-F5344CB8AC3E}">
        <p14:creationId xmlns:p14="http://schemas.microsoft.com/office/powerpoint/2010/main" val="433889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repeatCount="200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ay-sa-144137827070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581400" cy="4152900"/>
          </a:xfrm>
          <a:prstGeom prst="rect">
            <a:avLst/>
          </a:prstGeom>
        </p:spPr>
      </p:pic>
      <p:pic>
        <p:nvPicPr>
          <p:cNvPr id="12" name="Picture 11" descr="PPCONT_01839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1400" y="0"/>
            <a:ext cx="5562600" cy="41148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2209800" y="4417874"/>
            <a:ext cx="4572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3600" smtClean="0"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3600" err="1" smtClean="0"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360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err="1" smtClean="0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60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err="1" smtClean="0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600" smtClean="0">
                <a:latin typeface="Times New Roman" pitchFamily="18" charset="0"/>
                <a:cs typeface="Times New Roman" pitchFamily="18" charset="0"/>
              </a:rPr>
              <a:t> ?</a:t>
            </a:r>
          </a:p>
          <a:p>
            <a:endParaRPr lang="en-US" sz="360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3600" smtClean="0"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3600" err="1" smtClean="0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60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err="1" smtClean="0">
                <a:latin typeface="Times New Roman" pitchFamily="18" charset="0"/>
                <a:cs typeface="Times New Roman" pitchFamily="18" charset="0"/>
              </a:rPr>
              <a:t>lợi</a:t>
            </a:r>
            <a:r>
              <a:rPr lang="en-US" sz="360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err="1" smtClean="0">
                <a:latin typeface="Times New Roman" pitchFamily="18" charset="0"/>
                <a:cs typeface="Times New Roman" pitchFamily="18" charset="0"/>
              </a:rPr>
              <a:t>ích</a:t>
            </a:r>
            <a:r>
              <a:rPr lang="en-US" sz="360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err="1" smtClean="0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600" smtClean="0">
                <a:latin typeface="Times New Roman" pitchFamily="18" charset="0"/>
                <a:cs typeface="Times New Roman" pitchFamily="18" charset="0"/>
              </a:rPr>
              <a:t> ?</a:t>
            </a:r>
            <a:endParaRPr lang="en-US" sz="36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914400" y="4397276"/>
            <a:ext cx="74676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6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sả</a:t>
            </a:r>
            <a:endParaRPr lang="en-US" sz="3600" b="1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3600" b="1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600" b="1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Lợi</a:t>
            </a:r>
            <a:r>
              <a:rPr lang="en-US" sz="36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ích</a:t>
            </a:r>
            <a:r>
              <a:rPr lang="en-US" sz="36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b="1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6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36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6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thuốc</a:t>
            </a:r>
            <a:r>
              <a:rPr lang="en-US" sz="36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36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36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endParaRPr lang="en-US" smtClean="0">
              <a:latin typeface="Times New Roman" pitchFamily="18" charset="0"/>
              <a:cs typeface="Times New Roman" pitchFamily="18" charset="0"/>
            </a:endParaRPr>
          </a:p>
          <a:p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Picture 14" descr="914d5d647444b9728d4c53f3de68a410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43400" y="0"/>
            <a:ext cx="4800600" cy="4191000"/>
          </a:xfrm>
          <a:prstGeom prst="rect">
            <a:avLst/>
          </a:prstGeom>
        </p:spPr>
      </p:pic>
      <p:pic>
        <p:nvPicPr>
          <p:cNvPr id="17" name="Picture 16" descr="images (1)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4343400" cy="4191000"/>
          </a:xfrm>
          <a:prstGeom prst="rect">
            <a:avLst/>
          </a:prstGeom>
        </p:spPr>
      </p:pic>
      <p:pic>
        <p:nvPicPr>
          <p:cNvPr id="18" name="Picture 17" descr="cach-lam-luoi-heo-xao-rieng-sa-don-gian-ma-thom-ngon-3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2162175" cy="18288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1"/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lac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6200"/>
            <a:ext cx="5334000" cy="37338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2209800" y="4417874"/>
            <a:ext cx="4572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3600" smtClean="0"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3600" err="1" smtClean="0"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360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err="1" smtClean="0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60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err="1" smtClean="0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600" smtClean="0">
                <a:latin typeface="Times New Roman" pitchFamily="18" charset="0"/>
                <a:cs typeface="Times New Roman" pitchFamily="18" charset="0"/>
              </a:rPr>
              <a:t> ?</a:t>
            </a:r>
          </a:p>
          <a:p>
            <a:endParaRPr lang="en-US" sz="360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3600" smtClean="0"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3600" err="1" smtClean="0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60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err="1" smtClean="0">
                <a:latin typeface="Times New Roman" pitchFamily="18" charset="0"/>
                <a:cs typeface="Times New Roman" pitchFamily="18" charset="0"/>
              </a:rPr>
              <a:t>lợi</a:t>
            </a:r>
            <a:r>
              <a:rPr lang="en-US" sz="360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err="1" smtClean="0">
                <a:latin typeface="Times New Roman" pitchFamily="18" charset="0"/>
                <a:cs typeface="Times New Roman" pitchFamily="18" charset="0"/>
              </a:rPr>
              <a:t>ích</a:t>
            </a:r>
            <a:r>
              <a:rPr lang="en-US" sz="360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err="1" smtClean="0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600" smtClean="0">
                <a:latin typeface="Times New Roman" pitchFamily="18" charset="0"/>
                <a:cs typeface="Times New Roman" pitchFamily="18" charset="0"/>
              </a:rPr>
              <a:t> ?</a:t>
            </a:r>
            <a:endParaRPr lang="en-US" sz="36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828800" y="4419600"/>
            <a:ext cx="57912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6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lạc</a:t>
            </a:r>
            <a:r>
              <a:rPr lang="en-US" sz="36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ctr"/>
            <a:endParaRPr lang="en-US" sz="3600" b="1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600" b="1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Lợi</a:t>
            </a:r>
            <a:r>
              <a:rPr lang="en-US" sz="36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ích</a:t>
            </a:r>
            <a:r>
              <a:rPr lang="en-US" sz="36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b="1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6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6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</a:t>
            </a:r>
            <a:r>
              <a:rPr lang="en-US" sz="36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6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36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endParaRPr lang="en-US" smtClean="0">
              <a:latin typeface="Times New Roman" pitchFamily="18" charset="0"/>
              <a:cs typeface="Times New Roman" pitchFamily="18" charset="0"/>
            </a:endParaRPr>
          </a:p>
          <a:p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Kết quả hình ảnh cho củ lạ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22964"/>
            <a:ext cx="4286250" cy="3733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1"/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13701224"/>
              </p:ext>
            </p:extLst>
          </p:nvPr>
        </p:nvGraphicFramePr>
        <p:xfrm>
          <a:off x="0" y="2133600"/>
          <a:ext cx="9144001" cy="3187995"/>
        </p:xfrm>
        <a:graphic>
          <a:graphicData uri="http://schemas.openxmlformats.org/drawingml/2006/table">
            <a:tbl>
              <a:tblPr firstRow="1" bandRow="1">
                <a:tableStyleId>{0660B408-B3CF-4A94-85FC-2B1E0A45F4A2}</a:tableStyleId>
              </a:tblPr>
              <a:tblGrid>
                <a:gridCol w="2727159"/>
                <a:gridCol w="2165684"/>
                <a:gridCol w="2165684"/>
                <a:gridCol w="2085474"/>
              </a:tblGrid>
              <a:tr h="1307805">
                <a:tc>
                  <a:txBody>
                    <a:bodyPr/>
                    <a:lstStyle/>
                    <a:p>
                      <a:pPr algn="ctr"/>
                      <a:r>
                        <a:rPr lang="en-US" sz="2800" err="1" smtClean="0">
                          <a:latin typeface="Times New Roman" pitchFamily="18" charset="0"/>
                          <a:cs typeface="Times New Roman" pitchFamily="18" charset="0"/>
                        </a:rPr>
                        <a:t>Cây</a:t>
                      </a:r>
                      <a:r>
                        <a:rPr lang="en-US" sz="2800" baseline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err="1" smtClean="0">
                          <a:latin typeface="Times New Roman" pitchFamily="18" charset="0"/>
                          <a:cs typeface="Times New Roman" pitchFamily="18" charset="0"/>
                        </a:rPr>
                        <a:t>ăn</a:t>
                      </a:r>
                      <a:r>
                        <a:rPr lang="en-US" sz="2800" baseline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err="1" smtClean="0">
                          <a:latin typeface="Times New Roman" pitchFamily="18" charset="0"/>
                          <a:cs typeface="Times New Roman" pitchFamily="18" charset="0"/>
                        </a:rPr>
                        <a:t>quả</a:t>
                      </a:r>
                      <a:endParaRPr lang="en-US" sz="28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err="1" smtClean="0">
                          <a:latin typeface="Times New Roman" pitchFamily="18" charset="0"/>
                          <a:cs typeface="Times New Roman" pitchFamily="18" charset="0"/>
                        </a:rPr>
                        <a:t>Cây</a:t>
                      </a:r>
                      <a:r>
                        <a:rPr lang="en-US" sz="2800" baseline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err="1" smtClean="0">
                          <a:latin typeface="Times New Roman" pitchFamily="18" charset="0"/>
                          <a:cs typeface="Times New Roman" pitchFamily="18" charset="0"/>
                        </a:rPr>
                        <a:t>lấy</a:t>
                      </a:r>
                      <a:r>
                        <a:rPr lang="en-US" sz="2800" baseline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err="1" smtClean="0">
                          <a:latin typeface="Times New Roman" pitchFamily="18" charset="0"/>
                          <a:cs typeface="Times New Roman" pitchFamily="18" charset="0"/>
                        </a:rPr>
                        <a:t>gỗ</a:t>
                      </a:r>
                      <a:endParaRPr lang="en-US" sz="28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err="1" smtClean="0">
                          <a:latin typeface="Times New Roman" pitchFamily="18" charset="0"/>
                          <a:cs typeface="Times New Roman" pitchFamily="18" charset="0"/>
                        </a:rPr>
                        <a:t>Cây</a:t>
                      </a:r>
                      <a:r>
                        <a:rPr lang="en-US" sz="2800" baseline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err="1" smtClean="0">
                          <a:latin typeface="Times New Roman" pitchFamily="18" charset="0"/>
                          <a:cs typeface="Times New Roman" pitchFamily="18" charset="0"/>
                        </a:rPr>
                        <a:t>lương</a:t>
                      </a:r>
                      <a:r>
                        <a:rPr lang="en-US" sz="2800" baseline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err="1" smtClean="0">
                          <a:latin typeface="Times New Roman" pitchFamily="18" charset="0"/>
                          <a:cs typeface="Times New Roman" pitchFamily="18" charset="0"/>
                        </a:rPr>
                        <a:t>thực</a:t>
                      </a:r>
                      <a:r>
                        <a:rPr lang="en-US" sz="2800" baseline="0" smtClean="0"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2800" baseline="0" err="1" smtClean="0">
                          <a:latin typeface="Times New Roman" pitchFamily="18" charset="0"/>
                          <a:cs typeface="Times New Roman" pitchFamily="18" charset="0"/>
                        </a:rPr>
                        <a:t>thực</a:t>
                      </a:r>
                      <a:r>
                        <a:rPr lang="en-US" sz="2800" baseline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err="1" smtClean="0">
                          <a:latin typeface="Times New Roman" pitchFamily="18" charset="0"/>
                          <a:cs typeface="Times New Roman" pitchFamily="18" charset="0"/>
                        </a:rPr>
                        <a:t>phẩm</a:t>
                      </a:r>
                      <a:endParaRPr lang="en-US" sz="28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err="1" smtClean="0">
                          <a:latin typeface="Times New Roman" pitchFamily="18" charset="0"/>
                          <a:cs typeface="Times New Roman" pitchFamily="18" charset="0"/>
                        </a:rPr>
                        <a:t>Cây</a:t>
                      </a:r>
                      <a:r>
                        <a:rPr lang="en-US" sz="2800" baseline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err="1" smtClean="0">
                          <a:latin typeface="Times New Roman" pitchFamily="18" charset="0"/>
                          <a:cs typeface="Times New Roman" pitchFamily="18" charset="0"/>
                        </a:rPr>
                        <a:t>làm</a:t>
                      </a:r>
                      <a:r>
                        <a:rPr lang="en-US" sz="2800" baseline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err="1" smtClean="0">
                          <a:latin typeface="Times New Roman" pitchFamily="18" charset="0"/>
                          <a:cs typeface="Times New Roman" pitchFamily="18" charset="0"/>
                        </a:rPr>
                        <a:t>gia</a:t>
                      </a:r>
                      <a:r>
                        <a:rPr lang="en-US" sz="2800" baseline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err="1" smtClean="0">
                          <a:latin typeface="Times New Roman" pitchFamily="18" charset="0"/>
                          <a:cs typeface="Times New Roman" pitchFamily="18" charset="0"/>
                        </a:rPr>
                        <a:t>vị</a:t>
                      </a:r>
                      <a:r>
                        <a:rPr lang="en-US" sz="2800" baseline="0" smtClean="0"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2800" baseline="0" err="1" smtClean="0">
                          <a:latin typeface="Times New Roman" pitchFamily="18" charset="0"/>
                          <a:cs typeface="Times New Roman" pitchFamily="18" charset="0"/>
                        </a:rPr>
                        <a:t>làm</a:t>
                      </a:r>
                      <a:r>
                        <a:rPr lang="en-US" sz="2800" baseline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err="1" smtClean="0">
                          <a:latin typeface="Times New Roman" pitchFamily="18" charset="0"/>
                          <a:cs typeface="Times New Roman" pitchFamily="18" charset="0"/>
                        </a:rPr>
                        <a:t>thuốc</a:t>
                      </a:r>
                      <a:endParaRPr lang="en-US" sz="28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16395">
                <a:tc>
                  <a:txBody>
                    <a:bodyPr/>
                    <a:lstStyle/>
                    <a:p>
                      <a:pPr>
                        <a:buFontTx/>
                        <a:buChar char="-"/>
                      </a:pPr>
                      <a:endParaRPr lang="en-US" sz="2800" smtClean="0"/>
                    </a:p>
                    <a:p>
                      <a:pPr>
                        <a:buFontTx/>
                        <a:buChar char="-"/>
                      </a:pPr>
                      <a:endParaRPr lang="en-US" sz="2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buFontTx/>
                        <a:buChar char="-"/>
                      </a:pPr>
                      <a:endParaRPr lang="en-US" sz="2800" b="1" smtClean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buFontTx/>
                        <a:buChar char="-"/>
                      </a:pPr>
                      <a:endParaRPr lang="en-US" sz="2800" smtClean="0"/>
                    </a:p>
                    <a:p>
                      <a:pPr>
                        <a:buFontTx/>
                        <a:buChar char="-"/>
                      </a:pPr>
                      <a:endParaRPr lang="en-US" sz="2800" b="1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800" b="1" smtClean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228600" y="3720405"/>
            <a:ext cx="259080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Char char="-"/>
            </a:pPr>
            <a:r>
              <a:rPr lang="en-US" sz="2800" b="1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err="1" smtClean="0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b="1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err="1" smtClean="0">
                <a:latin typeface="Times New Roman" pitchFamily="18" charset="0"/>
                <a:cs typeface="Times New Roman" pitchFamily="18" charset="0"/>
              </a:rPr>
              <a:t>mít</a:t>
            </a:r>
            <a:endParaRPr lang="en-US" sz="2400" b="1" smtClean="0"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r>
              <a:rPr lang="en-US" sz="2400" b="1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err="1" smtClean="0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b="1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400" b="1" err="1" smtClean="0">
                <a:latin typeface="Times New Roman" pitchFamily="18" charset="0"/>
                <a:cs typeface="Times New Roman" pitchFamily="18" charset="0"/>
              </a:rPr>
              <a:t>đu</a:t>
            </a:r>
            <a:r>
              <a:rPr lang="en-US" sz="2400" b="1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err="1" smtClean="0">
                <a:latin typeface="Times New Roman" pitchFamily="18" charset="0"/>
                <a:cs typeface="Times New Roman" pitchFamily="18" charset="0"/>
              </a:rPr>
              <a:t>đủ</a:t>
            </a:r>
            <a:endParaRPr lang="en-US" sz="2400" b="1" smtClean="0"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r>
              <a:rPr lang="en-US" sz="2400" b="1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err="1" smtClean="0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b="1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err="1" smtClean="0">
                <a:latin typeface="Times New Roman" pitchFamily="18" charset="0"/>
                <a:cs typeface="Times New Roman" pitchFamily="18" charset="0"/>
              </a:rPr>
              <a:t>thanh</a:t>
            </a:r>
            <a:r>
              <a:rPr lang="en-US" sz="2400" b="1" smtClean="0">
                <a:latin typeface="Times New Roman" pitchFamily="18" charset="0"/>
                <a:cs typeface="Times New Roman" pitchFamily="18" charset="0"/>
              </a:rPr>
              <a:t> long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819400" y="3770293"/>
            <a:ext cx="2057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Char char="-"/>
            </a:pPr>
            <a:r>
              <a:rPr lang="en-US" sz="2400" b="1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err="1" smtClean="0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b="1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err="1" smtClean="0">
                <a:latin typeface="Times New Roman" pitchFamily="18" charset="0"/>
                <a:cs typeface="Times New Roman" pitchFamily="18" charset="0"/>
              </a:rPr>
              <a:t>mít</a:t>
            </a:r>
            <a:endParaRPr lang="en-US" sz="2400" b="1" smtClean="0"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r>
              <a:rPr lang="en-US" sz="2400" b="1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err="1" smtClean="0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b="1" smtClean="0">
                <a:latin typeface="Times New Roman" pitchFamily="18" charset="0"/>
                <a:cs typeface="Times New Roman" pitchFamily="18" charset="0"/>
              </a:rPr>
              <a:t> phi </a:t>
            </a:r>
            <a:r>
              <a:rPr lang="en-US" sz="2400" b="1" err="1" smtClean="0">
                <a:latin typeface="Times New Roman" pitchFamily="18" charset="0"/>
                <a:cs typeface="Times New Roman" pitchFamily="18" charset="0"/>
              </a:rPr>
              <a:t>lao</a:t>
            </a:r>
            <a:endParaRPr lang="en-US" sz="24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029200" y="3694093"/>
            <a:ext cx="1600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Char char="-"/>
            </a:pPr>
            <a:r>
              <a:rPr lang="en-US" sz="2400" b="1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err="1" smtClean="0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b="1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err="1" smtClean="0">
                <a:latin typeface="Times New Roman" pitchFamily="18" charset="0"/>
                <a:cs typeface="Times New Roman" pitchFamily="18" charset="0"/>
              </a:rPr>
              <a:t>ngô</a:t>
            </a:r>
            <a:endParaRPr lang="en-US" sz="2400" b="1" smtClean="0"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r>
              <a:rPr lang="en-US" sz="2400" b="1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err="1" smtClean="0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b="1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err="1" smtClean="0">
                <a:latin typeface="Times New Roman" pitchFamily="18" charset="0"/>
                <a:cs typeface="Times New Roman" pitchFamily="18" charset="0"/>
              </a:rPr>
              <a:t>lạc</a:t>
            </a:r>
            <a:endParaRPr lang="en-US" sz="24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010400" y="3667780"/>
            <a:ext cx="1905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b="1" err="1" smtClean="0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b="1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err="1" smtClean="0">
                <a:latin typeface="Times New Roman" pitchFamily="18" charset="0"/>
                <a:cs typeface="Times New Roman" pitchFamily="18" charset="0"/>
              </a:rPr>
              <a:t>sả</a:t>
            </a:r>
            <a:endParaRPr lang="en-US" sz="2400" b="1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Rectangle 3"/>
          <p:cNvSpPr>
            <a:spLocks noGrp="1" noChangeArrowheads="1"/>
          </p:cNvSpPr>
          <p:nvPr>
            <p:ph idx="1"/>
          </p:nvPr>
        </p:nvSpPr>
        <p:spPr>
          <a:xfrm>
            <a:off x="0" y="2133600"/>
            <a:ext cx="8991600" cy="3276600"/>
          </a:xfrm>
        </p:spPr>
        <p:txBody>
          <a:bodyPr>
            <a:noAutofit/>
          </a:bodyPr>
          <a:lstStyle/>
          <a:p>
            <a:pPr algn="just" eaLnBrk="1" hangingPunct="1">
              <a:buNone/>
            </a:pPr>
            <a:r>
              <a:rPr lang="en-US" sz="4000" b="1" i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4800" b="1" i="1" err="1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800" b="1" i="1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i="1" err="1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4800" b="1" i="1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i="1" err="1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4800" b="1" i="1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i="1" err="1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loài</a:t>
            </a:r>
            <a:r>
              <a:rPr lang="en-US" sz="4800" b="1" i="1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i="1" err="1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4800" b="1" i="1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i="1" err="1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4800" b="1" i="1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i="1" err="1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4800" b="1" i="1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cạn. Chúng </a:t>
            </a:r>
            <a:r>
              <a:rPr lang="en-US" sz="4800" b="1" i="1" err="1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cung</a:t>
            </a:r>
            <a:r>
              <a:rPr lang="en-US" sz="4800" b="1" i="1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i="1" err="1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cấp</a:t>
            </a:r>
            <a:r>
              <a:rPr lang="en-US" sz="4800" b="1" i="1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i="1" err="1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4800" b="1" i="1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i="1" err="1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4800" b="1" i="1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i="1" err="1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4800" b="1" i="1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i="1" err="1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4800" b="1" i="1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i="1" err="1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800" b="1" i="1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i="1" err="1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4800" b="1" i="1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i="1" err="1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4800" b="1" i="1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800" b="1" i="1" err="1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4800" b="1" i="1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i="1" err="1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thuốc</a:t>
            </a:r>
            <a:r>
              <a:rPr lang="en-US" sz="4800" b="1" i="1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i="1" err="1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800" b="1" i="1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i="1" err="1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4800" b="1" i="1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i="1" err="1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4800" b="1" i="1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i="1" err="1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4800" b="1" i="1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i="1" err="1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lợi</a:t>
            </a:r>
            <a:r>
              <a:rPr lang="en-US" sz="4800" b="1" i="1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i="1" err="1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ích</a:t>
            </a:r>
            <a:r>
              <a:rPr lang="en-US" sz="4800" b="1" i="1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i="1" err="1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4800" b="1" i="1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4800" smtClean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None/>
            </a:pPr>
            <a:r>
              <a:rPr lang="en-US" sz="4000" b="1" i="1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 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199" y="274638"/>
            <a:ext cx="8444285" cy="1143000"/>
          </a:xfrm>
        </p:spPr>
        <p:txBody>
          <a:bodyPr>
            <a:normAutofit/>
          </a:bodyPr>
          <a:lstStyle/>
          <a:p>
            <a:r>
              <a:rPr lang="en-US" sz="5400" b="1" cap="all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5400" b="1" cap="all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cap="all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luận</a:t>
            </a:r>
            <a:endParaRPr lang="en-US" sz="5400" b="1" cap="all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6350" stA="55000" endA="300" endPos="455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86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86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86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286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286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286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5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51" name="Text Box 19"/>
          <p:cNvSpPr txBox="1">
            <a:spLocks noChangeArrowheads="1"/>
          </p:cNvSpPr>
          <p:nvPr/>
        </p:nvSpPr>
        <p:spPr bwMode="auto">
          <a:xfrm>
            <a:off x="1752600" y="59436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Bạch</a:t>
            </a:r>
            <a:r>
              <a:rPr lang="en-US" sz="24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đàn</a:t>
            </a:r>
            <a:endParaRPr lang="en-US" sz="2400" b="1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452" name="Text Box 20"/>
          <p:cNvSpPr txBox="1">
            <a:spLocks noChangeArrowheads="1"/>
          </p:cNvSpPr>
          <p:nvPr/>
        </p:nvSpPr>
        <p:spPr bwMode="auto">
          <a:xfrm>
            <a:off x="6477000" y="5943600"/>
            <a:ext cx="1447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Xà</a:t>
            </a:r>
            <a:r>
              <a:rPr lang="en-US" sz="24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cừ</a:t>
            </a:r>
            <a:endParaRPr lang="en-US" sz="2400" b="1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462" name="Picture 3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38200" y="1295400"/>
            <a:ext cx="327660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464" name="Picture 3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57800" y="1371600"/>
            <a:ext cx="3200400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TextBox 8"/>
          <p:cNvSpPr txBox="1"/>
          <p:nvPr/>
        </p:nvSpPr>
        <p:spPr>
          <a:xfrm>
            <a:off x="2743200" y="0"/>
            <a:ext cx="3886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4000" b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lấy</a:t>
            </a:r>
            <a:r>
              <a:rPr lang="en-US" sz="4000" b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gỗ</a:t>
            </a:r>
            <a:endParaRPr lang="en-US" sz="4000" b="1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4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84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4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51" grpId="0"/>
      <p:bldP spid="1845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tia-t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0" y="4114800"/>
            <a:ext cx="3962400" cy="25908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182914" y="6189637"/>
            <a:ext cx="1676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8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tía</a:t>
            </a:r>
            <a:r>
              <a:rPr lang="en-US" sz="28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tô</a:t>
            </a:r>
            <a:endParaRPr lang="en-US" sz="28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508" name="Picture 4" descr="IMG_003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" y="762000"/>
            <a:ext cx="4114800" cy="3048000"/>
          </a:xfrm>
          <a:prstGeom prst="rect">
            <a:avLst/>
          </a:prstGeom>
          <a:noFill/>
          <a:ln w="57150" cmpd="thickThin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21509" name="Text Box 5"/>
          <p:cNvSpPr txBox="1">
            <a:spLocks noChangeArrowheads="1"/>
          </p:cNvSpPr>
          <p:nvPr/>
        </p:nvSpPr>
        <p:spPr bwMode="auto">
          <a:xfrm>
            <a:off x="2286000" y="0"/>
            <a:ext cx="57912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smtClean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600" b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3600" b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600" b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600" b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thuốc</a:t>
            </a:r>
            <a:r>
              <a:rPr lang="en-US" sz="3600" b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  <a:endParaRPr lang="en-US" sz="3600" b="1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512" name="Text Box 8"/>
          <p:cNvSpPr txBox="1">
            <a:spLocks noChangeArrowheads="1"/>
          </p:cNvSpPr>
          <p:nvPr/>
        </p:nvSpPr>
        <p:spPr bwMode="auto">
          <a:xfrm>
            <a:off x="152400" y="838200"/>
            <a:ext cx="2286000" cy="52322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nhọ</a:t>
            </a:r>
            <a:r>
              <a:rPr 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nồi</a:t>
            </a:r>
            <a:endParaRPr lang="en-US" sz="28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12" descr="IMG_003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762000"/>
            <a:ext cx="4419600" cy="3048000"/>
          </a:xfrm>
          <a:prstGeom prst="rect">
            <a:avLst/>
          </a:prstGeom>
          <a:noFill/>
          <a:ln w="57150" cmpd="thickThin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6629400" y="3286780"/>
            <a:ext cx="243840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8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đinh</a:t>
            </a:r>
            <a:r>
              <a:rPr lang="en-US" sz="28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lăng</a:t>
            </a:r>
            <a:endParaRPr lang="en-US" sz="28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1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9" grpId="0"/>
      <p:bldP spid="2151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ordArt 64">
            <a:hlinkClick r:id="rId4" action="ppaction://hlinksldjump"/>
          </p:cNvPr>
          <p:cNvSpPr>
            <a:spLocks noChangeArrowheads="1" noChangeShapeType="1" noTextEdit="1"/>
          </p:cNvSpPr>
          <p:nvPr/>
        </p:nvSpPr>
        <p:spPr bwMode="auto">
          <a:xfrm>
            <a:off x="2438400" y="0"/>
            <a:ext cx="4343400" cy="1447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>
                        <a:alpha val="70000"/>
                      </a:srgbClr>
                    </a:gs>
                    <a:gs pos="12000">
                      <a:srgbClr val="E81766">
                        <a:alpha val="73600"/>
                      </a:srgbClr>
                    </a:gs>
                    <a:gs pos="27000">
                      <a:srgbClr val="EE3F17">
                        <a:alpha val="78100"/>
                      </a:srgbClr>
                    </a:gs>
                    <a:gs pos="48000">
                      <a:srgbClr val="FFFF00">
                        <a:alpha val="84400"/>
                      </a:srgbClr>
                    </a:gs>
                    <a:gs pos="64999">
                      <a:srgbClr val="1A8D48">
                        <a:alpha val="89500"/>
                      </a:srgbClr>
                    </a:gs>
                    <a:gs pos="78999">
                      <a:srgbClr val="0819FB">
                        <a:alpha val="93700"/>
                      </a:srgbClr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 pitchFamily="18" charset="0"/>
                <a:cs typeface="Times New Roman" pitchFamily="18" charset="0"/>
              </a:rPr>
              <a:t>Ô </a:t>
            </a:r>
            <a:r>
              <a:rPr lang="en-US" sz="3600" b="1" kern="1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>
                        <a:alpha val="70000"/>
                      </a:srgbClr>
                    </a:gs>
                    <a:gs pos="12000">
                      <a:srgbClr val="E81766">
                        <a:alpha val="73600"/>
                      </a:srgbClr>
                    </a:gs>
                    <a:gs pos="27000">
                      <a:srgbClr val="EE3F17">
                        <a:alpha val="78100"/>
                      </a:srgbClr>
                    </a:gs>
                    <a:gs pos="48000">
                      <a:srgbClr val="FFFF00">
                        <a:alpha val="84400"/>
                      </a:srgbClr>
                    </a:gs>
                    <a:gs pos="64999">
                      <a:srgbClr val="1A8D48">
                        <a:alpha val="89500"/>
                      </a:srgbClr>
                    </a:gs>
                    <a:gs pos="78999">
                      <a:srgbClr val="0819FB">
                        <a:alpha val="93700"/>
                      </a:srgbClr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 pitchFamily="18" charset="0"/>
                <a:cs typeface="Times New Roman" pitchFamily="18" charset="0"/>
              </a:rPr>
              <a:t>cửa</a:t>
            </a:r>
            <a:r>
              <a:rPr lang="en-US" sz="3600" b="1" kern="1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>
                        <a:alpha val="70000"/>
                      </a:srgbClr>
                    </a:gs>
                    <a:gs pos="12000">
                      <a:srgbClr val="E81766">
                        <a:alpha val="73600"/>
                      </a:srgbClr>
                    </a:gs>
                    <a:gs pos="27000">
                      <a:srgbClr val="EE3F17">
                        <a:alpha val="78100"/>
                      </a:srgbClr>
                    </a:gs>
                    <a:gs pos="48000">
                      <a:srgbClr val="FFFF00">
                        <a:alpha val="84400"/>
                      </a:srgbClr>
                    </a:gs>
                    <a:gs pos="64999">
                      <a:srgbClr val="1A8D48">
                        <a:alpha val="89500"/>
                      </a:srgbClr>
                    </a:gs>
                    <a:gs pos="78999">
                      <a:srgbClr val="0819FB">
                        <a:alpha val="93700"/>
                      </a:srgbClr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kern="1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>
                        <a:alpha val="70000"/>
                      </a:srgbClr>
                    </a:gs>
                    <a:gs pos="12000">
                      <a:srgbClr val="E81766">
                        <a:alpha val="73600"/>
                      </a:srgbClr>
                    </a:gs>
                    <a:gs pos="27000">
                      <a:srgbClr val="EE3F17">
                        <a:alpha val="78100"/>
                      </a:srgbClr>
                    </a:gs>
                    <a:gs pos="48000">
                      <a:srgbClr val="FFFF00">
                        <a:alpha val="84400"/>
                      </a:srgbClr>
                    </a:gs>
                    <a:gs pos="64999">
                      <a:srgbClr val="1A8D48">
                        <a:alpha val="89500"/>
                      </a:srgbClr>
                    </a:gs>
                    <a:gs pos="78999">
                      <a:srgbClr val="0819FB">
                        <a:alpha val="93700"/>
                      </a:srgbClr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 pitchFamily="18" charset="0"/>
                <a:cs typeface="Times New Roman" pitchFamily="18" charset="0"/>
              </a:rPr>
              <a:t>bí</a:t>
            </a:r>
            <a:r>
              <a:rPr lang="en-US" sz="3600" b="1" kern="1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>
                        <a:alpha val="70000"/>
                      </a:srgbClr>
                    </a:gs>
                    <a:gs pos="12000">
                      <a:srgbClr val="E81766">
                        <a:alpha val="73600"/>
                      </a:srgbClr>
                    </a:gs>
                    <a:gs pos="27000">
                      <a:srgbClr val="EE3F17">
                        <a:alpha val="78100"/>
                      </a:srgbClr>
                    </a:gs>
                    <a:gs pos="48000">
                      <a:srgbClr val="FFFF00">
                        <a:alpha val="84400"/>
                      </a:srgbClr>
                    </a:gs>
                    <a:gs pos="64999">
                      <a:srgbClr val="1A8D48">
                        <a:alpha val="89500"/>
                      </a:srgbClr>
                    </a:gs>
                    <a:gs pos="78999">
                      <a:srgbClr val="0819FB">
                        <a:alpha val="93700"/>
                      </a:srgbClr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kern="1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>
                        <a:alpha val="70000"/>
                      </a:srgbClr>
                    </a:gs>
                    <a:gs pos="12000">
                      <a:srgbClr val="E81766">
                        <a:alpha val="73600"/>
                      </a:srgbClr>
                    </a:gs>
                    <a:gs pos="27000">
                      <a:srgbClr val="EE3F17">
                        <a:alpha val="78100"/>
                      </a:srgbClr>
                    </a:gs>
                    <a:gs pos="48000">
                      <a:srgbClr val="FFFF00">
                        <a:alpha val="84400"/>
                      </a:srgbClr>
                    </a:gs>
                    <a:gs pos="64999">
                      <a:srgbClr val="1A8D48">
                        <a:alpha val="89500"/>
                      </a:srgbClr>
                    </a:gs>
                    <a:gs pos="78999">
                      <a:srgbClr val="0819FB">
                        <a:alpha val="93700"/>
                      </a:srgbClr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 pitchFamily="18" charset="0"/>
                <a:cs typeface="Times New Roman" pitchFamily="18" charset="0"/>
              </a:rPr>
              <a:t>mật</a:t>
            </a:r>
            <a:endParaRPr lang="en-US" sz="3600" b="1" kern="1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0">
                <a:gsLst>
                  <a:gs pos="0">
                    <a:srgbClr val="A603AB">
                      <a:alpha val="70000"/>
                    </a:srgbClr>
                  </a:gs>
                  <a:gs pos="12000">
                    <a:srgbClr val="E81766">
                      <a:alpha val="73600"/>
                    </a:srgbClr>
                  </a:gs>
                  <a:gs pos="27000">
                    <a:srgbClr val="EE3F17">
                      <a:alpha val="78100"/>
                    </a:srgbClr>
                  </a:gs>
                  <a:gs pos="48000">
                    <a:srgbClr val="FFFF00">
                      <a:alpha val="84400"/>
                    </a:srgbClr>
                  </a:gs>
                  <a:gs pos="64999">
                    <a:srgbClr val="1A8D48">
                      <a:alpha val="89500"/>
                    </a:srgbClr>
                  </a:gs>
                  <a:gs pos="78999">
                    <a:srgbClr val="0819FB">
                      <a:alpha val="93700"/>
                    </a:srgbClr>
                  </a:gs>
                  <a:gs pos="100000">
                    <a:srgbClr val="A603AB"/>
                  </a:gs>
                </a:gsLst>
                <a:lin ang="0" scaled="1"/>
              </a:gra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11" descr="images_15">
            <a:hlinkClick r:id="rId5" action="ppaction://hlinksldjump"/>
          </p:cNvPr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505200" y="1499699"/>
            <a:ext cx="1895475" cy="16575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3" descr="60">
            <a:hlinkClick r:id="rId7" action="ppaction://hlinksldjump"/>
          </p:cNvPr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04800" y="4419600"/>
            <a:ext cx="2362200" cy="156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1" descr="Bellcoll">
            <a:hlinkClick r:id="rId5" action="ppaction://hlinksldjump"/>
          </p:cNvPr>
          <p:cNvPicPr>
            <a:picLocks noChangeAspect="1" noChangeArrowheads="1" noCrop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543300" y="4248150"/>
            <a:ext cx="21336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6" name="Picture 12" descr="Kết quả hình ảnh cho hình động">
            <a:hlinkClick r:id="rId10" action="ppaction://hlinksldjump"/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559358"/>
            <a:ext cx="2286000" cy="1657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Kết quả hình ảnh cho hình ảnh chuyển động dễ thương">
            <a:hlinkClick r:id="rId12" action="ppaction://hlinksldjump"/>
          </p:cNvPr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4573" y="1559358"/>
            <a:ext cx="1753310" cy="1869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Kết quả hình ảnh cho hình ảnh chuyển động dễ thương">
            <a:hlinkClick r:id="rId14" action="ppaction://hlinksldjump"/>
          </p:cNvPr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4434385"/>
            <a:ext cx="2237237" cy="1663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63000"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0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6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0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39" dur="20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8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0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5" dur="5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0"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04800" y="4856946"/>
            <a:ext cx="7620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0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 smtClean="0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0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 smtClean="0">
                <a:latin typeface="Times New Roman" pitchFamily="18" charset="0"/>
                <a:cs typeface="Times New Roman" pitchFamily="18" charset="0"/>
              </a:rPr>
              <a:t>điền</a:t>
            </a:r>
            <a:r>
              <a:rPr lang="en-US" sz="20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 smtClean="0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0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 smtClean="0">
                <a:latin typeface="Times New Roman" pitchFamily="18" charset="0"/>
                <a:cs typeface="Times New Roman" pitchFamily="18" charset="0"/>
              </a:rPr>
              <a:t>dấu</a:t>
            </a:r>
            <a:r>
              <a:rPr lang="en-US" sz="20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 smtClean="0"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sz="20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 smtClean="0">
                <a:latin typeface="Times New Roman" pitchFamily="18" charset="0"/>
                <a:cs typeface="Times New Roman" pitchFamily="18" charset="0"/>
              </a:rPr>
              <a:t>chấm</a:t>
            </a:r>
            <a:r>
              <a:rPr lang="en-US" sz="20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 smtClean="0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0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 smtClean="0"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0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 smtClean="0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0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 smtClean="0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0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 smtClean="0"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20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 smtClean="0">
                <a:latin typeface="Times New Roman" pitchFamily="18" charset="0"/>
                <a:cs typeface="Times New Roman" pitchFamily="18" charset="0"/>
              </a:rPr>
              <a:t>chỉnh</a:t>
            </a:r>
            <a:endParaRPr lang="en-US" sz="2000" i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Left Arrow 5">
            <a:hlinkClick r:id="rId2" action="ppaction://hlinksldjump"/>
          </p:cNvPr>
          <p:cNvSpPr/>
          <p:nvPr/>
        </p:nvSpPr>
        <p:spPr>
          <a:xfrm>
            <a:off x="7924800" y="6172200"/>
            <a:ext cx="914400" cy="533400"/>
          </a:xfrm>
          <a:prstGeom prst="leftArrow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Kết quả hình ảnh cho cây dừ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93" y="2088"/>
            <a:ext cx="5837607" cy="4783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25052"/>
            <a:ext cx="3276600" cy="4783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990600" y="5410107"/>
            <a:ext cx="12191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>
                <a:latin typeface="Times New Roman" pitchFamily="18" charset="0"/>
                <a:cs typeface="Times New Roman" pitchFamily="18" charset="0"/>
              </a:rPr>
              <a:t>Đây là cây </a:t>
            </a:r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09799" y="5427573"/>
            <a:ext cx="5277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r>
              <a:rPr lang="en-US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ừa</a:t>
            </a:r>
            <a:endParaRPr lang="en-US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881682" y="5428152"/>
            <a:ext cx="8963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mtClean="0">
                <a:latin typeface="Times New Roman" pitchFamily="18" charset="0"/>
                <a:cs typeface="Times New Roman" pitchFamily="18" charset="0"/>
              </a:rPr>
              <a:t>ây cho</a:t>
            </a:r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645175" y="5427573"/>
            <a:ext cx="2423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latin typeface="Times New Roman" pitchFamily="18" charset="0"/>
                <a:cs typeface="Times New Roman" pitchFamily="18" charset="0"/>
              </a:rPr>
              <a:t>,</a:t>
            </a:r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727317" y="5445618"/>
            <a:ext cx="5180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</a:t>
            </a:r>
            <a:r>
              <a:rPr lang="en-US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uả</a:t>
            </a:r>
            <a:endParaRPr lang="en-US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273554" y="5428152"/>
            <a:ext cx="1142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óng mát</a:t>
            </a:r>
            <a:endParaRPr lang="en-US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354650" y="5445618"/>
            <a:ext cx="4026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latin typeface="Times New Roman" pitchFamily="18" charset="0"/>
                <a:cs typeface="Times New Roman" pitchFamily="18" charset="0"/>
              </a:rPr>
              <a:t>và</a:t>
            </a:r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750720" y="5439768"/>
            <a:ext cx="14318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giúp chắn gió</a:t>
            </a:r>
            <a:endParaRPr lang="en-US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90600" y="5836871"/>
            <a:ext cx="28336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latin typeface="Times New Roman" pitchFamily="18" charset="0"/>
                <a:cs typeface="Times New Roman" pitchFamily="18" charset="0"/>
              </a:rPr>
              <a:t>A, cà rốt, củ, làm thực phẩm</a:t>
            </a:r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037953" y="6254234"/>
            <a:ext cx="37692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B,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dừa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bóng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mát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chắn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gió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109672" y="5410107"/>
            <a:ext cx="2542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>
                <a:latin typeface="Times New Roman" pitchFamily="18" charset="0"/>
                <a:cs typeface="Times New Roman" pitchFamily="18" charset="0"/>
              </a:rPr>
              <a:t>,</a:t>
            </a:r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/>
      <p:bldP spid="13" grpId="0"/>
      <p:bldP spid="1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1410916019_cay-xoai-mango-tre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5105400" cy="3429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95400" y="3886200"/>
            <a:ext cx="6629400" cy="27959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ĐÂY LÀ CÂY GÌ ?</a:t>
            </a:r>
          </a:p>
          <a:p>
            <a:pPr algn="ctr">
              <a:lnSpc>
                <a:spcPct val="150000"/>
              </a:lnSpc>
            </a:pPr>
            <a:r>
              <a:rPr lang="en-US" sz="24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HÃY NÊU ÍCH LỢI CỦA CHÚNG?</a:t>
            </a:r>
          </a:p>
          <a:p>
            <a:pPr>
              <a:lnSpc>
                <a:spcPct val="150000"/>
              </a:lnSpc>
            </a:pPr>
            <a:r>
              <a:rPr lang="en-US" sz="2400" smtClean="0">
                <a:latin typeface="Times New Roman" pitchFamily="18" charset="0"/>
                <a:cs typeface="Times New Roman" pitchFamily="18" charset="0"/>
              </a:rPr>
              <a:t>A. Cây nhãn, cây cho bóng mát</a:t>
            </a:r>
          </a:p>
          <a:p>
            <a:pPr>
              <a:lnSpc>
                <a:spcPct val="150000"/>
              </a:lnSpc>
            </a:pPr>
            <a:r>
              <a:rPr lang="en-US" sz="2400" smtClean="0">
                <a:latin typeface="Times New Roman" pitchFamily="18" charset="0"/>
                <a:cs typeface="Times New Roman" pitchFamily="18" charset="0"/>
              </a:rPr>
              <a:t>B. Cây dưa hấu, cây cho quả</a:t>
            </a:r>
          </a:p>
          <a:p>
            <a:pPr>
              <a:lnSpc>
                <a:spcPct val="150000"/>
              </a:lnSpc>
            </a:pPr>
            <a:r>
              <a:rPr lang="en-US" sz="2400" smtClean="0">
                <a:latin typeface="Times New Roman" pitchFamily="18" charset="0"/>
                <a:cs typeface="Times New Roman" pitchFamily="18" charset="0"/>
              </a:rPr>
              <a:t>C. Cây xoài, cây cho quả và bóng mát</a:t>
            </a:r>
            <a:endParaRPr lang="en-US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Left Arrow 5">
            <a:hlinkClick r:id="rId3" action="ppaction://hlinksldjump"/>
          </p:cNvPr>
          <p:cNvSpPr/>
          <p:nvPr/>
        </p:nvSpPr>
        <p:spPr>
          <a:xfrm>
            <a:off x="8229600" y="6324600"/>
            <a:ext cx="685800" cy="381000"/>
          </a:xfrm>
          <a:prstGeom prst="leftArrow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0"/>
            <a:ext cx="4038599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eft Arrow 6">
            <a:hlinkClick r:id="rId2" action="ppaction://hlinksldjump"/>
          </p:cNvPr>
          <p:cNvSpPr/>
          <p:nvPr/>
        </p:nvSpPr>
        <p:spPr>
          <a:xfrm>
            <a:off x="8229600" y="6324600"/>
            <a:ext cx="762000" cy="533400"/>
          </a:xfrm>
          <a:prstGeom prst="leftArrow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98" name="Picture 2" descr="Kết quả hình ảnh cho cây tía tô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"/>
            <a:ext cx="9114773" cy="4603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0" y="4679515"/>
            <a:ext cx="8903399" cy="18774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smtClean="0">
                <a:solidFill>
                  <a:schemeClr val="tx2"/>
                </a:solidFill>
              </a:rPr>
              <a:t>  </a:t>
            </a:r>
            <a:r>
              <a:rPr lang="en-US" sz="2800" b="1" smtClean="0">
                <a:solidFill>
                  <a:schemeClr val="accent6">
                    <a:lumMod val="50000"/>
                  </a:schemeClr>
                </a:solidFill>
              </a:rPr>
              <a:t>  </a:t>
            </a:r>
            <a:r>
              <a:rPr lang="en-US" sz="3200" b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Đây là cây gì? Cây này có lợi ích gì?</a:t>
            </a:r>
          </a:p>
          <a:p>
            <a:pPr marL="342900" indent="-342900">
              <a:buAutoNum type="alphaUcPeriod"/>
            </a:pPr>
            <a:r>
              <a:rPr lang="en-US" sz="2800" smtClean="0">
                <a:latin typeface="Times New Roman" pitchFamily="18" charset="0"/>
                <a:cs typeface="Times New Roman" pitchFamily="18" charset="0"/>
              </a:rPr>
              <a:t>Cây bưởi, cho bóng mát</a:t>
            </a:r>
          </a:p>
          <a:p>
            <a:pPr marL="342900" indent="-342900">
              <a:buAutoNum type="alphaUcPeriod"/>
            </a:pPr>
            <a:r>
              <a:rPr lang="en-US" sz="2800" smtClean="0">
                <a:latin typeface="Times New Roman" pitchFamily="18" charset="0"/>
                <a:cs typeface="Times New Roman" pitchFamily="18" charset="0"/>
              </a:rPr>
              <a:t>Cây hành, làm gia vị trong nấu ăn</a:t>
            </a:r>
          </a:p>
          <a:p>
            <a:pPr marL="342900" indent="-342900">
              <a:buAutoNum type="alphaUcPeriod"/>
            </a:pPr>
            <a:r>
              <a:rPr lang="en-US" sz="2800" smtClean="0">
                <a:latin typeface="Times New Roman" pitchFamily="18" charset="0"/>
                <a:cs typeface="Times New Roman" pitchFamily="18" charset="0"/>
              </a:rPr>
              <a:t>Cây tía tô, là một loại gia vị và một vị thuốc giúp giải cảm</a:t>
            </a:r>
            <a:endParaRPr lang="en-US" sz="280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9" name="Text Box 3"/>
          <p:cNvSpPr txBox="1">
            <a:spLocks noChangeArrowheads="1"/>
          </p:cNvSpPr>
          <p:nvPr/>
        </p:nvSpPr>
        <p:spPr bwMode="auto">
          <a:xfrm>
            <a:off x="152400" y="2971800"/>
            <a:ext cx="67056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3200" b="1">
                <a:solidFill>
                  <a:srgbClr val="0000FF"/>
                </a:solidFill>
                <a:latin typeface="Times New Roman" pitchFamily="18" charset="0"/>
              </a:rPr>
              <a:t>* Cây có thể  sống ở đâu ?</a:t>
            </a:r>
          </a:p>
        </p:txBody>
      </p:sp>
      <p:sp>
        <p:nvSpPr>
          <p:cNvPr id="45060" name="Text Box 4"/>
          <p:cNvSpPr txBox="1">
            <a:spLocks noChangeArrowheads="1"/>
          </p:cNvSpPr>
          <p:nvPr/>
        </p:nvSpPr>
        <p:spPr bwMode="auto">
          <a:xfrm>
            <a:off x="0" y="3810000"/>
            <a:ext cx="89154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3200" b="1" i="1">
                <a:solidFill>
                  <a:srgbClr val="800000"/>
                </a:solidFill>
                <a:latin typeface="Times New Roman" pitchFamily="18" charset="0"/>
              </a:rPr>
              <a:t>- Cây có thể sống ở khắp nơi : trên cạn ,dưới nước.</a:t>
            </a:r>
          </a:p>
        </p:txBody>
      </p:sp>
      <p:sp>
        <p:nvSpPr>
          <p:cNvPr id="45062" name="WordArt 6"/>
          <p:cNvSpPr>
            <a:spLocks noChangeArrowheads="1" noChangeShapeType="1" noTextEdit="1"/>
          </p:cNvSpPr>
          <p:nvPr/>
        </p:nvSpPr>
        <p:spPr bwMode="auto">
          <a:xfrm>
            <a:off x="2286000" y="504840"/>
            <a:ext cx="4724400" cy="5667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smtClean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C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ÔN </a:t>
            </a:r>
            <a:r>
              <a:rPr lang="en-US" sz="3600" b="1" kern="1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C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BÀI CŨ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50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50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50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50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50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50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059" grpId="0"/>
      <p:bldP spid="45060" grpId="0"/>
      <p:bldP spid="4506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990600" y="4180343"/>
            <a:ext cx="6934200" cy="3246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sz="28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Tên của cây là? Lợi ích của chúng? </a:t>
            </a:r>
          </a:p>
          <a:p>
            <a:pPr marL="514350" lvl="0" indent="-514350">
              <a:lnSpc>
                <a:spcPct val="150000"/>
              </a:lnSpc>
              <a:buAutoNum type="alphaUcPeriod"/>
            </a:pPr>
            <a:r>
              <a:rPr lang="en-US" sz="2800" smtClean="0">
                <a:latin typeface="Times New Roman" pitchFamily="18" charset="0"/>
                <a:cs typeface="Times New Roman" pitchFamily="18" charset="0"/>
              </a:rPr>
              <a:t>Su hào</a:t>
            </a:r>
          </a:p>
          <a:p>
            <a:pPr marL="514350" lvl="0" indent="-514350">
              <a:lnSpc>
                <a:spcPct val="150000"/>
              </a:lnSpc>
              <a:buAutoNum type="alphaUcPeriod"/>
            </a:pPr>
            <a:r>
              <a:rPr lang="en-US" sz="2800" smtClean="0">
                <a:latin typeface="Times New Roman" pitchFamily="18" charset="0"/>
                <a:cs typeface="Times New Roman" pitchFamily="18" charset="0"/>
              </a:rPr>
              <a:t>Cải bắp</a:t>
            </a:r>
          </a:p>
          <a:p>
            <a:pPr marL="514350" lvl="0" indent="-514350">
              <a:lnSpc>
                <a:spcPct val="150000"/>
              </a:lnSpc>
              <a:buAutoNum type="alphaUcPeriod"/>
            </a:pPr>
            <a:r>
              <a:rPr lang="en-US" sz="2800" smtClean="0">
                <a:latin typeface="Times New Roman" pitchFamily="18" charset="0"/>
                <a:cs typeface="Times New Roman" pitchFamily="18" charset="0"/>
              </a:rPr>
              <a:t>Rau ngót</a:t>
            </a:r>
          </a:p>
          <a:p>
            <a:pPr lvl="0" algn="ctr">
              <a:lnSpc>
                <a:spcPct val="150000"/>
              </a:lnSpc>
            </a:pPr>
            <a:endParaRPr lang="en-US" sz="2800" b="1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2" name="Picture 4" descr="Kết quả hình ảnh cho cây su hào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008" y="-18789"/>
            <a:ext cx="5123145" cy="4053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Left Arrow 9">
            <a:hlinkClick r:id="rId3" action="ppaction://hlinksldjump"/>
          </p:cNvPr>
          <p:cNvSpPr/>
          <p:nvPr/>
        </p:nvSpPr>
        <p:spPr>
          <a:xfrm>
            <a:off x="8232541" y="6160412"/>
            <a:ext cx="762000" cy="533400"/>
          </a:xfrm>
          <a:prstGeom prst="leftArrow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0"/>
            <a:ext cx="4038600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85530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8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0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eft Arrow 4">
            <a:hlinkClick r:id="rId2" action="ppaction://hlinksldjump"/>
          </p:cNvPr>
          <p:cNvSpPr/>
          <p:nvPr/>
        </p:nvSpPr>
        <p:spPr>
          <a:xfrm>
            <a:off x="8077200" y="6248400"/>
            <a:ext cx="762000" cy="533400"/>
          </a:xfrm>
          <a:prstGeom prst="leftArrow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42971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4257801"/>
            <a:ext cx="80772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Đây là cây gì? Em hãy nêu lợi ích của chúng?</a:t>
            </a:r>
          </a:p>
          <a:p>
            <a:pPr marL="457200" indent="-457200" algn="just">
              <a:lnSpc>
                <a:spcPct val="150000"/>
              </a:lnSpc>
              <a:buAutoNum type="alphaUcPeriod"/>
            </a:pPr>
            <a:r>
              <a:rPr lang="en-US" sz="2800" b="1" smtClean="0">
                <a:latin typeface="Times New Roman" pitchFamily="18" charset="0"/>
                <a:cs typeface="Times New Roman" pitchFamily="18" charset="0"/>
              </a:rPr>
              <a:t>Cây hoa hướng dương,</a:t>
            </a:r>
          </a:p>
          <a:p>
            <a:pPr marL="457200" indent="-457200" algn="just">
              <a:lnSpc>
                <a:spcPct val="150000"/>
              </a:lnSpc>
              <a:buAutoNum type="alphaUcPeriod"/>
            </a:pPr>
            <a:r>
              <a:rPr lang="en-US" sz="2800" b="1" smtClean="0">
                <a:latin typeface="Times New Roman" pitchFamily="18" charset="0"/>
                <a:cs typeface="Times New Roman" pitchFamily="18" charset="0"/>
              </a:rPr>
              <a:t>Cây hoa hồng</a:t>
            </a:r>
          </a:p>
          <a:p>
            <a:pPr marL="457200" indent="-457200" algn="just">
              <a:lnSpc>
                <a:spcPct val="150000"/>
              </a:lnSpc>
              <a:buAutoNum type="alphaUcPeriod"/>
            </a:pPr>
            <a:r>
              <a:rPr lang="en-US" sz="2800" b="1" smtClean="0">
                <a:latin typeface="Times New Roman" pitchFamily="18" charset="0"/>
                <a:cs typeface="Times New Roman" pitchFamily="18" charset="0"/>
              </a:rPr>
              <a:t>Cây hoa phong lan</a:t>
            </a:r>
            <a:endParaRPr lang="en-US" sz="2800" b="1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2514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Rectangle 3"/>
          <p:cNvSpPr>
            <a:spLocks noGrp="1" noChangeArrowheads="1"/>
          </p:cNvSpPr>
          <p:nvPr>
            <p:ph idx="1"/>
          </p:nvPr>
        </p:nvSpPr>
        <p:spPr>
          <a:xfrm>
            <a:off x="0" y="2133600"/>
            <a:ext cx="8763000" cy="3276600"/>
          </a:xfrm>
        </p:spPr>
        <p:txBody>
          <a:bodyPr>
            <a:noAutofit/>
          </a:bodyPr>
          <a:lstStyle/>
          <a:p>
            <a:pPr algn="just" eaLnBrk="1" hangingPunct="1">
              <a:buNone/>
            </a:pPr>
            <a:r>
              <a:rPr lang="en-US" sz="4000" b="1" i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4000" b="1" i="1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000" b="1" i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4000" b="1" i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4000" b="1" i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loài</a:t>
            </a:r>
            <a:r>
              <a:rPr lang="en-US" sz="4000" b="1" i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4000" b="1" i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4000" b="1" i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4000" b="1" i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cạn</a:t>
            </a:r>
            <a:r>
              <a:rPr lang="en-US" sz="4000" b="1" i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4000" b="1" i="1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4000" b="1" i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000" b="1" i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nguồn</a:t>
            </a:r>
            <a:r>
              <a:rPr lang="en-US" sz="4000" b="1" i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cung</a:t>
            </a:r>
            <a:r>
              <a:rPr lang="en-US" sz="4000" b="1" i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cấp</a:t>
            </a:r>
            <a:r>
              <a:rPr lang="en-US" sz="4000" b="1" i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4000" b="1" i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4000" b="1" i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4000" b="1" i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4000" b="1" i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b="1" i="1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4000" b="1" i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4000" b="1" i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000" b="1" i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ngoài</a:t>
            </a:r>
            <a:r>
              <a:rPr lang="en-US" sz="4000" b="1" i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4000" b="1" i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4000" b="1" i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4000" b="1" i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4000" b="1" i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lợi</a:t>
            </a:r>
            <a:r>
              <a:rPr lang="en-US" sz="4000" b="1" i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ích</a:t>
            </a:r>
            <a:r>
              <a:rPr lang="en-US" sz="4000" b="1" i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4000" b="1" i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400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None/>
            </a:pPr>
            <a:r>
              <a:rPr lang="en-US" sz="4000" b="1" i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b="1" cap="all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5400" b="1" cap="all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cap="all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luận</a:t>
            </a:r>
            <a:endParaRPr lang="en-US" sz="5400" b="1" cap="all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6350" stA="55000" endA="300" endPos="455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86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86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86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286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286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286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5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6781800" y="3352800"/>
            <a:ext cx="1905000" cy="878909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itchFamily="18" charset="0"/>
                <a:cs typeface="Times New Roman" pitchFamily="18" charset="0"/>
              </a:rPr>
              <a:t>Cây lương thực</a:t>
            </a:r>
            <a:endParaRPr lang="en-US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6083474" y="4724400"/>
            <a:ext cx="2146126" cy="990600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itchFamily="18" charset="0"/>
                <a:cs typeface="Times New Roman" pitchFamily="18" charset="0"/>
              </a:rPr>
              <a:t>Cây ăn quả</a:t>
            </a:r>
            <a:endParaRPr lang="en-US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3851136" y="4800600"/>
            <a:ext cx="1757654" cy="914401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itchFamily="18" charset="0"/>
                <a:cs typeface="Times New Roman" pitchFamily="18" charset="0"/>
              </a:rPr>
              <a:t>Cây thuốc</a:t>
            </a:r>
            <a:endParaRPr lang="en-US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1115862" y="4724400"/>
            <a:ext cx="1985373" cy="990601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ây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vị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762000" y="3352800"/>
            <a:ext cx="1905000" cy="838200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itchFamily="18" charset="0"/>
                <a:cs typeface="Times New Roman" pitchFamily="18" charset="0"/>
              </a:rPr>
              <a:t>Cây hoa</a:t>
            </a:r>
            <a:endParaRPr lang="en-US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762000" y="1728851"/>
            <a:ext cx="2014603" cy="1213980"/>
          </a:xfrm>
          <a:prstGeom prst="roundRect">
            <a:avLst>
              <a:gd name="adj" fmla="val 0"/>
            </a:avLst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itchFamily="18" charset="0"/>
                <a:cs typeface="Times New Roman" pitchFamily="18" charset="0"/>
              </a:rPr>
              <a:t>Cây chắn gió, chắn cát</a:t>
            </a:r>
            <a:endParaRPr lang="en-US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6685766" y="1931225"/>
            <a:ext cx="2001034" cy="1086504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itchFamily="18" charset="0"/>
                <a:cs typeface="Times New Roman" pitchFamily="18" charset="0"/>
              </a:rPr>
              <a:t>Cây cho bóng mát</a:t>
            </a:r>
            <a:endParaRPr lang="en-US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3851136" y="1371600"/>
            <a:ext cx="1757654" cy="1119251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lấy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gõ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3505200" y="3017729"/>
            <a:ext cx="2362200" cy="1295404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itchFamily="18" charset="0"/>
                <a:cs typeface="Times New Roman" panose="02020603050405020304" pitchFamily="18" charset="0"/>
              </a:rPr>
              <a:t>Các loài cây sống trên cạn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5" name="Straight Connector 14"/>
          <p:cNvCxnSpPr>
            <a:endCxn id="13" idx="1"/>
          </p:cNvCxnSpPr>
          <p:nvPr/>
        </p:nvCxnSpPr>
        <p:spPr>
          <a:xfrm>
            <a:off x="2667000" y="2942831"/>
            <a:ext cx="1184136" cy="264606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>
            <a:stCxn id="9" idx="3"/>
          </p:cNvCxnSpPr>
          <p:nvPr/>
        </p:nvCxnSpPr>
        <p:spPr>
          <a:xfrm>
            <a:off x="2667000" y="3771900"/>
            <a:ext cx="849920" cy="60611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3086100" y="4191000"/>
            <a:ext cx="861640" cy="83820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>
            <a:stCxn id="7" idx="0"/>
          </p:cNvCxnSpPr>
          <p:nvPr/>
        </p:nvCxnSpPr>
        <p:spPr>
          <a:xfrm flipH="1" flipV="1">
            <a:off x="4460737" y="4313134"/>
            <a:ext cx="269226" cy="487466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>
            <a:stCxn id="12" idx="2"/>
          </p:cNvCxnSpPr>
          <p:nvPr/>
        </p:nvCxnSpPr>
        <p:spPr>
          <a:xfrm flipH="1">
            <a:off x="4656291" y="2490851"/>
            <a:ext cx="73672" cy="531313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>
            <a:stCxn id="11" idx="1"/>
            <a:endCxn id="13" idx="7"/>
          </p:cNvCxnSpPr>
          <p:nvPr/>
        </p:nvCxnSpPr>
        <p:spPr>
          <a:xfrm flipH="1">
            <a:off x="5521464" y="2474477"/>
            <a:ext cx="1164302" cy="73296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H="1">
            <a:off x="5867400" y="3832510"/>
            <a:ext cx="914400" cy="1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H="1" flipV="1">
            <a:off x="5334000" y="4191001"/>
            <a:ext cx="769616" cy="838199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76594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4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123" name="Picture 11" descr="POINSET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055688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4" name="Picture 10" descr="COSMO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34338" y="0"/>
            <a:ext cx="1109662" cy="102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5" name="Picture 9" descr="COSMO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5829300"/>
            <a:ext cx="1109663" cy="102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6" name="Picture 12" descr="POINSET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10800000">
            <a:off x="8088313" y="4267200"/>
            <a:ext cx="1055687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30" name="Picture 1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3886200"/>
            <a:ext cx="1676400" cy="199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1066988" y="1972270"/>
            <a:ext cx="7314823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kern="10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/>
                <a:cs typeface="Times New Roman"/>
              </a:rPr>
              <a:t>Một</a:t>
            </a:r>
            <a:r>
              <a:rPr lang="en-US" sz="4400" b="1" kern="10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/>
                <a:cs typeface="Times New Roman"/>
              </a:rPr>
              <a:t> </a:t>
            </a:r>
            <a:r>
              <a:rPr lang="en-US" sz="4400" b="1" kern="10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/>
                <a:cs typeface="Times New Roman"/>
              </a:rPr>
              <a:t>số</a:t>
            </a:r>
            <a:r>
              <a:rPr lang="en-US" sz="4400" b="1" kern="10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/>
                <a:cs typeface="Times New Roman"/>
              </a:rPr>
              <a:t> </a:t>
            </a:r>
            <a:r>
              <a:rPr lang="en-US" sz="4400" b="1" kern="10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/>
                <a:cs typeface="Times New Roman"/>
              </a:rPr>
              <a:t>loài</a:t>
            </a:r>
            <a:r>
              <a:rPr lang="en-US" sz="4400" b="1" kern="10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/>
                <a:cs typeface="Times New Roman"/>
              </a:rPr>
              <a:t> </a:t>
            </a:r>
            <a:r>
              <a:rPr lang="en-US" sz="4400" b="1" kern="10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/>
                <a:cs typeface="Times New Roman"/>
              </a:rPr>
              <a:t>cây</a:t>
            </a:r>
            <a:r>
              <a:rPr lang="en-US" sz="4400" b="1" kern="10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/>
                <a:cs typeface="Times New Roman"/>
              </a:rPr>
              <a:t> </a:t>
            </a:r>
            <a:r>
              <a:rPr lang="en-US" sz="4400" b="1" kern="10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/>
                <a:cs typeface="Times New Roman"/>
              </a:rPr>
              <a:t>sống</a:t>
            </a:r>
            <a:r>
              <a:rPr lang="en-US" sz="4400" b="1" kern="10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/>
                <a:cs typeface="Times New Roman"/>
              </a:rPr>
              <a:t> </a:t>
            </a:r>
            <a:r>
              <a:rPr lang="en-US" sz="4400" b="1" kern="10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/>
                <a:cs typeface="Times New Roman"/>
              </a:rPr>
              <a:t>trên</a:t>
            </a:r>
            <a:r>
              <a:rPr lang="en-US" sz="4400" b="1" kern="10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/>
                <a:cs typeface="Times New Roman"/>
              </a:rPr>
              <a:t> </a:t>
            </a:r>
            <a:r>
              <a:rPr lang="en-US" sz="4400" b="1" kern="10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/>
                <a:cs typeface="Times New Roman"/>
              </a:rPr>
              <a:t>cạn</a:t>
            </a:r>
            <a:r>
              <a:rPr lang="en-US" sz="4400" b="1" kern="10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/>
                <a:cs typeface="Times New Roman"/>
              </a:rPr>
              <a:t> </a:t>
            </a:r>
            <a:endParaRPr lang="en-US" sz="4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18" name="Picture 22" descr="Mot so loai cay song tren ca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953000" y="0"/>
            <a:ext cx="4191000" cy="46482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4119" name="Picture 23" descr="sim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4953000" cy="46482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4120" name="Text Box 24"/>
          <p:cNvSpPr txBox="1">
            <a:spLocks noChangeArrowheads="1"/>
          </p:cNvSpPr>
          <p:nvPr/>
        </p:nvSpPr>
        <p:spPr bwMode="auto">
          <a:xfrm>
            <a:off x="304800" y="1600200"/>
            <a:ext cx="3810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4121" name="Text Box 25"/>
          <p:cNvSpPr txBox="1">
            <a:spLocks noChangeArrowheads="1"/>
          </p:cNvSpPr>
          <p:nvPr/>
        </p:nvSpPr>
        <p:spPr bwMode="auto">
          <a:xfrm>
            <a:off x="4267200" y="1600200"/>
            <a:ext cx="3810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4122" name="Text Box 26"/>
          <p:cNvSpPr txBox="1">
            <a:spLocks noChangeArrowheads="1"/>
          </p:cNvSpPr>
          <p:nvPr/>
        </p:nvSpPr>
        <p:spPr bwMode="auto">
          <a:xfrm>
            <a:off x="152400" y="3886200"/>
            <a:ext cx="3810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4123" name="Text Box 27"/>
          <p:cNvSpPr txBox="1">
            <a:spLocks noChangeArrowheads="1"/>
          </p:cNvSpPr>
          <p:nvPr/>
        </p:nvSpPr>
        <p:spPr bwMode="auto">
          <a:xfrm>
            <a:off x="4419600" y="3886200"/>
            <a:ext cx="3810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4124" name="Text Box 28"/>
          <p:cNvSpPr txBox="1">
            <a:spLocks noChangeArrowheads="1"/>
          </p:cNvSpPr>
          <p:nvPr/>
        </p:nvSpPr>
        <p:spPr bwMode="auto">
          <a:xfrm>
            <a:off x="6019800" y="136525"/>
            <a:ext cx="3810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sp>
        <p:nvSpPr>
          <p:cNvPr id="4125" name="Text Box 29"/>
          <p:cNvSpPr txBox="1">
            <a:spLocks noChangeArrowheads="1"/>
          </p:cNvSpPr>
          <p:nvPr/>
        </p:nvSpPr>
        <p:spPr bwMode="auto">
          <a:xfrm>
            <a:off x="8610600" y="2590800"/>
            <a:ext cx="3810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6</a:t>
            </a:r>
          </a:p>
        </p:txBody>
      </p:sp>
      <p:sp>
        <p:nvSpPr>
          <p:cNvPr id="4126" name="Text Box 30"/>
          <p:cNvSpPr txBox="1">
            <a:spLocks noChangeArrowheads="1"/>
          </p:cNvSpPr>
          <p:nvPr/>
        </p:nvSpPr>
        <p:spPr bwMode="auto">
          <a:xfrm>
            <a:off x="6096000" y="4191000"/>
            <a:ext cx="3810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7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590800" y="4800600"/>
            <a:ext cx="6858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?</a:t>
            </a:r>
          </a:p>
          <a:p>
            <a:endParaRPr lang="en-US" sz="4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lợi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ích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?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4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4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4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4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4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4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4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4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20" grpId="0"/>
      <p:bldP spid="4121" grpId="0"/>
      <p:bldP spid="4122" grpId="0"/>
      <p:bldP spid="4123" grpId="0"/>
      <p:bldP spid="4124" grpId="0"/>
      <p:bldP spid="4125" grpId="0"/>
      <p:bldP spid="4126" grpId="0"/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7"/>
          <p:cNvSpPr txBox="1">
            <a:spLocks noChangeArrowheads="1"/>
          </p:cNvSpPr>
          <p:nvPr/>
        </p:nvSpPr>
        <p:spPr bwMode="auto">
          <a:xfrm>
            <a:off x="1752600" y="3352800"/>
            <a:ext cx="6172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Picture 14" descr="AChien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9400" y="0"/>
            <a:ext cx="6750492" cy="411480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838200" y="4113074"/>
            <a:ext cx="4572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3600" smtClean="0"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3600" err="1" smtClean="0"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360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err="1" smtClean="0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60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err="1" smtClean="0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600" smtClean="0">
                <a:latin typeface="Times New Roman" pitchFamily="18" charset="0"/>
                <a:cs typeface="Times New Roman" pitchFamily="18" charset="0"/>
              </a:rPr>
              <a:t> ?</a:t>
            </a:r>
          </a:p>
          <a:p>
            <a:endParaRPr lang="en-US" sz="360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3600" smtClean="0"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3600" err="1" smtClean="0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60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err="1" smtClean="0">
                <a:latin typeface="Times New Roman" pitchFamily="18" charset="0"/>
                <a:cs typeface="Times New Roman" pitchFamily="18" charset="0"/>
              </a:rPr>
              <a:t>lợi</a:t>
            </a:r>
            <a:r>
              <a:rPr lang="en-US" sz="360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err="1" smtClean="0">
                <a:latin typeface="Times New Roman" pitchFamily="18" charset="0"/>
                <a:cs typeface="Times New Roman" pitchFamily="18" charset="0"/>
              </a:rPr>
              <a:t>ích</a:t>
            </a:r>
            <a:r>
              <a:rPr lang="en-US" sz="360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err="1" smtClean="0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600" smtClean="0">
                <a:latin typeface="Times New Roman" pitchFamily="18" charset="0"/>
                <a:cs typeface="Times New Roman" pitchFamily="18" charset="0"/>
              </a:rPr>
              <a:t> ?</a:t>
            </a:r>
            <a:endParaRPr lang="en-US" sz="36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-381000" y="4321076"/>
            <a:ext cx="76962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mít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ctr"/>
            <a:endParaRPr lang="en-US" sz="36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Lợi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ích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algn="ctr"/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lấy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gỗ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algn="ctr"/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" name="Picture 38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0"/>
            <a:ext cx="4098073" cy="3733800"/>
          </a:xfrm>
          <a:prstGeom prst="rect">
            <a:avLst/>
          </a:prstGeom>
          <a:noFill/>
        </p:spPr>
      </p:pic>
      <p:pic>
        <p:nvPicPr>
          <p:cNvPr id="19" name="Picture 18" descr="mmrlx8tjeukvl6fy5akp-qua-mit-chin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34200" y="4114800"/>
            <a:ext cx="2209800" cy="2017734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1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cay-phi-lao-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8400" y="0"/>
            <a:ext cx="2743200" cy="4038600"/>
          </a:xfrm>
          <a:prstGeom prst="rect">
            <a:avLst/>
          </a:prstGeom>
        </p:spPr>
      </p:pic>
      <p:pic>
        <p:nvPicPr>
          <p:cNvPr id="13" name="Picture 12" descr="phi_lao_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1600" y="0"/>
            <a:ext cx="3960614" cy="40386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2057400" y="4495800"/>
            <a:ext cx="4572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3600" smtClean="0"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3600" err="1" smtClean="0"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360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err="1" smtClean="0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60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err="1" smtClean="0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600" smtClean="0">
                <a:latin typeface="Times New Roman" pitchFamily="18" charset="0"/>
                <a:cs typeface="Times New Roman" pitchFamily="18" charset="0"/>
              </a:rPr>
              <a:t> ?</a:t>
            </a:r>
          </a:p>
          <a:p>
            <a:endParaRPr lang="en-US" sz="360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3600" smtClean="0"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3600" err="1" smtClean="0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60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err="1" smtClean="0">
                <a:latin typeface="Times New Roman" pitchFamily="18" charset="0"/>
                <a:cs typeface="Times New Roman" pitchFamily="18" charset="0"/>
              </a:rPr>
              <a:t>lợi</a:t>
            </a:r>
            <a:r>
              <a:rPr lang="en-US" sz="360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err="1" smtClean="0">
                <a:latin typeface="Times New Roman" pitchFamily="18" charset="0"/>
                <a:cs typeface="Times New Roman" pitchFamily="18" charset="0"/>
              </a:rPr>
              <a:t>ích</a:t>
            </a:r>
            <a:r>
              <a:rPr lang="en-US" sz="360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err="1" smtClean="0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600" smtClean="0">
                <a:latin typeface="Times New Roman" pitchFamily="18" charset="0"/>
                <a:cs typeface="Times New Roman" pitchFamily="18" charset="0"/>
              </a:rPr>
              <a:t> ?</a:t>
            </a:r>
            <a:endParaRPr lang="en-US" sz="36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85800" y="4419600"/>
            <a:ext cx="80772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6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phi </a:t>
            </a:r>
            <a:r>
              <a:rPr lang="en-US" sz="3600" b="1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lao</a:t>
            </a:r>
            <a:r>
              <a:rPr lang="en-US" sz="36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ctr"/>
            <a:endParaRPr lang="en-US" sz="3600" b="1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600" b="1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Lợi</a:t>
            </a:r>
            <a:r>
              <a:rPr lang="en-US" sz="36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ích</a:t>
            </a:r>
            <a:r>
              <a:rPr lang="en-US" sz="36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b="1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6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6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bóng</a:t>
            </a:r>
            <a:r>
              <a:rPr lang="en-US" sz="36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mát</a:t>
            </a:r>
            <a:r>
              <a:rPr lang="en-US" sz="36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6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cảnh, lấy gỗ. </a:t>
            </a:r>
          </a:p>
          <a:p>
            <a:endParaRPr lang="en-US" smtClean="0">
              <a:latin typeface="Times New Roman" pitchFamily="18" charset="0"/>
              <a:cs typeface="Times New Roman" pitchFamily="18" charset="0"/>
            </a:endParaRPr>
          </a:p>
          <a:p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" name="Picture 36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76200" y="0"/>
            <a:ext cx="2459037" cy="2484438"/>
          </a:xfrm>
          <a:prstGeom prst="rect">
            <a:avLst/>
          </a:prstGeom>
          <a:solidFill>
            <a:schemeClr val="bg1"/>
          </a:solidFill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1"/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Rectangle 3"/>
          <p:cNvSpPr>
            <a:spLocks noChangeArrowheads="1"/>
          </p:cNvSpPr>
          <p:nvPr/>
        </p:nvSpPr>
        <p:spPr bwMode="auto">
          <a:xfrm>
            <a:off x="0" y="4267200"/>
            <a:ext cx="23622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</a:pPr>
            <a:endParaRPr lang="en-US" sz="2800" b="1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11" descr="caybap copy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6800" y="0"/>
            <a:ext cx="4267200" cy="35052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2057400" y="4495800"/>
            <a:ext cx="4572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3600" smtClean="0"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3600" err="1" smtClean="0"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360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err="1" smtClean="0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60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err="1" smtClean="0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600" smtClean="0">
                <a:latin typeface="Times New Roman" pitchFamily="18" charset="0"/>
                <a:cs typeface="Times New Roman" pitchFamily="18" charset="0"/>
              </a:rPr>
              <a:t> ?</a:t>
            </a:r>
          </a:p>
          <a:p>
            <a:endParaRPr lang="en-US" sz="360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3600" smtClean="0"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3600" err="1" smtClean="0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60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err="1" smtClean="0">
                <a:latin typeface="Times New Roman" pitchFamily="18" charset="0"/>
                <a:cs typeface="Times New Roman" pitchFamily="18" charset="0"/>
              </a:rPr>
              <a:t>lợi</a:t>
            </a:r>
            <a:r>
              <a:rPr lang="en-US" sz="360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err="1" smtClean="0">
                <a:latin typeface="Times New Roman" pitchFamily="18" charset="0"/>
                <a:cs typeface="Times New Roman" pitchFamily="18" charset="0"/>
              </a:rPr>
              <a:t>ích</a:t>
            </a:r>
            <a:r>
              <a:rPr lang="en-US" sz="360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err="1" smtClean="0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600" smtClean="0">
                <a:latin typeface="Times New Roman" pitchFamily="18" charset="0"/>
                <a:cs typeface="Times New Roman" pitchFamily="18" charset="0"/>
              </a:rPr>
              <a:t> ?</a:t>
            </a:r>
            <a:endParaRPr lang="en-US" sz="36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85800" y="4038600"/>
            <a:ext cx="76962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6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ngô</a:t>
            </a:r>
            <a:r>
              <a:rPr lang="en-US" sz="36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ctr"/>
            <a:endParaRPr lang="en-US" sz="3600" b="1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600" b="1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Lợi</a:t>
            </a:r>
            <a:r>
              <a:rPr lang="en-US" sz="36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ích</a:t>
            </a:r>
            <a:r>
              <a:rPr lang="en-US" sz="36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b="1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6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6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bắp</a:t>
            </a:r>
            <a:r>
              <a:rPr lang="en-US" sz="36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6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ăn, thân cây   làm thức ăn cho động vật.</a:t>
            </a:r>
          </a:p>
          <a:p>
            <a:endParaRPr lang="en-US" smtClean="0">
              <a:latin typeface="Times New Roman" pitchFamily="18" charset="0"/>
              <a:cs typeface="Times New Roman" pitchFamily="18" charset="0"/>
            </a:endParaRPr>
          </a:p>
          <a:p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Picture 14" descr="medium_amk140954120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6800" y="0"/>
            <a:ext cx="4267200" cy="3886200"/>
          </a:xfrm>
          <a:prstGeom prst="rect">
            <a:avLst/>
          </a:prstGeom>
        </p:spPr>
      </p:pic>
      <p:pic>
        <p:nvPicPr>
          <p:cNvPr id="17" name="Picture 40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9600" y="0"/>
            <a:ext cx="3200400" cy="33528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1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1905000" y="4589317"/>
            <a:ext cx="4572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3600" smtClean="0"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3600" err="1" smtClean="0"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360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err="1" smtClean="0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60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err="1" smtClean="0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600" smtClean="0">
                <a:latin typeface="Times New Roman" pitchFamily="18" charset="0"/>
                <a:cs typeface="Times New Roman" pitchFamily="18" charset="0"/>
              </a:rPr>
              <a:t> ?</a:t>
            </a:r>
          </a:p>
          <a:p>
            <a:endParaRPr lang="en-US" sz="360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3600" smtClean="0"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3600" err="1" smtClean="0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60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err="1" smtClean="0">
                <a:latin typeface="Times New Roman" pitchFamily="18" charset="0"/>
                <a:cs typeface="Times New Roman" pitchFamily="18" charset="0"/>
              </a:rPr>
              <a:t>lợi</a:t>
            </a:r>
            <a:r>
              <a:rPr lang="en-US" sz="360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err="1" smtClean="0">
                <a:latin typeface="Times New Roman" pitchFamily="18" charset="0"/>
                <a:cs typeface="Times New Roman" pitchFamily="18" charset="0"/>
              </a:rPr>
              <a:t>ích</a:t>
            </a:r>
            <a:r>
              <a:rPr lang="en-US" sz="360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err="1" smtClean="0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600" smtClean="0">
                <a:latin typeface="Times New Roman" pitchFamily="18" charset="0"/>
                <a:cs typeface="Times New Roman" pitchFamily="18" charset="0"/>
              </a:rPr>
              <a:t> ?</a:t>
            </a:r>
            <a:endParaRPr lang="en-US" sz="36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057400" y="5029200"/>
            <a:ext cx="57912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6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đu</a:t>
            </a:r>
            <a:r>
              <a:rPr lang="en-US" sz="36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đủ</a:t>
            </a:r>
            <a:r>
              <a:rPr lang="en-US" sz="36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ctr"/>
            <a:endParaRPr lang="en-US" sz="3600" b="1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600" b="1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Lợi</a:t>
            </a:r>
            <a:r>
              <a:rPr lang="en-US" sz="36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ích</a:t>
            </a:r>
            <a:r>
              <a:rPr lang="en-US" sz="36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b="1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6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6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36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6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36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endParaRPr lang="en-US" smtClean="0">
              <a:latin typeface="Times New Roman" pitchFamily="18" charset="0"/>
              <a:cs typeface="Times New Roman" pitchFamily="18" charset="0"/>
            </a:endParaRPr>
          </a:p>
          <a:p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8" name="Picture 4" descr="Kết quả hình ảnh cho quả đu đủ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4404" y="457200"/>
            <a:ext cx="4509596" cy="3274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Kết quả hình ảnh cho cây đu đủ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782"/>
            <a:ext cx="4953000" cy="4540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1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10-7KT21BaoAnh107201215394913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5600" y="0"/>
            <a:ext cx="6248400" cy="3962400"/>
          </a:xfrm>
          <a:prstGeom prst="rect">
            <a:avLst/>
          </a:prstGeom>
        </p:spPr>
      </p:pic>
      <p:pic>
        <p:nvPicPr>
          <p:cNvPr id="13" name="Picture 12" descr="thanhlong-cc0ba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66800"/>
            <a:ext cx="3581400" cy="2924175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2209800" y="4417874"/>
            <a:ext cx="4572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3600" smtClean="0"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3600" err="1" smtClean="0"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360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err="1" smtClean="0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60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err="1" smtClean="0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600" smtClean="0">
                <a:latin typeface="Times New Roman" pitchFamily="18" charset="0"/>
                <a:cs typeface="Times New Roman" pitchFamily="18" charset="0"/>
              </a:rPr>
              <a:t> ?</a:t>
            </a:r>
          </a:p>
          <a:p>
            <a:endParaRPr lang="en-US" sz="360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3600" smtClean="0"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3600" err="1" smtClean="0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60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err="1" smtClean="0">
                <a:latin typeface="Times New Roman" pitchFamily="18" charset="0"/>
                <a:cs typeface="Times New Roman" pitchFamily="18" charset="0"/>
              </a:rPr>
              <a:t>lợi</a:t>
            </a:r>
            <a:r>
              <a:rPr lang="en-US" sz="360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err="1" smtClean="0">
                <a:latin typeface="Times New Roman" pitchFamily="18" charset="0"/>
                <a:cs typeface="Times New Roman" pitchFamily="18" charset="0"/>
              </a:rPr>
              <a:t>ích</a:t>
            </a:r>
            <a:r>
              <a:rPr lang="en-US" sz="360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err="1" smtClean="0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600" smtClean="0">
                <a:latin typeface="Times New Roman" pitchFamily="18" charset="0"/>
                <a:cs typeface="Times New Roman" pitchFamily="18" charset="0"/>
              </a:rPr>
              <a:t> ?</a:t>
            </a:r>
            <a:endParaRPr lang="en-US" sz="36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209800" y="4397276"/>
            <a:ext cx="57912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6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thanh</a:t>
            </a:r>
            <a:r>
              <a:rPr lang="en-US" sz="36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long.</a:t>
            </a:r>
          </a:p>
          <a:p>
            <a:pPr algn="ctr"/>
            <a:endParaRPr lang="en-US" sz="3600" b="1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600" b="1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Lợi</a:t>
            </a:r>
            <a:r>
              <a:rPr lang="en-US" sz="36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ích</a:t>
            </a:r>
            <a:r>
              <a:rPr lang="en-US" sz="36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b="1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6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6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36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6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36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endParaRPr lang="en-US" smtClean="0">
              <a:latin typeface="Times New Roman" pitchFamily="18" charset="0"/>
              <a:cs typeface="Times New Roman" pitchFamily="18" charset="0"/>
            </a:endParaRPr>
          </a:p>
          <a:p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1"/>
      <p:bldP spid="1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0.0&quot;&gt;&lt;object type=&quot;1&quot; unique_id=&quot;10001&quot;&gt;&lt;object type=&quot;2&quot; unique_id=&quot;10002&quot;&gt;&lt;object type=&quot;3&quot; unique_id=&quot;10004&quot;&gt;&lt;property id=&quot;20148&quot; value=&quot;5&quot;/&gt;&lt;property id=&quot;20300&quot; value=&quot;Slide 2&quot;/&gt;&lt;property id=&quot;20307&quot; value=&quot;258&quot;/&gt;&lt;/object&gt;&lt;object type=&quot;3&quot; unique_id=&quot;10005&quot;&gt;&lt;property id=&quot;20148&quot; value=&quot;5&quot;/&gt;&lt;property id=&quot;20300&quot; value=&quot;Slide 3&quot;/&gt;&lt;property id=&quot;20307&quot; value=&quot;259&quot;/&gt;&lt;/object&gt;&lt;object type=&quot;3&quot; unique_id=&quot;10006&quot;&gt;&lt;property id=&quot;20148&quot; value=&quot;5&quot;/&gt;&lt;property id=&quot;20300&quot; value=&quot;Slide 4&quot;/&gt;&lt;property id=&quot;20307&quot; value=&quot;260&quot;/&gt;&lt;/object&gt;&lt;object type=&quot;3&quot; unique_id=&quot;10007&quot;&gt;&lt;property id=&quot;20148&quot; value=&quot;5&quot;/&gt;&lt;property id=&quot;20300&quot; value=&quot;Slide 5&quot;/&gt;&lt;property id=&quot;20307&quot; value=&quot;261&quot;/&gt;&lt;/object&gt;&lt;object type=&quot;3&quot; unique_id=&quot;10008&quot;&gt;&lt;property id=&quot;20148&quot; value=&quot;5&quot;/&gt;&lt;property id=&quot;20300&quot; value=&quot;Slide 6&quot;/&gt;&lt;property id=&quot;20307&quot; value=&quot;262&quot;/&gt;&lt;/object&gt;&lt;object type=&quot;3&quot; unique_id=&quot;10009&quot;&gt;&lt;property id=&quot;20148&quot; value=&quot;5&quot;/&gt;&lt;property id=&quot;20300&quot; value=&quot;Slide 7&quot;/&gt;&lt;property id=&quot;20307&quot; value=&quot;263&quot;/&gt;&lt;/object&gt;&lt;object type=&quot;3&quot; unique_id=&quot;10010&quot;&gt;&lt;property id=&quot;20148&quot; value=&quot;5&quot;/&gt;&lt;property id=&quot;20300&quot; value=&quot;Slide 8&quot;/&gt;&lt;property id=&quot;20307&quot; value=&quot;264&quot;/&gt;&lt;/object&gt;&lt;object type=&quot;3&quot; unique_id=&quot;10011&quot;&gt;&lt;property id=&quot;20148&quot; value=&quot;5&quot;/&gt;&lt;property id=&quot;20300&quot; value=&quot;Slide 9&quot;/&gt;&lt;property id=&quot;20307&quot; value=&quot;265&quot;/&gt;&lt;/object&gt;&lt;object type=&quot;3&quot; unique_id=&quot;10012&quot;&gt;&lt;property id=&quot;20148&quot; value=&quot;5&quot;/&gt;&lt;property id=&quot;20300&quot; value=&quot;Slide 10&quot;/&gt;&lt;property id=&quot;20307&quot; value=&quot;266&quot;/&gt;&lt;/object&gt;&lt;object type=&quot;3&quot; unique_id=&quot;10013&quot;&gt;&lt;property id=&quot;20148&quot; value=&quot;5&quot;/&gt;&lt;property id=&quot;20300&quot; value=&quot;Slide 11&quot;/&gt;&lt;property id=&quot;20307&quot; value=&quot;267&quot;/&gt;&lt;/object&gt;&lt;object type=&quot;3&quot; unique_id=&quot;10014&quot;&gt;&lt;property id=&quot;20148&quot; value=&quot;5&quot;/&gt;&lt;property id=&quot;20300&quot; value=&quot;Slide 12&quot;/&gt;&lt;property id=&quot;20307&quot; value=&quot;269&quot;/&gt;&lt;/object&gt;&lt;object type=&quot;3&quot; unique_id=&quot;10015&quot;&gt;&lt;property id=&quot;20148&quot; value=&quot;5&quot;/&gt;&lt;property id=&quot;20300&quot; value=&quot;Slide 13 - &amp;quot;Kết luận&amp;quot;&quot;/&gt;&lt;property id=&quot;20307&quot; value=&quot;270&quot;/&gt;&lt;/object&gt;&lt;object type=&quot;3&quot; unique_id=&quot;10016&quot;&gt;&lt;property id=&quot;20148&quot; value=&quot;5&quot;/&gt;&lt;property id=&quot;20300&quot; value=&quot;Slide 14&quot;/&gt;&lt;property id=&quot;20307&quot; value=&quot;272&quot;/&gt;&lt;/object&gt;&lt;object type=&quot;3&quot; unique_id=&quot;10017&quot;&gt;&lt;property id=&quot;20148&quot; value=&quot;5&quot;/&gt;&lt;property id=&quot;20300&quot; value=&quot;Slide 15&quot;/&gt;&lt;property id=&quot;20307&quot; value=&quot;273&quot;/&gt;&lt;/object&gt;&lt;object type=&quot;3&quot; unique_id=&quot;10018&quot;&gt;&lt;property id=&quot;20148&quot; value=&quot;5&quot;/&gt;&lt;property id=&quot;20300&quot; value=&quot;Slide 16&quot;/&gt;&lt;property id=&quot;20307&quot; value=&quot;287&quot;/&gt;&lt;/object&gt;&lt;object type=&quot;3&quot; unique_id=&quot;10019&quot;&gt;&lt;property id=&quot;20148&quot; value=&quot;5&quot;/&gt;&lt;property id=&quot;20300&quot; value=&quot;Slide 17 - &amp;quot; &amp;quot;&quot;/&gt;&lt;property id=&quot;20307&quot; value=&quot;288&quot;/&gt;&lt;/object&gt;&lt;object type=&quot;3&quot; unique_id=&quot;10021&quot;&gt;&lt;property id=&quot;20148&quot; value=&quot;5&quot;/&gt;&lt;property id=&quot;20300&quot; value=&quot;Slide 18&quot;/&gt;&lt;property id=&quot;20307&quot; value=&quot;290&quot;/&gt;&lt;/object&gt;&lt;object type=&quot;3&quot; unique_id=&quot;10022&quot;&gt;&lt;property id=&quot;20148&quot; value=&quot;5&quot;/&gt;&lt;property id=&quot;20300&quot; value=&quot;Slide 19&quot;/&gt;&lt;property id=&quot;20307&quot; value=&quot;289&quot;/&gt;&lt;/object&gt;&lt;object type=&quot;3&quot; unique_id=&quot;10023&quot;&gt;&lt;property id=&quot;20148&quot; value=&quot;5&quot;/&gt;&lt;property id=&quot;20300&quot; value=&quot;Slide 20&quot;/&gt;&lt;property id=&quot;20307&quot; value=&quot;293&quot;/&gt;&lt;/object&gt;&lt;object type=&quot;3&quot; unique_id=&quot;10024&quot;&gt;&lt;property id=&quot;20148&quot; value=&quot;5&quot;/&gt;&lt;property id=&quot;20300&quot; value=&quot;Slide 21&quot;/&gt;&lt;property id=&quot;20307&quot; value=&quot;294&quot;/&gt;&lt;/object&gt;&lt;object type=&quot;3&quot; unique_id=&quot;10025&quot;&gt;&lt;property id=&quot;20148&quot; value=&quot;5&quot;/&gt;&lt;property id=&quot;20300&quot; value=&quot;Slide 22 - &amp;quot;Kết luận&amp;quot;&quot;/&gt;&lt;property id=&quot;20307&quot; value=&quot;292&quot;/&gt;&lt;/object&gt;&lt;object type=&quot;3&quot; unique_id=&quot;10026&quot;&gt;&lt;property id=&quot;20148&quot; value=&quot;5&quot;/&gt;&lt;property id=&quot;20300&quot; value=&quot;Slide 23&quot;/&gt;&lt;property id=&quot;20307&quot; value=&quot;295&quot;/&gt;&lt;/object&gt;&lt;object type=&quot;3&quot; unique_id=&quot;10055&quot;&gt;&lt;property id=&quot;20148&quot; value=&quot;5&quot;/&gt;&lt;property id=&quot;20300&quot; value=&quot;Slide 1&quot;/&gt;&lt;property id=&quot;20307&quot; value=&quot;296&quot;/&gt;&lt;/object&gt;&lt;/object&gt;&lt;object type=&quot;8&quot; unique_id=&quot;10054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606</TotalTime>
  <Words>650</Words>
  <Application>Microsoft Office PowerPoint</Application>
  <PresentationFormat>On-screen Show (4:3)</PresentationFormat>
  <Paragraphs>127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7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Kết luận</vt:lpstr>
      <vt:lpstr>PowerPoint Presentation</vt:lpstr>
      <vt:lpstr>PowerPoint Presentation</vt:lpstr>
      <vt:lpstr>PowerPoint Presentation</vt:lpstr>
      <vt:lpstr> </vt:lpstr>
      <vt:lpstr>PowerPoint Presentation</vt:lpstr>
      <vt:lpstr>PowerPoint Presentation</vt:lpstr>
      <vt:lpstr>PowerPoint Presentation</vt:lpstr>
      <vt:lpstr>PowerPoint Presentation</vt:lpstr>
      <vt:lpstr>Kết luận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andongnhi</dc:creator>
  <cp:lastModifiedBy>THAMB - LOP HOC</cp:lastModifiedBy>
  <cp:revision>74</cp:revision>
  <dcterms:created xsi:type="dcterms:W3CDTF">2016-03-13T12:19:04Z</dcterms:created>
  <dcterms:modified xsi:type="dcterms:W3CDTF">2019-03-06T02:07:03Z</dcterms:modified>
</cp:coreProperties>
</file>