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B1E2C-6155-42D3-B300-DB270D44935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C0381-E7BB-4B5A-8FE2-E762A94C6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C0C217-D905-4985-A4C1-1E826245F30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</a:t>
            </a:fld>
            <a:endParaRPr lang="en-US" sz="1400" smtClean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0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môn: Kể chuyện</a:t>
            </a:r>
            <a:endParaRPr lang="en-US" sz="2000" b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6482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Chiếc rễ đa tròn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600200"/>
            <a:ext cx="9144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 theo phân vai</a:t>
            </a:r>
          </a:p>
          <a:p>
            <a:pPr algn="ctr">
              <a:spcBef>
                <a:spcPct val="50000"/>
              </a:spcBef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chuyện: Ai ngoan sẽ được thưởng.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2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2209800" y="685800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800600"/>
            <a:ext cx="4343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67000"/>
            <a:ext cx="4876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2667000"/>
            <a:ext cx="4191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524000"/>
            <a:ext cx="9144000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Sắp  xếp đúng trật tự các tranh theo nội dung câu chuyện và kể lại được từng đoạn của câu chuyện 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0" y="3810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0" y="838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17526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2. Dựa theo tranh kể lại được từng đoạn câu chuyện.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819400"/>
            <a:ext cx="4191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 cstate="print"/>
          <a:srcRect r="1923"/>
          <a:stretch>
            <a:fillRect/>
          </a:stretch>
        </p:blipFill>
        <p:spPr bwMode="auto">
          <a:xfrm>
            <a:off x="4572000" y="2819400"/>
            <a:ext cx="4343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029200"/>
            <a:ext cx="419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16002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800" b="1">
                <a:latin typeface="Times New Roman" pitchFamily="18" charset="0"/>
                <a:cs typeface="Times New Roman" pitchFamily="18" charset="0"/>
              </a:rPr>
              <a:t>Dựa theo tranh 3 kể lại được đoạn 1 câu chuyện.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209800"/>
            <a:ext cx="632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4767263"/>
            <a:ext cx="3276600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Bác Hồ thấy gì trên mặt đất?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5613400"/>
            <a:ext cx="3352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Nhìn thấy chiếc rễ đa Bác Hồ nói gì với chú cần vụ?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276600" y="4953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352800" y="4876800"/>
            <a:ext cx="5791200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+Bác nhìn thấy một chiếc rễ đa nhỏ, dài.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76600" y="5638800"/>
            <a:ext cx="54864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Bác bảo chú cần vụ cuốn rễ lại rồi trồng cho nó mọc tiếp.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3" grpId="0"/>
      <p:bldP spid="163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 r="1923"/>
          <a:stretch>
            <a:fillRect/>
          </a:stretch>
        </p:blipFill>
        <p:spPr bwMode="auto">
          <a:xfrm>
            <a:off x="2133600" y="2286000"/>
            <a:ext cx="4724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44958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Chú cần vụ trồng cái rễ đa như thế nào ?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5257800"/>
            <a:ext cx="381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Theo Bác thì phải trồng chiếc rễ đa như thế nào ?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114800" y="4572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191000" y="44958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- Chú cần vụ xới đất rồi vùi chiếc rễ xuống.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91000" y="5229225"/>
            <a:ext cx="4953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- Bác cuốn chiếc rễ thành một vòng tròn rồi bảo chú cần vụ buộc nó tựa vào hai cái cọc, sau đó mới vùi hai đầu rễ xuống đất.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0" y="152400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 theo tranh 1 kể lại được đoạn 2 câu chuyện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8" grpId="0"/>
      <p:bldP spid="153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0"/>
            <a:ext cx="5029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4572000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Kết quả việc trồng rễ đa của Bác như thế nào 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0" y="5484813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Mọi người hiểu Bác cho trồng chiếc rễ đa thành vòng tròn để làm gì?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419600" y="48006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495800" y="46482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Chiếc rễ đa lớn thành một cây đa có vòng lá tròn.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572000" y="5484813"/>
            <a:ext cx="457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Bác trồng rễ đa như vậy để làm chỗ vui chơi mát mẻ và đẹp cho các cháu thiếu nhi.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0" y="17526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 theo tranh 2 kể lại được đoạn 3 câu chuyện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4" grpId="0"/>
      <p:bldP spid="143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990600" y="381000"/>
            <a:ext cx="7162800" cy="1524000"/>
          </a:xfrm>
          <a:prstGeom prst="flowChartDecision">
            <a:avLst/>
          </a:prstGeom>
          <a:solidFill>
            <a:schemeClr val="accent1"/>
          </a:solidFill>
          <a:ln w="9525">
            <a:pattFill prst="narVert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sz="2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nl-NL" sz="3600" b="1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l-NL" sz="3600" b="1" smtClean="0">
                <a:latin typeface="Times New Roman" pitchFamily="18" charset="0"/>
                <a:cs typeface="Times New Roman" pitchFamily="18" charset="0"/>
              </a:rPr>
              <a:t>Kể </a:t>
            </a:r>
            <a:r>
              <a:rPr lang="nl-NL" sz="3600" b="1">
                <a:latin typeface="Times New Roman" pitchFamily="18" charset="0"/>
                <a:cs typeface="Times New Roman" pitchFamily="18" charset="0"/>
              </a:rPr>
              <a:t>toàn bộ câu  chuyện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3" cstate="print"/>
          <a:srcRect r="1923"/>
          <a:stretch>
            <a:fillRect/>
          </a:stretch>
        </p:blipFill>
        <p:spPr bwMode="auto">
          <a:xfrm>
            <a:off x="4572000" y="1828800"/>
            <a:ext cx="4343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657600"/>
            <a:ext cx="419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28600" y="1838980"/>
            <a:ext cx="89643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nl-NL" sz="2800" b="1">
                <a:latin typeface="Times New Roman" pitchFamily="18" charset="0"/>
                <a:cs typeface="Times New Roman" pitchFamily="18" charset="0"/>
              </a:rPr>
              <a:t>Bác Hồ có tình thương bao la đối với mọi người, mọi vật.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09600" y="1381780"/>
            <a:ext cx="75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* Em hiểu nội dung câu chuyện như thế nào?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3" grpId="1"/>
      <p:bldP spid="12294" grpId="0"/>
      <p:bldP spid="1229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/object&gt;&lt;/object&gt;&lt;/database&gt;"/>
  <p:tag name="SECTOMILLISECCONVERTED" val="1"/>
  <p:tag name="ISPRING_RESOURCE_PATHS_HASH_PRESENTER" val="435bb4e7f631412ae7254386eee982c1f84393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366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WIN7X64</cp:lastModifiedBy>
  <cp:revision>7</cp:revision>
  <dcterms:created xsi:type="dcterms:W3CDTF">2016-04-18T16:12:05Z</dcterms:created>
  <dcterms:modified xsi:type="dcterms:W3CDTF">2019-04-15T07:40:05Z</dcterms:modified>
</cp:coreProperties>
</file>