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3" r:id="rId2"/>
    <p:sldId id="258" r:id="rId3"/>
    <p:sldId id="259" r:id="rId4"/>
    <p:sldId id="274" r:id="rId5"/>
    <p:sldId id="261" r:id="rId6"/>
    <p:sldId id="262" r:id="rId7"/>
    <p:sldId id="263" r:id="rId8"/>
    <p:sldId id="275" r:id="rId9"/>
    <p:sldId id="276" r:id="rId10"/>
    <p:sldId id="264" r:id="rId11"/>
    <p:sldId id="277" r:id="rId12"/>
    <p:sldId id="265" r:id="rId13"/>
    <p:sldId id="278" r:id="rId14"/>
    <p:sldId id="266" r:id="rId15"/>
    <p:sldId id="267" r:id="rId16"/>
    <p:sldId id="268" r:id="rId17"/>
    <p:sldId id="269" r:id="rId18"/>
    <p:sldId id="270" r:id="rId19"/>
    <p:sldId id="271" r:id="rId20"/>
    <p:sldId id="279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8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DC4AE-3529-4475-A816-9DC423A27CD5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EC583-E5CC-44C3-AD06-153EB42EA3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4307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CBB4F0-A61A-41E4-AB61-BBCCE8009413}" type="slidenum">
              <a:rPr lang="en-US"/>
              <a:pPr/>
              <a:t>14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vi-VN"/>
              <a:t>M,.</a:t>
            </a:r>
          </a:p>
          <a:p>
            <a:endParaRPr lang="vi-VN"/>
          </a:p>
          <a:p>
            <a:endParaRPr lang="vi-VN"/>
          </a:p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361E70D-78C5-4621-9887-15F19270FF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1E810-E957-45BB-901E-8D6D9EA63A1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52400" y="1371600"/>
            <a:ext cx="37338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folHlink"/>
                  </a:gs>
                  <a:gs pos="100000">
                    <a:srgbClr val="0000FF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22860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0161" dir="20493903" algn="ctr" rotWithShape="0">
              <a:srgbClr val="FFFF0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 MÔN: TẬP ĐỌC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4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LỚP: </a:t>
            </a: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Bài: Cây đa quê hương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0" y="762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mph" presetSubtype="0" repeatCount="indefinit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1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96" name="Picture 16" descr="BD2053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2450" y="5334000"/>
            <a:ext cx="22415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7" name="Picture 17" descr="BD20530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92650"/>
            <a:ext cx="1757363" cy="224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303" name="Rectangle 23"/>
          <p:cNvSpPr>
            <a:spLocks noChangeArrowheads="1"/>
          </p:cNvSpPr>
          <p:nvPr/>
        </p:nvSpPr>
        <p:spPr bwMode="auto">
          <a:xfrm>
            <a:off x="228600" y="1676400"/>
            <a:ext cx="8915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nl-NL" sz="3200" b="1" dirty="0">
                <a:latin typeface="Times New Roman" pitchFamily="18" charset="0"/>
              </a:rPr>
              <a:t>Câu 4: Ngồi hóng mát ở gốc đa, tác giả còn thấy những cảnh đẹp nào của quê hương?</a:t>
            </a:r>
            <a:r>
              <a:rPr lang="en-US" sz="3200" b="1" dirty="0">
                <a:latin typeface="Times New Roman" pitchFamily="18" charset="0"/>
              </a:rPr>
              <a:t> </a:t>
            </a:r>
          </a:p>
        </p:txBody>
      </p:sp>
      <p:sp>
        <p:nvSpPr>
          <p:cNvPr id="97304" name="Text Box 24"/>
          <p:cNvSpPr txBox="1">
            <a:spLocks noChangeArrowheads="1"/>
          </p:cNvSpPr>
          <p:nvPr/>
        </p:nvSpPr>
        <p:spPr bwMode="auto">
          <a:xfrm>
            <a:off x="152400" y="3200400"/>
            <a:ext cx="9220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rgbClr val="FF0066"/>
                </a:solidFill>
                <a:latin typeface="Times New Roman" pitchFamily="18" charset="0"/>
              </a:rPr>
              <a:t> -Ngồi hóng mát ở gốc đa, tác giả còn thấy: Lúa vàng gợn sóng. Xa xa, giữa cánh đồng đàn trâu ra về, lững thững, bóng sừng trâu dưới nắng chiều kéo dài, lan rộng giữa ruộng đồng yên lặng.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2362200" y="381000"/>
            <a:ext cx="37798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4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3048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905000"/>
            <a:ext cx="800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AutoShape 2"/>
          <p:cNvSpPr>
            <a:spLocks noChangeArrowheads="1"/>
          </p:cNvSpPr>
          <p:nvPr/>
        </p:nvSpPr>
        <p:spPr bwMode="auto">
          <a:xfrm>
            <a:off x="1588" y="6286500"/>
            <a:ext cx="547687" cy="547688"/>
          </a:xfrm>
          <a:prstGeom prst="sun">
            <a:avLst>
              <a:gd name="adj" fmla="val 32463"/>
            </a:avLst>
          </a:prstGeom>
          <a:solidFill>
            <a:srgbClr val="F4130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3427" name="AutoShape 3"/>
          <p:cNvSpPr>
            <a:spLocks noChangeArrowheads="1"/>
          </p:cNvSpPr>
          <p:nvPr/>
        </p:nvSpPr>
        <p:spPr bwMode="auto">
          <a:xfrm>
            <a:off x="8367713" y="6503988"/>
            <a:ext cx="395287" cy="354012"/>
          </a:xfrm>
          <a:prstGeom prst="sun">
            <a:avLst>
              <a:gd name="adj" fmla="val 31727"/>
            </a:avLst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3428" name="AutoShape 4"/>
          <p:cNvSpPr>
            <a:spLocks noChangeArrowheads="1"/>
          </p:cNvSpPr>
          <p:nvPr/>
        </p:nvSpPr>
        <p:spPr bwMode="auto">
          <a:xfrm>
            <a:off x="549275" y="6483350"/>
            <a:ext cx="365125" cy="365125"/>
          </a:xfrm>
          <a:prstGeom prst="sun">
            <a:avLst>
              <a:gd name="adj" fmla="val 31306"/>
            </a:avLst>
          </a:prstGeom>
          <a:solidFill>
            <a:srgbClr val="FFFF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3429" name="AutoShape 5"/>
          <p:cNvSpPr>
            <a:spLocks noChangeArrowheads="1"/>
          </p:cNvSpPr>
          <p:nvPr/>
        </p:nvSpPr>
        <p:spPr bwMode="auto">
          <a:xfrm>
            <a:off x="-14288" y="5956300"/>
            <a:ext cx="365126" cy="365125"/>
          </a:xfrm>
          <a:prstGeom prst="sun">
            <a:avLst>
              <a:gd name="adj" fmla="val 32639"/>
            </a:avLst>
          </a:prstGeom>
          <a:solidFill>
            <a:srgbClr val="FFFF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21862" name="AutoShape 6"/>
          <p:cNvSpPr>
            <a:spLocks noChangeArrowheads="1"/>
          </p:cNvSpPr>
          <p:nvPr/>
        </p:nvSpPr>
        <p:spPr bwMode="auto">
          <a:xfrm>
            <a:off x="0" y="0"/>
            <a:ext cx="457200" cy="457200"/>
          </a:xfrm>
          <a:prstGeom prst="sun">
            <a:avLst>
              <a:gd name="adj" fmla="val 32463"/>
            </a:avLst>
          </a:prstGeom>
          <a:solidFill>
            <a:srgbClr val="F4130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21863" name="AutoShape 7"/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sun">
            <a:avLst>
              <a:gd name="adj" fmla="val 32463"/>
            </a:avLst>
          </a:prstGeom>
          <a:solidFill>
            <a:schemeClr val="accent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21864" name="AutoShape 8"/>
          <p:cNvSpPr>
            <a:spLocks noChangeArrowheads="1"/>
          </p:cNvSpPr>
          <p:nvPr/>
        </p:nvSpPr>
        <p:spPr bwMode="auto">
          <a:xfrm>
            <a:off x="76200" y="152400"/>
            <a:ext cx="2119313" cy="1981200"/>
          </a:xfrm>
          <a:prstGeom prst="star32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21865" name="AutoShape 9"/>
          <p:cNvSpPr>
            <a:spLocks noChangeArrowheads="1"/>
          </p:cNvSpPr>
          <p:nvPr/>
        </p:nvSpPr>
        <p:spPr bwMode="auto">
          <a:xfrm>
            <a:off x="468313" y="549275"/>
            <a:ext cx="971550" cy="109855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3452" name="WordArt 28"/>
          <p:cNvSpPr>
            <a:spLocks noChangeArrowheads="1" noChangeShapeType="1" noTextEdit="1"/>
          </p:cNvSpPr>
          <p:nvPr/>
        </p:nvSpPr>
        <p:spPr bwMode="auto">
          <a:xfrm>
            <a:off x="1042988" y="1844675"/>
            <a:ext cx="6842125" cy="28797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9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LUYỆN ĐỌC LẠI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700" decel="100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700" decel="1000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4" grpId="0" animBg="1"/>
      <p:bldP spid="121865" grpId="0" animBg="1"/>
      <p:bldP spid="10345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4572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371600"/>
            <a:ext cx="8534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tòa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xuể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chót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vót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gẩy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chừng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81000" y="3352800"/>
            <a:ext cx="2286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29200" y="2362200"/>
            <a:ext cx="1676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95800" y="3352800"/>
            <a:ext cx="2667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315200" y="4876800"/>
            <a:ext cx="1219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" y="3810000"/>
            <a:ext cx="1219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562600" y="3810000"/>
            <a:ext cx="1066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67600" y="5257800"/>
            <a:ext cx="685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00400" y="5257800"/>
            <a:ext cx="685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1000" y="5789612"/>
            <a:ext cx="685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71600" y="5791200"/>
            <a:ext cx="1219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3188" name="Picture 4" descr="j023087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28600" y="-152400"/>
            <a:ext cx="9525000" cy="7315200"/>
          </a:xfrm>
          <a:prstGeom prst="rect">
            <a:avLst/>
          </a:prstGeom>
          <a:noFill/>
        </p:spPr>
      </p:pic>
      <p:sp>
        <p:nvSpPr>
          <p:cNvPr id="93189" name="WordArt 5"/>
          <p:cNvSpPr>
            <a:spLocks noChangeArrowheads="1" noChangeShapeType="1" noTextEdit="1"/>
          </p:cNvSpPr>
          <p:nvPr/>
        </p:nvSpPr>
        <p:spPr bwMode="auto">
          <a:xfrm>
            <a:off x="533400" y="2057400"/>
            <a:ext cx="7620000" cy="228600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b="1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2"/>
                </a:solidFill>
                <a:latin typeface="Times New Roman"/>
                <a:cs typeface="Times New Roman"/>
              </a:rPr>
              <a:t>Du lịch qua màn ảnh nhỏ</a:t>
            </a:r>
          </a:p>
        </p:txBody>
      </p:sp>
      <p:grpSp>
        <p:nvGrpSpPr>
          <p:cNvPr id="2" name="Group 93"/>
          <p:cNvGrpSpPr>
            <a:grpSpLocks/>
          </p:cNvGrpSpPr>
          <p:nvPr/>
        </p:nvGrpSpPr>
        <p:grpSpPr bwMode="auto">
          <a:xfrm rot="-5400000">
            <a:off x="-33337" y="-261938"/>
            <a:ext cx="3962400" cy="4333875"/>
            <a:chOff x="3936" y="-15"/>
            <a:chExt cx="1817" cy="1788"/>
          </a:xfrm>
        </p:grpSpPr>
        <p:pic>
          <p:nvPicPr>
            <p:cNvPr id="93191" name="Picture 94" descr="hoa-hong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7060206">
              <a:off x="5200" y="58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192" name="Picture 95" descr="hoa-day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537" y="-15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193" name="Picture 96" descr="hoa-day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36" y="7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93"/>
          <p:cNvGrpSpPr>
            <a:grpSpLocks/>
          </p:cNvGrpSpPr>
          <p:nvPr/>
        </p:nvGrpSpPr>
        <p:grpSpPr bwMode="auto">
          <a:xfrm>
            <a:off x="4876800" y="-152400"/>
            <a:ext cx="4419600" cy="3886200"/>
            <a:chOff x="3936" y="-15"/>
            <a:chExt cx="1817" cy="1788"/>
          </a:xfrm>
        </p:grpSpPr>
        <p:pic>
          <p:nvPicPr>
            <p:cNvPr id="93195" name="Picture 94" descr="hoa-hong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7060206">
              <a:off x="5200" y="58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196" name="Picture 95" descr="hoa-day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537" y="-15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197" name="Picture 96" descr="hoa-day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36" y="7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93"/>
          <p:cNvGrpSpPr>
            <a:grpSpLocks/>
          </p:cNvGrpSpPr>
          <p:nvPr/>
        </p:nvGrpSpPr>
        <p:grpSpPr bwMode="auto">
          <a:xfrm rot="5400000">
            <a:off x="5214938" y="2633662"/>
            <a:ext cx="3962400" cy="4333875"/>
            <a:chOff x="3936" y="-15"/>
            <a:chExt cx="1817" cy="1788"/>
          </a:xfrm>
        </p:grpSpPr>
        <p:pic>
          <p:nvPicPr>
            <p:cNvPr id="93199" name="Picture 94" descr="hoa-hong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7060206">
              <a:off x="5200" y="58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200" name="Picture 95" descr="hoa-day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537" y="-15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201" name="Picture 96" descr="hoa-day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36" y="7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93"/>
          <p:cNvGrpSpPr>
            <a:grpSpLocks/>
          </p:cNvGrpSpPr>
          <p:nvPr/>
        </p:nvGrpSpPr>
        <p:grpSpPr bwMode="auto">
          <a:xfrm rot="10800000">
            <a:off x="-152400" y="2743200"/>
            <a:ext cx="4419600" cy="4114800"/>
            <a:chOff x="3936" y="-15"/>
            <a:chExt cx="1817" cy="1788"/>
          </a:xfrm>
        </p:grpSpPr>
        <p:pic>
          <p:nvPicPr>
            <p:cNvPr id="93203" name="Picture 94" descr="hoa-hong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7060206">
              <a:off x="5200" y="58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204" name="Picture 95" descr="hoa-day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537" y="-15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205" name="Picture 96" descr="hoa-day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36" y="7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33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nimClr clrSpc="rgb" dir="cw">
                                      <p:cBhvr>
                                        <p:cTn id="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4" presetID="33" presetClass="emph" presetSubtype="0" fill="remove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nimClr clrSpc="rgb" dir="cw">
                                      <p:cBhvr>
                                        <p:cTn id="2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27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9" grpId="0" animBg="1"/>
      <p:bldP spid="93189" grpId="1" animBg="1"/>
      <p:bldP spid="93189" grpId="2" animBg="1"/>
      <p:bldP spid="93189" grpId="3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2" descr="Downloa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3048000" y="64008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Cây đa Tân Trào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8" name="Picture 2" descr="cay-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450px-C%C3%A2y_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cong%20lang%20va%20cay%20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9375"/>
            <a:ext cx="9144000" cy="67786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0115" name="Picture 3" descr="o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304800" y="1905000"/>
            <a:ext cx="86423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91</a:t>
            </a:r>
          </a:p>
        </p:txBody>
      </p:sp>
      <p:sp>
        <p:nvSpPr>
          <p:cNvPr id="55310" name="WordArt 14"/>
          <p:cNvSpPr>
            <a:spLocks noChangeArrowheads="1" noChangeShapeType="1" noTextEdit="1"/>
          </p:cNvSpPr>
          <p:nvPr/>
        </p:nvSpPr>
        <p:spPr bwMode="auto">
          <a:xfrm>
            <a:off x="2667000" y="685800"/>
            <a:ext cx="4086225" cy="811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lvl="1" algn="ctr"/>
            <a:r>
              <a:rPr lang="en-US" sz="3600" b="1" kern="10" dirty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4" grpId="0"/>
      <p:bldP spid="553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750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2" cstate="print">
            <a:lum bright="-12000"/>
          </a:blip>
          <a:srcRect/>
          <a:stretch>
            <a:fillRect/>
          </a:stretch>
        </p:blipFill>
        <p:spPr bwMode="auto">
          <a:xfrm>
            <a:off x="0" y="1524001"/>
            <a:ext cx="9144000" cy="5334000"/>
          </a:xfrm>
          <a:prstGeom prst="rect">
            <a:avLst/>
          </a:prstGeom>
          <a:noFill/>
        </p:spPr>
      </p:pic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2843213" y="228600"/>
            <a:ext cx="35290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1403350" y="804863"/>
            <a:ext cx="6553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đa quê 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609600" y="1524000"/>
            <a:ext cx="2552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Luyện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đọc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2281238" y="76200"/>
            <a:ext cx="3529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914400" y="5080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đa quê hương</a:t>
            </a: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28600" y="32004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b="1" dirty="0">
                <a:latin typeface="Times New Roman" pitchFamily="18" charset="0"/>
                <a:cs typeface="Times New Roman" pitchFamily="18" charset="0"/>
              </a:rPr>
              <a:t>-  Trong vòm lá,  gió chiều gẩy lên những điệu nhạc li kì  tưởng chừng như ai đang cười, đang nói.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285206" y="33528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7390606" y="34290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3352006" y="37338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647406" y="37338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723606" y="37338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457200" y="2438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100359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WordArt 3" descr="Narrow vertical"/>
          <p:cNvSpPr>
            <a:spLocks noChangeArrowheads="1" noChangeShapeType="1" noTextEdit="1"/>
          </p:cNvSpPr>
          <p:nvPr/>
        </p:nvSpPr>
        <p:spPr bwMode="auto">
          <a:xfrm>
            <a:off x="1403350" y="1341438"/>
            <a:ext cx="5715000" cy="26670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ĐỌC NHÓM</a:t>
            </a:r>
          </a:p>
        </p:txBody>
      </p:sp>
      <p:sp>
        <p:nvSpPr>
          <p:cNvPr id="109573" name="WordArt 5"/>
          <p:cNvSpPr>
            <a:spLocks noChangeArrowheads="1" noChangeShapeType="1" noTextEdit="1"/>
          </p:cNvSpPr>
          <p:nvPr/>
        </p:nvSpPr>
        <p:spPr bwMode="auto">
          <a:xfrm>
            <a:off x="611188" y="1557338"/>
            <a:ext cx="7620000" cy="3886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9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ĐỌC ĐỒNG THANH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animBg="1"/>
      <p:bldP spid="109571" grpId="1" animBg="1"/>
      <p:bldP spid="1095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447800"/>
            <a:ext cx="8991600" cy="106680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nl-NL" b="1" dirty="0">
                <a:latin typeface="Times New Roman" pitchFamily="18" charset="0"/>
              </a:rPr>
              <a:t>Câu 1: Những từ ngữ, câu văn nào cho thấy cây đa đã sống rất lâu?</a:t>
            </a:r>
            <a:r>
              <a:rPr lang="en-US" b="1" dirty="0">
                <a:latin typeface="Times New Roman" pitchFamily="18" charset="0"/>
              </a:rPr>
              <a:t> </a:t>
            </a:r>
          </a:p>
        </p:txBody>
      </p:sp>
      <p:sp>
        <p:nvSpPr>
          <p:cNvPr id="101414" name="Text Box 38"/>
          <p:cNvSpPr txBox="1">
            <a:spLocks noChangeArrowheads="1"/>
          </p:cNvSpPr>
          <p:nvPr/>
        </p:nvSpPr>
        <p:spPr bwMode="auto">
          <a:xfrm>
            <a:off x="2362200" y="381000"/>
            <a:ext cx="37798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4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415" name="Text Box 39"/>
          <p:cNvSpPr txBox="1">
            <a:spLocks noChangeArrowheads="1"/>
          </p:cNvSpPr>
          <p:nvPr/>
        </p:nvSpPr>
        <p:spPr bwMode="auto">
          <a:xfrm>
            <a:off x="381000" y="2667000"/>
            <a:ext cx="8763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đa nghìn năm</a:t>
            </a:r>
            <a:r>
              <a:rPr lang="nl-NL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đã gắn liền với thời thơ ấu của chúng tôi. Đó là một </a:t>
            </a:r>
            <a:r>
              <a:rPr lang="nl-NL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 cổ kính</a:t>
            </a:r>
            <a:r>
              <a:rPr lang="nl-NL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hơn là một  thân cây.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1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  <p:bldP spid="1014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76200" y="34432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 ngọn: </a:t>
            </a:r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152400" y="1600200"/>
            <a:ext cx="1876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 cành:</a:t>
            </a:r>
          </a:p>
        </p:txBody>
      </p:sp>
      <p:sp>
        <p:nvSpPr>
          <p:cNvPr id="56357" name="Text Box 37"/>
          <p:cNvSpPr txBox="1">
            <a:spLocks noChangeArrowheads="1"/>
          </p:cNvSpPr>
          <p:nvPr/>
        </p:nvSpPr>
        <p:spPr bwMode="auto">
          <a:xfrm>
            <a:off x="57150" y="44958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 thân:</a:t>
            </a:r>
          </a:p>
        </p:txBody>
      </p:sp>
      <p:sp>
        <p:nvSpPr>
          <p:cNvPr id="107527" name="Text Box 7"/>
          <p:cNvSpPr txBox="1">
            <a:spLocks noChangeArrowheads="1"/>
          </p:cNvSpPr>
          <p:nvPr/>
        </p:nvSpPr>
        <p:spPr bwMode="auto">
          <a:xfrm>
            <a:off x="685800" y="2286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nl-NL" sz="2800" b="1">
                <a:latin typeface="Times New Roman" pitchFamily="18" charset="0"/>
              </a:rPr>
              <a:t>Câu 2 :Các bộ phận của cây đa (thân, cành, ngọn, rễ) được tả bằng những hình ảnh nào?</a:t>
            </a:r>
            <a:r>
              <a:rPr lang="en-US" sz="2800" b="1">
                <a:latin typeface="Times New Roman" pitchFamily="18" charset="0"/>
              </a:rPr>
              <a:t> 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104775" y="2528888"/>
            <a:ext cx="1876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*rễ:</a:t>
            </a:r>
          </a:p>
        </p:txBody>
      </p:sp>
      <p:pic>
        <p:nvPicPr>
          <p:cNvPr id="107530" name="Picture 10" descr="cong_la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447800"/>
            <a:ext cx="4953000" cy="3886200"/>
          </a:xfrm>
          <a:prstGeom prst="rect">
            <a:avLst/>
          </a:prstGeom>
          <a:noFill/>
        </p:spPr>
      </p:pic>
      <p:sp>
        <p:nvSpPr>
          <p:cNvPr id="56358" name="Line 38"/>
          <p:cNvSpPr>
            <a:spLocks noChangeShapeType="1"/>
          </p:cNvSpPr>
          <p:nvPr/>
        </p:nvSpPr>
        <p:spPr bwMode="auto">
          <a:xfrm flipV="1">
            <a:off x="1371600" y="4114800"/>
            <a:ext cx="46482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" name="Line 38"/>
          <p:cNvSpPr>
            <a:spLocks noChangeShapeType="1"/>
          </p:cNvSpPr>
          <p:nvPr/>
        </p:nvSpPr>
        <p:spPr bwMode="auto">
          <a:xfrm>
            <a:off x="914400" y="2819400"/>
            <a:ext cx="5029200" cy="1981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Line 38"/>
          <p:cNvSpPr>
            <a:spLocks noChangeShapeType="1"/>
          </p:cNvSpPr>
          <p:nvPr/>
        </p:nvSpPr>
        <p:spPr bwMode="auto">
          <a:xfrm flipV="1">
            <a:off x="1295400" y="1828800"/>
            <a:ext cx="5486400" cy="1905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38"/>
          <p:cNvSpPr>
            <a:spLocks noChangeShapeType="1"/>
          </p:cNvSpPr>
          <p:nvPr/>
        </p:nvSpPr>
        <p:spPr bwMode="auto">
          <a:xfrm>
            <a:off x="1447800" y="1905000"/>
            <a:ext cx="449580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6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8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2" grpId="0"/>
      <p:bldP spid="88075" grpId="0"/>
      <p:bldP spid="56357" grpId="0"/>
      <p:bldP spid="2" grpId="0"/>
      <p:bldP spid="56358" grpId="0" animBg="1"/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14" name="Text Box 38"/>
          <p:cNvSpPr txBox="1">
            <a:spLocks noChangeArrowheads="1"/>
          </p:cNvSpPr>
          <p:nvPr/>
        </p:nvSpPr>
        <p:spPr bwMode="auto">
          <a:xfrm>
            <a:off x="2362200" y="381000"/>
            <a:ext cx="37798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4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416" name="Rectangle 40"/>
          <p:cNvSpPr>
            <a:spLocks noChangeArrowheads="1"/>
          </p:cNvSpPr>
          <p:nvPr/>
        </p:nvSpPr>
        <p:spPr bwMode="auto">
          <a:xfrm>
            <a:off x="0" y="1447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 i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1417" name="Rectangle 41"/>
          <p:cNvSpPr>
            <a:spLocks noChangeArrowheads="1"/>
          </p:cNvSpPr>
          <p:nvPr/>
        </p:nvSpPr>
        <p:spPr bwMode="auto">
          <a:xfrm>
            <a:off x="228600" y="2819400"/>
            <a:ext cx="9144000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tòa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xuể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Chót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vót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: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1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304800" y="1613118"/>
            <a:ext cx="8458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</a:rPr>
              <a:t>Câu</a:t>
            </a:r>
            <a:r>
              <a:rPr lang="en-US" sz="3200" b="1" u="sng" dirty="0">
                <a:latin typeface="Times New Roman" pitchFamily="18" charset="0"/>
              </a:rPr>
              <a:t> 3</a:t>
            </a:r>
            <a:r>
              <a:rPr lang="en-US" sz="3200" b="1" dirty="0">
                <a:latin typeface="Times New Roman" pitchFamily="18" charset="0"/>
              </a:rPr>
              <a:t>:  </a:t>
            </a:r>
            <a:r>
              <a:rPr lang="en-US" sz="3200" b="1" dirty="0" err="1">
                <a:latin typeface="Times New Roman" pitchFamily="18" charset="0"/>
              </a:rPr>
              <a:t>Hãy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nói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lại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phận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cây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đa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M: </a:t>
            </a:r>
            <a:r>
              <a:rPr lang="en-US" sz="3200" b="1" dirty="0" err="1">
                <a:latin typeface="Times New Roman" pitchFamily="18" charset="0"/>
              </a:rPr>
              <a:t>Thân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cây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</a:rPr>
              <a:t>rất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</a:rPr>
              <a:t> to.</a:t>
            </a:r>
          </a:p>
        </p:txBody>
      </p:sp>
      <p:pic>
        <p:nvPicPr>
          <p:cNvPr id="97296" name="Picture 16" descr="BD2053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2450" y="5334000"/>
            <a:ext cx="22415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7" name="Picture 17" descr="BD20530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92650"/>
            <a:ext cx="1757363" cy="224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2362200" y="381000"/>
            <a:ext cx="37798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4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343400" y="2979738"/>
            <a:ext cx="388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/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</a:rPr>
              <a:t>Thân cây thật</a:t>
            </a:r>
            <a:r>
              <a:rPr lang="nl-NL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nl-NL" sz="2800" b="1" i="1" dirty="0">
                <a:solidFill>
                  <a:srgbClr val="FF0000"/>
                </a:solidFill>
                <a:latin typeface="Times New Roman" pitchFamily="18" charset="0"/>
              </a:rPr>
              <a:t>đồ sộ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343400" y="3482975"/>
            <a:ext cx="2743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/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</a:rPr>
              <a:t>Cành cây </a:t>
            </a:r>
            <a:r>
              <a:rPr lang="nl-NL" sz="2800" b="1" i="1" dirty="0">
                <a:solidFill>
                  <a:srgbClr val="FF0000"/>
                </a:solidFill>
                <a:latin typeface="Times New Roman" pitchFamily="18" charset="0"/>
              </a:rPr>
              <a:t>to lắm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343400" y="3916363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</a:rPr>
              <a:t>Ngọn cây</a:t>
            </a:r>
            <a:r>
              <a:rPr lang="nl-NL" sz="28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nl-NL" sz="2800" b="1" i="1" dirty="0">
                <a:solidFill>
                  <a:srgbClr val="FF0000"/>
                </a:solidFill>
                <a:latin typeface="Times New Roman" pitchFamily="18" charset="0"/>
              </a:rPr>
              <a:t>cao vút</a:t>
            </a:r>
            <a:r>
              <a:rPr lang="nl-NL" sz="28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762000" y="4346575"/>
            <a:ext cx="3771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nl-NL" sz="2800" b="1">
                <a:solidFill>
                  <a:srgbClr val="0000FF"/>
                </a:solidFill>
                <a:latin typeface="Times New Roman" pitchFamily="18" charset="0"/>
              </a:rPr>
              <a:t>Rễ cây</a:t>
            </a:r>
            <a:r>
              <a:rPr lang="nl-NL" sz="28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nl-NL" sz="2800" b="1" i="1">
                <a:solidFill>
                  <a:srgbClr val="FF00FF"/>
                </a:solidFill>
                <a:latin typeface="Times New Roman" pitchFamily="18" charset="0"/>
              </a:rPr>
              <a:t>ngoằn ngoèo. </a:t>
            </a:r>
            <a:endParaRPr lang="en-US" sz="2800" b="1" i="1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762000" y="3482975"/>
            <a:ext cx="3771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Cành cây </a:t>
            </a:r>
            <a:r>
              <a:rPr lang="en-US" sz="2800" b="1" i="1">
                <a:solidFill>
                  <a:srgbClr val="FF00FF"/>
                </a:solidFill>
                <a:latin typeface="Times New Roman" pitchFamily="18" charset="0"/>
              </a:rPr>
              <a:t>rất lớn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.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762000" y="3914775"/>
            <a:ext cx="39515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Ngọn cây </a:t>
            </a:r>
            <a:r>
              <a:rPr lang="en-US" sz="2800" b="1" i="1">
                <a:solidFill>
                  <a:srgbClr val="FF00FF"/>
                </a:solidFill>
                <a:latin typeface="Times New Roman" pitchFamily="18" charset="0"/>
              </a:rPr>
              <a:t>rất cao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.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4343400" y="441960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Rễ cây rất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kì dị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6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77&quot;&gt;&lt;property id=&quot;20148&quot; value=&quot;5&quot;/&gt;&lt;property id=&quot;20300&quot; value=&quot;Slide 1&quot;/&gt;&lt;property id=&quot;20307&quot; value=&quot;273&quot;/&gt;&lt;/object&gt;&lt;object type=&quot;3&quot; unique_id=&quot;10078&quot;&gt;&lt;property id=&quot;20148&quot; value=&quot;5&quot;/&gt;&lt;property id=&quot;20300&quot; value=&quot;Slide 2&quot;/&gt;&lt;property id=&quot;20307&quot; value=&quot;258&quot;/&gt;&lt;/object&gt;&lt;object type=&quot;3&quot; unique_id=&quot;10079&quot;&gt;&lt;property id=&quot;20148&quot; value=&quot;5&quot;/&gt;&lt;property id=&quot;20300&quot; value=&quot;Slide 3&quot;/&gt;&lt;property id=&quot;20307&quot; value=&quot;259&quot;/&gt;&lt;/object&gt;&lt;object type=&quot;3&quot; unique_id=&quot;10081&quot;&gt;&lt;property id=&quot;20148&quot; value=&quot;5&quot;/&gt;&lt;property id=&quot;20300&quot; value=&quot;Slide 5&quot;/&gt;&lt;property id=&quot;20307&quot; value=&quot;261&quot;/&gt;&lt;/object&gt;&lt;object type=&quot;3&quot; unique_id=&quot;10082&quot;&gt;&lt;property id=&quot;20148&quot; value=&quot;5&quot;/&gt;&lt;property id=&quot;20300&quot; value=&quot;Slide 6&quot;/&gt;&lt;property id=&quot;20307&quot; value=&quot;262&quot;/&gt;&lt;/object&gt;&lt;object type=&quot;3&quot; unique_id=&quot;10083&quot;&gt;&lt;property id=&quot;20148&quot; value=&quot;5&quot;/&gt;&lt;property id=&quot;20300&quot; value=&quot;Slide 7&quot;/&gt;&lt;property id=&quot;20307&quot; value=&quot;263&quot;/&gt;&lt;/object&gt;&lt;object type=&quot;3&quot; unique_id=&quot;10084&quot;&gt;&lt;property id=&quot;20148&quot; value=&quot;5&quot;/&gt;&lt;property id=&quot;20300&quot; value=&quot;Slide 10&quot;/&gt;&lt;property id=&quot;20307&quot; value=&quot;264&quot;/&gt;&lt;/object&gt;&lt;object type=&quot;3&quot; unique_id=&quot;10085&quot;&gt;&lt;property id=&quot;20148&quot; value=&quot;5&quot;/&gt;&lt;property id=&quot;20300&quot; value=&quot;Slide 12&quot;/&gt;&lt;property id=&quot;20307&quot; value=&quot;265&quot;/&gt;&lt;/object&gt;&lt;object type=&quot;3&quot; unique_id=&quot;10086&quot;&gt;&lt;property id=&quot;20148&quot; value=&quot;5&quot;/&gt;&lt;property id=&quot;20300&quot; value=&quot;Slide 14&quot;/&gt;&lt;property id=&quot;20307&quot; value=&quot;266&quot;/&gt;&lt;/object&gt;&lt;object type=&quot;3&quot; unique_id=&quot;10087&quot;&gt;&lt;property id=&quot;20148&quot; value=&quot;5&quot;/&gt;&lt;property id=&quot;20300&quot; value=&quot;Slide 15&quot;/&gt;&lt;property id=&quot;20307&quot; value=&quot;267&quot;/&gt;&lt;/object&gt;&lt;object type=&quot;3&quot; unique_id=&quot;10088&quot;&gt;&lt;property id=&quot;20148&quot; value=&quot;5&quot;/&gt;&lt;property id=&quot;20300&quot; value=&quot;Slide 16&quot;/&gt;&lt;property id=&quot;20307&quot; value=&quot;268&quot;/&gt;&lt;/object&gt;&lt;object type=&quot;3&quot; unique_id=&quot;10089&quot;&gt;&lt;property id=&quot;20148&quot; value=&quot;5&quot;/&gt;&lt;property id=&quot;20300&quot; value=&quot;Slide 17&quot;/&gt;&lt;property id=&quot;20307&quot; value=&quot;269&quot;/&gt;&lt;/object&gt;&lt;object type=&quot;3&quot; unique_id=&quot;10090&quot;&gt;&lt;property id=&quot;20148&quot; value=&quot;5&quot;/&gt;&lt;property id=&quot;20300&quot; value=&quot;Slide 18&quot;/&gt;&lt;property id=&quot;20307&quot; value=&quot;270&quot;/&gt;&lt;/object&gt;&lt;object type=&quot;3&quot; unique_id=&quot;10091&quot;&gt;&lt;property id=&quot;20148&quot; value=&quot;5&quot;/&gt;&lt;property id=&quot;20300&quot; value=&quot;Slide 19&quot;/&gt;&lt;property id=&quot;20307&quot; value=&quot;271&quot;/&gt;&lt;/object&gt;&lt;object type=&quot;3&quot; unique_id=&quot;10092&quot;&gt;&lt;property id=&quot;20148&quot; value=&quot;5&quot;/&gt;&lt;property id=&quot;20300&quot; value=&quot;Slide 20&quot;/&gt;&lt;property id=&quot;20307&quot; value=&quot;272&quot;/&gt;&lt;/object&gt;&lt;object type=&quot;3&quot; unique_id=&quot;10093&quot;&gt;&lt;property id=&quot;20148&quot; value=&quot;5&quot;/&gt;&lt;property id=&quot;20300&quot; value=&quot;Slide 4&quot;/&gt;&lt;property id=&quot;20307&quot; value=&quot;274&quot;/&gt;&lt;/object&gt;&lt;object type=&quot;3&quot; unique_id=&quot;10094&quot;&gt;&lt;property id=&quot;20148&quot; value=&quot;5&quot;/&gt;&lt;property id=&quot;20300&quot; value=&quot;Slide 8&quot;/&gt;&lt;property id=&quot;20307&quot; value=&quot;275&quot;/&gt;&lt;/object&gt;&lt;object type=&quot;3&quot; unique_id=&quot;10095&quot;&gt;&lt;property id=&quot;20148&quot; value=&quot;5&quot;/&gt;&lt;property id=&quot;20300&quot; value=&quot;Slide 9&quot;/&gt;&lt;property id=&quot;20307&quot; value=&quot;276&quot;/&gt;&lt;/object&gt;&lt;object type=&quot;3&quot; unique_id=&quot;10096&quot;&gt;&lt;property id=&quot;20148&quot; value=&quot;5&quot;/&gt;&lt;property id=&quot;20300&quot; value=&quot;Slide 11&quot;/&gt;&lt;property id=&quot;20307&quot; value=&quot;277&quot;/&gt;&lt;/object&gt;&lt;object type=&quot;3&quot; unique_id=&quot;10097&quot;&gt;&lt;property id=&quot;20148&quot; value=&quot;5&quot;/&gt;&lt;property id=&quot;20300&quot; value=&quot;Slide 13&quot;/&gt;&lt;property id=&quot;20307&quot; value=&quot;278&quot;/&gt;&lt;/object&gt;&lt;/object&gt;&lt;/object&gt;&lt;/database&gt;"/>
  <p:tag name="SECTOMILLISECCONVERTED" val="1"/>
  <p:tag name="ISPRING_RESOURCE_PATHS_HASH_PRESENTER" val="d226b42453d742d264f9921e404f9042791f601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555</Words>
  <Application>Microsoft Office PowerPoint</Application>
  <PresentationFormat>On-screen Show (4:3)</PresentationFormat>
  <Paragraphs>55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WIN7X64</cp:lastModifiedBy>
  <cp:revision>11</cp:revision>
  <dcterms:created xsi:type="dcterms:W3CDTF">2016-04-10T10:55:09Z</dcterms:created>
  <dcterms:modified xsi:type="dcterms:W3CDTF">2019-03-23T03:09:36Z</dcterms:modified>
</cp:coreProperties>
</file>