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2A8B2-AE2B-4188-8097-7CE549601916}" type="datetimeFigureOut">
              <a:rPr lang="en-US" smtClean="0"/>
              <a:pPr/>
              <a:t>3/21/2017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66345C-49DB-4820-AAC8-833DA3848ADB}" type="slidenum">
              <a:rPr lang="en-US" smtClean="0"/>
              <a:pPr/>
              <a:t>‹#›</a:t>
            </a:fld>
            <a:endParaRPr lang="en-US"/>
          </a:p>
        </p:txBody>
      </p:sp>
    </p:spTree>
    <p:extLst>
      <p:ext uri="{BB962C8B-B14F-4D97-AF65-F5344CB8AC3E}">
        <p14:creationId xmlns:p14="http://schemas.microsoft.com/office/powerpoint/2010/main" val="338052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1097786-0B85-4323-8A3E-A993A493B109}" type="slidenum">
              <a:rPr lang="en-US" smtClean="0"/>
              <a:pPr/>
              <a:t>2</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smtClean="0"/>
              <a:t>Kiểm tra bài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C564BF5E-8F8B-4104-84F1-3175E07B533D}" type="slidenum">
              <a:rPr lang="en-US" smtClean="0"/>
              <a:pPr/>
              <a:t>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87A80E-8B4C-4B17-8426-8C9D9296B7D7}"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7A80E-8B4C-4B17-8426-8C9D9296B7D7}"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7A80E-8B4C-4B17-8426-8C9D9296B7D7}"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869" y="274639"/>
            <a:ext cx="8228263"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B35131-5584-4E8A-A045-92D3C443F21C}" type="slidenum">
              <a:rPr lang="en-US"/>
              <a:pPr>
                <a:defRPr/>
              </a:pPr>
              <a:t>‹#›</a:t>
            </a:fld>
            <a:endParaRPr lang="en-US"/>
          </a:p>
        </p:txBody>
      </p:sp>
    </p:spTree>
  </p:cSld>
  <p:clrMapOvr>
    <a:masterClrMapping/>
  </p:clrMapOvr>
  <p:transition spd="slow">
    <p:wheel spokes="3"/>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7A80E-8B4C-4B17-8426-8C9D9296B7D7}"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7A80E-8B4C-4B17-8426-8C9D9296B7D7}"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87A80E-8B4C-4B17-8426-8C9D9296B7D7}"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87A80E-8B4C-4B17-8426-8C9D9296B7D7}" type="datetimeFigureOut">
              <a:rPr lang="en-US" smtClean="0"/>
              <a:pPr/>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87A80E-8B4C-4B17-8426-8C9D9296B7D7}" type="datetimeFigureOut">
              <a:rPr lang="en-US" smtClean="0"/>
              <a:pPr/>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7A80E-8B4C-4B17-8426-8C9D9296B7D7}" type="datetimeFigureOut">
              <a:rPr lang="en-US" smtClean="0"/>
              <a:pPr/>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7A80E-8B4C-4B17-8426-8C9D9296B7D7}"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7A80E-8B4C-4B17-8426-8C9D9296B7D7}"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7A80E-8B4C-4B17-8426-8C9D9296B7D7}" type="datetimeFigureOut">
              <a:rPr lang="en-US" smtClean="0"/>
              <a:pPr/>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D39A7-C851-4F44-A748-781B5B055A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audio" Target="file:///E:\Flamenco\03%20Track%203.wma"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8C0C217-D905-4985-A4C1-1E826245F301}" type="slidenum">
              <a:rPr lang="en-US" sz="1400" smtClean="0">
                <a:solidFill>
                  <a:schemeClr val="tx1"/>
                </a:solidFill>
                <a:latin typeface=".VnTime" pitchFamily="34" charset="0"/>
              </a:rPr>
              <a:pPr/>
              <a:t>1</a:t>
            </a:fld>
            <a:endParaRPr lang="en-US" sz="1400" smtClean="0">
              <a:solidFill>
                <a:schemeClr val="tx1"/>
              </a:solidFill>
              <a:latin typeface=".VnTime" pitchFamily="34" charset="0"/>
            </a:endParaRPr>
          </a:p>
        </p:txBody>
      </p:sp>
      <p:pic>
        <p:nvPicPr>
          <p:cNvPr id="3079" name="Picture 7" descr="WEDBELL"/>
          <p:cNvPicPr>
            <a:picLocks noChangeAspect="1" noChangeArrowheads="1"/>
          </p:cNvPicPr>
          <p:nvPr/>
        </p:nvPicPr>
        <p:blipFill>
          <a:blip r:embed="rId2"/>
          <a:srcRect/>
          <a:stretch>
            <a:fillRect/>
          </a:stretch>
        </p:blipFill>
        <p:spPr bwMode="auto">
          <a:xfrm>
            <a:off x="0" y="990600"/>
            <a:ext cx="1722438" cy="1371600"/>
          </a:xfrm>
          <a:prstGeom prst="rect">
            <a:avLst/>
          </a:prstGeom>
          <a:noFill/>
          <a:ln w="9525">
            <a:noFill/>
            <a:miter lim="800000"/>
            <a:headEnd/>
            <a:tailEnd/>
          </a:ln>
        </p:spPr>
      </p:pic>
      <p:pic>
        <p:nvPicPr>
          <p:cNvPr id="3081" name="Picture 9" descr="skipitrip"/>
          <p:cNvPicPr>
            <a:picLocks noChangeAspect="1" noChangeArrowheads="1" noCrop="1"/>
          </p:cNvPicPr>
          <p:nvPr/>
        </p:nvPicPr>
        <p:blipFill>
          <a:blip r:embed="rId3"/>
          <a:srcRect/>
          <a:stretch>
            <a:fillRect/>
          </a:stretch>
        </p:blipFill>
        <p:spPr bwMode="auto">
          <a:xfrm>
            <a:off x="1600200" y="5410200"/>
            <a:ext cx="7010400" cy="1447800"/>
          </a:xfrm>
          <a:prstGeom prst="rect">
            <a:avLst/>
          </a:prstGeom>
          <a:noFill/>
          <a:ln w="9525">
            <a:noFill/>
            <a:miter lim="800000"/>
            <a:headEnd/>
            <a:tailEnd/>
          </a:ln>
        </p:spPr>
      </p:pic>
      <p:sp>
        <p:nvSpPr>
          <p:cNvPr id="10" name="WordArt 28"/>
          <p:cNvSpPr>
            <a:spLocks noChangeArrowheads="1" noChangeShapeType="1" noTextEdit="1"/>
          </p:cNvSpPr>
          <p:nvPr/>
        </p:nvSpPr>
        <p:spPr bwMode="auto">
          <a:xfrm>
            <a:off x="1752600" y="2438400"/>
            <a:ext cx="5791200" cy="981075"/>
          </a:xfrm>
          <a:prstGeom prst="rect">
            <a:avLst/>
          </a:prstGeom>
        </p:spPr>
        <p:txBody>
          <a:bodyPr wrap="none" fromWordArt="1">
            <a:prstTxWarp prst="textPlain">
              <a:avLst>
                <a:gd name="adj" fmla="val 50000"/>
              </a:avLst>
            </a:prstTxWarp>
          </a:bodyPr>
          <a:lstStyle/>
          <a:p>
            <a:pPr algn="ctr"/>
            <a:r>
              <a:rPr lang="en-US" sz="2000" b="1" kern="10" smtClean="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Phân môn: Kể chuyện</a:t>
            </a:r>
            <a:endParaRPr lang="en-US" sz="2000" b="1" kern="1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11" name="TextBox 10"/>
          <p:cNvSpPr txBox="1"/>
          <p:nvPr/>
        </p:nvSpPr>
        <p:spPr>
          <a:xfrm>
            <a:off x="0" y="457200"/>
            <a:ext cx="9144000" cy="954107"/>
          </a:xfrm>
          <a:prstGeom prst="rect">
            <a:avLst/>
          </a:prstGeom>
          <a:noFill/>
        </p:spPr>
        <p:txBody>
          <a:bodyPr wrap="square" rtlCol="0">
            <a:spAutoFit/>
          </a:bodyPr>
          <a:lstStyle/>
          <a:p>
            <a:pPr algn="ctr"/>
            <a:r>
              <a:rPr lang="en-US" sz="2800" b="1" dirty="0" smtClean="0">
                <a:solidFill>
                  <a:schemeClr val="tx2">
                    <a:lumMod val="75000"/>
                  </a:schemeClr>
                </a:solidFill>
                <a:latin typeface="Times New Roman" pitchFamily="18" charset="0"/>
                <a:cs typeface="Times New Roman" pitchFamily="18" charset="0"/>
              </a:rPr>
              <a:t>PHÒNG GD&amp;ĐT QUẬN LONG BIÊN</a:t>
            </a:r>
          </a:p>
          <a:p>
            <a:pPr algn="ctr"/>
            <a:r>
              <a:rPr lang="en-US" sz="2800" b="1" dirty="0" smtClean="0">
                <a:solidFill>
                  <a:schemeClr val="tx2">
                    <a:lumMod val="75000"/>
                  </a:schemeClr>
                </a:solidFill>
                <a:latin typeface="Times New Roman" pitchFamily="18" charset="0"/>
                <a:cs typeface="Times New Roman" pitchFamily="18" charset="0"/>
              </a:rPr>
              <a:t>TRƯỜNG TIỂU HỌC ÁI MỘ B</a:t>
            </a:r>
            <a:endParaRPr lang="en-US" sz="2800" b="1" dirty="0">
              <a:solidFill>
                <a:schemeClr val="tx2">
                  <a:lumMod val="75000"/>
                </a:schemeClr>
              </a:solidFill>
              <a:latin typeface="Times New Roman" pitchFamily="18" charset="0"/>
              <a:cs typeface="Times New Roman" pitchFamily="18" charset="0"/>
            </a:endParaRPr>
          </a:p>
        </p:txBody>
      </p:sp>
      <p:sp>
        <p:nvSpPr>
          <p:cNvPr id="12" name="TextBox 11"/>
          <p:cNvSpPr txBox="1"/>
          <p:nvPr/>
        </p:nvSpPr>
        <p:spPr>
          <a:xfrm>
            <a:off x="3200400" y="3505200"/>
            <a:ext cx="2667000" cy="707886"/>
          </a:xfrm>
          <a:prstGeom prst="rect">
            <a:avLst/>
          </a:prstGeom>
          <a:noFill/>
        </p:spPr>
        <p:txBody>
          <a:bodyPr wrap="square" rtlCol="0">
            <a:spAutoFit/>
          </a:bodyPr>
          <a:lstStyle/>
          <a:p>
            <a:pPr algn="ctr"/>
            <a:r>
              <a:rPr lang="en-US" sz="4000" b="1" smtClean="0">
                <a:latin typeface="Times New Roman" pitchFamily="18" charset="0"/>
                <a:cs typeface="Times New Roman" pitchFamily="18" charset="0"/>
              </a:rPr>
              <a:t>Lớp: 2</a:t>
            </a:r>
            <a:endParaRPr lang="en-US" sz="4000" b="1">
              <a:latin typeface="Times New Roman" pitchFamily="18" charset="0"/>
              <a:cs typeface="Times New Roman" pitchFamily="18" charset="0"/>
            </a:endParaRPr>
          </a:p>
        </p:txBody>
      </p:sp>
      <p:sp>
        <p:nvSpPr>
          <p:cNvPr id="13" name="TextBox 12"/>
          <p:cNvSpPr txBox="1"/>
          <p:nvPr/>
        </p:nvSpPr>
        <p:spPr>
          <a:xfrm>
            <a:off x="1447800" y="4648200"/>
            <a:ext cx="6477000" cy="707886"/>
          </a:xfrm>
          <a:prstGeom prst="rect">
            <a:avLst/>
          </a:prstGeom>
          <a:noFill/>
        </p:spPr>
        <p:txBody>
          <a:bodyPr wrap="square" rtlCol="0">
            <a:spAutoFit/>
          </a:bodyPr>
          <a:lstStyle/>
          <a:p>
            <a:pPr algn="ctr"/>
            <a:r>
              <a:rPr lang="en-US" sz="4000" b="1" dirty="0" err="1" smtClean="0">
                <a:solidFill>
                  <a:srgbClr val="0070C0"/>
                </a:solidFill>
                <a:latin typeface="Times New Roman" pitchFamily="18" charset="0"/>
                <a:cs typeface="Times New Roman" pitchFamily="18" charset="0"/>
              </a:rPr>
              <a:t>Bài</a:t>
            </a:r>
            <a:r>
              <a:rPr lang="en-US" sz="4000" b="1" smtClean="0">
                <a:solidFill>
                  <a:srgbClr val="0070C0"/>
                </a:solidFill>
                <a:latin typeface="Times New Roman" pitchFamily="18" charset="0"/>
                <a:cs typeface="Times New Roman" pitchFamily="18" charset="0"/>
              </a:rPr>
              <a:t>: Những quả đào</a:t>
            </a:r>
            <a:endParaRPr lang="en-US" sz="4000" b="1" dirty="0">
              <a:solidFill>
                <a:srgbClr val="0070C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3048001" y="4479071"/>
            <a:ext cx="3734803" cy="400110"/>
          </a:xfrm>
          <a:prstGeom prst="rect">
            <a:avLst/>
          </a:prstGeom>
          <a:noFill/>
          <a:ln w="9525">
            <a:noFill/>
            <a:miter lim="800000"/>
            <a:headEnd/>
            <a:tailEnd/>
          </a:ln>
        </p:spPr>
        <p:txBody>
          <a:bodyPr>
            <a:spAutoFit/>
          </a:bodyPr>
          <a:lstStyle/>
          <a:p>
            <a:pPr algn="ctr" eaLnBrk="0" hangingPunct="0">
              <a:spcBef>
                <a:spcPct val="50000"/>
              </a:spcBef>
            </a:pPr>
            <a:r>
              <a:rPr lang="en-US" sz="2000" b="1">
                <a:latin typeface="Times New Roman" pitchFamily="18" charset="0"/>
                <a:cs typeface="Times New Roman" pitchFamily="18" charset="0"/>
              </a:rPr>
              <a:t> Đoạn 4:Chuyện của Việt</a:t>
            </a:r>
          </a:p>
        </p:txBody>
      </p:sp>
      <p:sp>
        <p:nvSpPr>
          <p:cNvPr id="11267" name="Text Box 16"/>
          <p:cNvSpPr txBox="1">
            <a:spLocks noChangeArrowheads="1"/>
          </p:cNvSpPr>
          <p:nvPr/>
        </p:nvSpPr>
        <p:spPr bwMode="auto">
          <a:xfrm>
            <a:off x="641684" y="55418"/>
            <a:ext cx="9160711" cy="461665"/>
          </a:xfrm>
          <a:prstGeom prst="rect">
            <a:avLst/>
          </a:prstGeom>
          <a:noFill/>
          <a:ln w="9525">
            <a:noFill/>
            <a:miter lim="800000"/>
            <a:headEnd/>
            <a:tailEnd/>
          </a:ln>
        </p:spPr>
        <p:txBody>
          <a:bodyPr>
            <a:spAutoFit/>
          </a:bodyPr>
          <a:lstStyle/>
          <a:p>
            <a:pPr eaLnBrk="0" hangingPunct="0">
              <a:spcBef>
                <a:spcPct val="50000"/>
              </a:spcBef>
            </a:pPr>
            <a:r>
              <a:rPr lang="en-US" sz="2400" b="1">
                <a:latin typeface="Times New Roman" pitchFamily="18" charset="0"/>
                <a:cs typeface="Times New Roman" pitchFamily="18" charset="0"/>
              </a:rPr>
              <a:t>2. Dựa vào kết quả bài tập 1, kể lại từng đoạn.</a:t>
            </a:r>
          </a:p>
        </p:txBody>
      </p:sp>
      <p:sp>
        <p:nvSpPr>
          <p:cNvPr id="33797" name="Text Box 5"/>
          <p:cNvSpPr txBox="1">
            <a:spLocks noChangeArrowheads="1"/>
          </p:cNvSpPr>
          <p:nvPr/>
        </p:nvSpPr>
        <p:spPr bwMode="auto">
          <a:xfrm>
            <a:off x="76200" y="5074384"/>
            <a:ext cx="9067800" cy="1631216"/>
          </a:xfrm>
          <a:prstGeom prst="rect">
            <a:avLst/>
          </a:prstGeom>
          <a:noFill/>
          <a:ln w="9525">
            <a:noFill/>
            <a:miter lim="800000"/>
            <a:headEnd/>
            <a:tailEnd/>
          </a:ln>
        </p:spPr>
        <p:txBody>
          <a:bodyPr wrap="square">
            <a:spAutoFit/>
          </a:bodyPr>
          <a:lstStyle/>
          <a:p>
            <a:r>
              <a:rPr lang="en-US" sz="2000" b="1">
                <a:latin typeface="Times New Roman" pitchFamily="18" charset="0"/>
                <a:cs typeface="Times New Roman" pitchFamily="18" charset="0"/>
              </a:rPr>
              <a:t>Việt chỉ chăm chú nhìn vào tấm khăn trải bàn .Ông hỏi :Sao cháu chẳng </a:t>
            </a:r>
          </a:p>
          <a:p>
            <a:r>
              <a:rPr lang="en-US" sz="2000" b="1">
                <a:latin typeface="Times New Roman" pitchFamily="18" charset="0"/>
                <a:cs typeface="Times New Roman" pitchFamily="18" charset="0"/>
              </a:rPr>
              <a:t>nói gì thế ?</a:t>
            </a:r>
          </a:p>
          <a:p>
            <a:r>
              <a:rPr lang="en-US" sz="2000" b="1">
                <a:latin typeface="Times New Roman" pitchFamily="18" charset="0"/>
                <a:cs typeface="Times New Roman" pitchFamily="18" charset="0"/>
              </a:rPr>
              <a:t>-Việt trả lời: Cháu mang đào cho Sơn nhưng bạn ấy không nhận .</a:t>
            </a:r>
          </a:p>
          <a:p>
            <a:r>
              <a:rPr lang="en-US" sz="2000" b="1">
                <a:latin typeface="Times New Roman" pitchFamily="18" charset="0"/>
                <a:cs typeface="Times New Roman" pitchFamily="18" charset="0"/>
              </a:rPr>
              <a:t>Cháu đặt quă đào trên giường rồi trốn về .</a:t>
            </a:r>
          </a:p>
          <a:p>
            <a:r>
              <a:rPr lang="en-US" sz="2000" b="1">
                <a:latin typeface="Times New Roman" pitchFamily="18" charset="0"/>
                <a:cs typeface="Times New Roman" pitchFamily="18" charset="0"/>
              </a:rPr>
              <a:t>Cháu là người có tấm lòng nhân hậu -Ông lão thốt lên và xoa đầu đứa cháu nhỏ .</a:t>
            </a:r>
          </a:p>
        </p:txBody>
      </p:sp>
      <p:pic>
        <p:nvPicPr>
          <p:cNvPr id="11269" name="Picture 6"/>
          <p:cNvPicPr>
            <a:picLocks noChangeAspect="1" noChangeArrowheads="1"/>
          </p:cNvPicPr>
          <p:nvPr/>
        </p:nvPicPr>
        <p:blipFill>
          <a:blip r:embed="rId2"/>
          <a:srcRect/>
          <a:stretch>
            <a:fillRect/>
          </a:stretch>
        </p:blipFill>
        <p:spPr bwMode="auto">
          <a:xfrm>
            <a:off x="1271518" y="496301"/>
            <a:ext cx="6649453" cy="401013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ox(in)">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ext Box 7"/>
          <p:cNvSpPr txBox="1">
            <a:spLocks noChangeArrowheads="1"/>
          </p:cNvSpPr>
          <p:nvPr/>
        </p:nvSpPr>
        <p:spPr bwMode="auto">
          <a:xfrm>
            <a:off x="1447132" y="3367088"/>
            <a:ext cx="3734803" cy="519112"/>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 Chia đào </a:t>
            </a:r>
          </a:p>
        </p:txBody>
      </p:sp>
      <p:sp>
        <p:nvSpPr>
          <p:cNvPr id="29708" name="Text Box 12"/>
          <p:cNvSpPr txBox="1">
            <a:spLocks noChangeArrowheads="1"/>
          </p:cNvSpPr>
          <p:nvPr/>
        </p:nvSpPr>
        <p:spPr bwMode="auto">
          <a:xfrm>
            <a:off x="5534527" y="3352801"/>
            <a:ext cx="3734803" cy="519113"/>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Chuyện của Xuân </a:t>
            </a:r>
          </a:p>
        </p:txBody>
      </p:sp>
      <p:sp>
        <p:nvSpPr>
          <p:cNvPr id="29710" name="Text Box 14"/>
          <p:cNvSpPr txBox="1">
            <a:spLocks noChangeArrowheads="1"/>
          </p:cNvSpPr>
          <p:nvPr/>
        </p:nvSpPr>
        <p:spPr bwMode="auto">
          <a:xfrm>
            <a:off x="1066132" y="6338888"/>
            <a:ext cx="3734803" cy="519112"/>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Chuyện của Vân </a:t>
            </a:r>
          </a:p>
        </p:txBody>
      </p:sp>
      <p:sp>
        <p:nvSpPr>
          <p:cNvPr id="29711" name="Text Box 15"/>
          <p:cNvSpPr txBox="1">
            <a:spLocks noChangeArrowheads="1"/>
          </p:cNvSpPr>
          <p:nvPr/>
        </p:nvSpPr>
        <p:spPr bwMode="auto">
          <a:xfrm>
            <a:off x="5775159" y="6338888"/>
            <a:ext cx="3734803" cy="519112"/>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Chuyện của Việt </a:t>
            </a:r>
          </a:p>
        </p:txBody>
      </p:sp>
      <p:sp>
        <p:nvSpPr>
          <p:cNvPr id="29712" name="Text Box 16"/>
          <p:cNvSpPr txBox="1">
            <a:spLocks noChangeArrowheads="1"/>
          </p:cNvSpPr>
          <p:nvPr/>
        </p:nvSpPr>
        <p:spPr bwMode="auto">
          <a:xfrm>
            <a:off x="0" y="76200"/>
            <a:ext cx="9144000" cy="579438"/>
          </a:xfrm>
          <a:prstGeom prst="rect">
            <a:avLst/>
          </a:prstGeom>
          <a:noFill/>
          <a:ln w="9525">
            <a:noFill/>
            <a:miter lim="800000"/>
            <a:headEnd/>
            <a:tailEnd/>
          </a:ln>
        </p:spPr>
        <p:txBody>
          <a:bodyPr wrap="square">
            <a:spAutoFit/>
          </a:bodyPr>
          <a:lstStyle/>
          <a:p>
            <a:pPr eaLnBrk="0" hangingPunct="0">
              <a:spcBef>
                <a:spcPct val="50000"/>
              </a:spcBef>
            </a:pPr>
            <a:r>
              <a:rPr lang="en-US" sz="3200" b="1">
                <a:latin typeface="Times New Roman" pitchFamily="18" charset="0"/>
                <a:cs typeface="Times New Roman" pitchFamily="18" charset="0"/>
              </a:rPr>
              <a:t>2. Dựa vào tranh bạn hãy kể lại câu chuyện:</a:t>
            </a:r>
          </a:p>
        </p:txBody>
      </p:sp>
      <p:grpSp>
        <p:nvGrpSpPr>
          <p:cNvPr id="2" name="Group 31"/>
          <p:cNvGrpSpPr>
            <a:grpSpLocks/>
          </p:cNvGrpSpPr>
          <p:nvPr/>
        </p:nvGrpSpPr>
        <p:grpSpPr bwMode="auto">
          <a:xfrm>
            <a:off x="1" y="762000"/>
            <a:ext cx="8854908" cy="5562600"/>
            <a:chOff x="0" y="528"/>
            <a:chExt cx="5299" cy="3504"/>
          </a:xfrm>
        </p:grpSpPr>
        <p:sp>
          <p:nvSpPr>
            <p:cNvPr id="12296" name="Text Box 24"/>
            <p:cNvSpPr txBox="1">
              <a:spLocks noChangeArrowheads="1"/>
            </p:cNvSpPr>
            <p:nvPr/>
          </p:nvSpPr>
          <p:spPr bwMode="auto">
            <a:xfrm>
              <a:off x="0" y="52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1</a:t>
              </a:r>
            </a:p>
          </p:txBody>
        </p:sp>
        <p:sp>
          <p:nvSpPr>
            <p:cNvPr id="12297" name="Text Box 25"/>
            <p:cNvSpPr txBox="1">
              <a:spLocks noChangeArrowheads="1"/>
            </p:cNvSpPr>
            <p:nvPr/>
          </p:nvSpPr>
          <p:spPr bwMode="auto">
            <a:xfrm>
              <a:off x="2688" y="52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2</a:t>
              </a:r>
            </a:p>
          </p:txBody>
        </p:sp>
        <p:sp>
          <p:nvSpPr>
            <p:cNvPr id="12298" name="Text Box 26"/>
            <p:cNvSpPr txBox="1">
              <a:spLocks noChangeArrowheads="1"/>
            </p:cNvSpPr>
            <p:nvPr/>
          </p:nvSpPr>
          <p:spPr bwMode="auto">
            <a:xfrm>
              <a:off x="0" y="244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3</a:t>
              </a:r>
            </a:p>
          </p:txBody>
        </p:sp>
        <p:sp>
          <p:nvSpPr>
            <p:cNvPr id="12299" name="Text Box 27"/>
            <p:cNvSpPr txBox="1">
              <a:spLocks noChangeArrowheads="1"/>
            </p:cNvSpPr>
            <p:nvPr/>
          </p:nvSpPr>
          <p:spPr bwMode="auto">
            <a:xfrm>
              <a:off x="2688" y="244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4</a:t>
              </a:r>
            </a:p>
          </p:txBody>
        </p:sp>
        <p:grpSp>
          <p:nvGrpSpPr>
            <p:cNvPr id="3" name="Group 30"/>
            <p:cNvGrpSpPr>
              <a:grpSpLocks/>
            </p:cNvGrpSpPr>
            <p:nvPr/>
          </p:nvGrpSpPr>
          <p:grpSpPr bwMode="auto">
            <a:xfrm>
              <a:off x="192" y="528"/>
              <a:ext cx="5107" cy="3504"/>
              <a:chOff x="192" y="528"/>
              <a:chExt cx="5107" cy="3504"/>
            </a:xfrm>
          </p:grpSpPr>
          <p:pic>
            <p:nvPicPr>
              <p:cNvPr id="12301" name="Picture 20" descr="DSC00752"/>
              <p:cNvPicPr>
                <a:picLocks noChangeAspect="1" noChangeArrowheads="1"/>
              </p:cNvPicPr>
              <p:nvPr/>
            </p:nvPicPr>
            <p:blipFill>
              <a:blip r:embed="rId3"/>
              <a:srcRect/>
              <a:stretch>
                <a:fillRect/>
              </a:stretch>
            </p:blipFill>
            <p:spPr bwMode="auto">
              <a:xfrm>
                <a:off x="192" y="576"/>
                <a:ext cx="2400" cy="1632"/>
              </a:xfrm>
              <a:prstGeom prst="rect">
                <a:avLst/>
              </a:prstGeom>
              <a:noFill/>
              <a:ln w="9525">
                <a:noFill/>
                <a:miter lim="800000"/>
                <a:headEnd/>
                <a:tailEnd/>
              </a:ln>
            </p:spPr>
          </p:pic>
          <p:pic>
            <p:nvPicPr>
              <p:cNvPr id="12302" name="Picture 21" descr="DSC00759"/>
              <p:cNvPicPr>
                <a:picLocks noChangeAspect="1" noChangeArrowheads="1"/>
              </p:cNvPicPr>
              <p:nvPr/>
            </p:nvPicPr>
            <p:blipFill>
              <a:blip r:embed="rId4"/>
              <a:srcRect/>
              <a:stretch>
                <a:fillRect/>
              </a:stretch>
            </p:blipFill>
            <p:spPr bwMode="auto">
              <a:xfrm>
                <a:off x="192" y="2448"/>
                <a:ext cx="2400" cy="1584"/>
              </a:xfrm>
              <a:prstGeom prst="rect">
                <a:avLst/>
              </a:prstGeom>
              <a:noFill/>
              <a:ln w="9525">
                <a:noFill/>
                <a:miter lim="800000"/>
                <a:headEnd/>
                <a:tailEnd/>
              </a:ln>
            </p:spPr>
          </p:pic>
          <p:pic>
            <p:nvPicPr>
              <p:cNvPr id="12303" name="Picture 22" descr="DSC00753"/>
              <p:cNvPicPr>
                <a:picLocks noChangeAspect="1" noChangeArrowheads="1"/>
              </p:cNvPicPr>
              <p:nvPr/>
            </p:nvPicPr>
            <p:blipFill>
              <a:blip r:embed="rId5"/>
              <a:srcRect/>
              <a:stretch>
                <a:fillRect/>
              </a:stretch>
            </p:blipFill>
            <p:spPr bwMode="auto">
              <a:xfrm>
                <a:off x="2928" y="2448"/>
                <a:ext cx="2371" cy="1584"/>
              </a:xfrm>
              <a:prstGeom prst="rect">
                <a:avLst/>
              </a:prstGeom>
              <a:noFill/>
              <a:ln w="9525">
                <a:noFill/>
                <a:miter lim="800000"/>
                <a:headEnd/>
                <a:tailEnd/>
              </a:ln>
            </p:spPr>
          </p:pic>
          <p:pic>
            <p:nvPicPr>
              <p:cNvPr id="12304" name="Picture 29" descr="DSC00760"/>
              <p:cNvPicPr>
                <a:picLocks noChangeAspect="1" noChangeArrowheads="1"/>
              </p:cNvPicPr>
              <p:nvPr/>
            </p:nvPicPr>
            <p:blipFill>
              <a:blip r:embed="rId6"/>
              <a:srcRect/>
              <a:stretch>
                <a:fillRect/>
              </a:stretch>
            </p:blipFill>
            <p:spPr bwMode="auto">
              <a:xfrm>
                <a:off x="2928" y="528"/>
                <a:ext cx="2352" cy="1680"/>
              </a:xfrm>
              <a:prstGeom prst="rect">
                <a:avLst/>
              </a:prstGeom>
              <a:noFill/>
              <a:ln w="9525">
                <a:noFill/>
                <a:miter lim="800000"/>
                <a:headEnd/>
                <a:tailEnd/>
              </a:ln>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 calcmode="lin" valueType="num">
                                      <p:cBhvr additive="base">
                                        <p:cTn id="7" dur="3000" fill="hold"/>
                                        <p:tgtEl>
                                          <p:spTgt spid="29712"/>
                                        </p:tgtEl>
                                        <p:attrNameLst>
                                          <p:attrName>ppt_x</p:attrName>
                                        </p:attrNameLst>
                                      </p:cBhvr>
                                      <p:tavLst>
                                        <p:tav tm="0">
                                          <p:val>
                                            <p:strVal val="0-#ppt_w/2"/>
                                          </p:val>
                                        </p:tav>
                                        <p:tav tm="100000">
                                          <p:val>
                                            <p:strVal val="#ppt_x"/>
                                          </p:val>
                                        </p:tav>
                                      </p:tavLst>
                                    </p:anim>
                                    <p:anim calcmode="lin" valueType="num">
                                      <p:cBhvr additive="base">
                                        <p:cTn id="8" dur="3000" fill="hold"/>
                                        <p:tgtEl>
                                          <p:spTgt spid="297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9703"/>
                                        </p:tgtEl>
                                        <p:attrNameLst>
                                          <p:attrName>style.visibility</p:attrName>
                                        </p:attrNameLst>
                                      </p:cBhvr>
                                      <p:to>
                                        <p:strVal val="visible"/>
                                      </p:to>
                                    </p:set>
                                    <p:anim calcmode="lin" valueType="num">
                                      <p:cBhvr additive="base">
                                        <p:cTn id="13" dur="3000" fill="hold"/>
                                        <p:tgtEl>
                                          <p:spTgt spid="29703"/>
                                        </p:tgtEl>
                                        <p:attrNameLst>
                                          <p:attrName>ppt_x</p:attrName>
                                        </p:attrNameLst>
                                      </p:cBhvr>
                                      <p:tavLst>
                                        <p:tav tm="0">
                                          <p:val>
                                            <p:strVal val="0-#ppt_w/2"/>
                                          </p:val>
                                        </p:tav>
                                        <p:tav tm="100000">
                                          <p:val>
                                            <p:strVal val="#ppt_x"/>
                                          </p:val>
                                        </p:tav>
                                      </p:tavLst>
                                    </p:anim>
                                    <p:anim calcmode="lin" valueType="num">
                                      <p:cBhvr additive="base">
                                        <p:cTn id="14" dur="3000" fill="hold"/>
                                        <p:tgtEl>
                                          <p:spTgt spid="2970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9708"/>
                                        </p:tgtEl>
                                        <p:attrNameLst>
                                          <p:attrName>style.visibility</p:attrName>
                                        </p:attrNameLst>
                                      </p:cBhvr>
                                      <p:to>
                                        <p:strVal val="visible"/>
                                      </p:to>
                                    </p:set>
                                    <p:anim calcmode="lin" valueType="num">
                                      <p:cBhvr additive="base">
                                        <p:cTn id="19" dur="3000" fill="hold"/>
                                        <p:tgtEl>
                                          <p:spTgt spid="29708"/>
                                        </p:tgtEl>
                                        <p:attrNameLst>
                                          <p:attrName>ppt_x</p:attrName>
                                        </p:attrNameLst>
                                      </p:cBhvr>
                                      <p:tavLst>
                                        <p:tav tm="0">
                                          <p:val>
                                            <p:strVal val="0-#ppt_w/2"/>
                                          </p:val>
                                        </p:tav>
                                        <p:tav tm="100000">
                                          <p:val>
                                            <p:strVal val="#ppt_x"/>
                                          </p:val>
                                        </p:tav>
                                      </p:tavLst>
                                    </p:anim>
                                    <p:anim calcmode="lin" valueType="num">
                                      <p:cBhvr additive="base">
                                        <p:cTn id="20" dur="3000" fill="hold"/>
                                        <p:tgtEl>
                                          <p:spTgt spid="297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9710"/>
                                        </p:tgtEl>
                                        <p:attrNameLst>
                                          <p:attrName>style.visibility</p:attrName>
                                        </p:attrNameLst>
                                      </p:cBhvr>
                                      <p:to>
                                        <p:strVal val="visible"/>
                                      </p:to>
                                    </p:set>
                                    <p:anim calcmode="lin" valueType="num">
                                      <p:cBhvr additive="base">
                                        <p:cTn id="25" dur="3000" fill="hold"/>
                                        <p:tgtEl>
                                          <p:spTgt spid="29710"/>
                                        </p:tgtEl>
                                        <p:attrNameLst>
                                          <p:attrName>ppt_x</p:attrName>
                                        </p:attrNameLst>
                                      </p:cBhvr>
                                      <p:tavLst>
                                        <p:tav tm="0">
                                          <p:val>
                                            <p:strVal val="0-#ppt_w/2"/>
                                          </p:val>
                                        </p:tav>
                                        <p:tav tm="100000">
                                          <p:val>
                                            <p:strVal val="#ppt_x"/>
                                          </p:val>
                                        </p:tav>
                                      </p:tavLst>
                                    </p:anim>
                                    <p:anim calcmode="lin" valueType="num">
                                      <p:cBhvr additive="base">
                                        <p:cTn id="26" dur="3000" fill="hold"/>
                                        <p:tgtEl>
                                          <p:spTgt spid="297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29711"/>
                                        </p:tgtEl>
                                        <p:attrNameLst>
                                          <p:attrName>style.visibility</p:attrName>
                                        </p:attrNameLst>
                                      </p:cBhvr>
                                      <p:to>
                                        <p:strVal val="visible"/>
                                      </p:to>
                                    </p:set>
                                    <p:anim calcmode="lin" valueType="num">
                                      <p:cBhvr additive="base">
                                        <p:cTn id="31" dur="3000" fill="hold"/>
                                        <p:tgtEl>
                                          <p:spTgt spid="29711"/>
                                        </p:tgtEl>
                                        <p:attrNameLst>
                                          <p:attrName>ppt_x</p:attrName>
                                        </p:attrNameLst>
                                      </p:cBhvr>
                                      <p:tavLst>
                                        <p:tav tm="0">
                                          <p:val>
                                            <p:strVal val="0-#ppt_w/2"/>
                                          </p:val>
                                        </p:tav>
                                        <p:tav tm="100000">
                                          <p:val>
                                            <p:strVal val="#ppt_x"/>
                                          </p:val>
                                        </p:tav>
                                      </p:tavLst>
                                    </p:anim>
                                    <p:anim calcmode="lin" valueType="num">
                                      <p:cBhvr additive="base">
                                        <p:cTn id="32" dur="3000" fill="hold"/>
                                        <p:tgtEl>
                                          <p:spTgt spid="297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strVal val="#ppt_w*0.05"/>
                                          </p:val>
                                        </p:tav>
                                        <p:tav tm="100000">
                                          <p:val>
                                            <p:strVal val="#ppt_w"/>
                                          </p:val>
                                        </p:tav>
                                      </p:tavLst>
                                    </p:anim>
                                    <p:anim calcmode="lin" valueType="num">
                                      <p:cBhvr>
                                        <p:cTn id="38" dur="500" fill="hold"/>
                                        <p:tgtEl>
                                          <p:spTgt spid="2"/>
                                        </p:tgtEl>
                                        <p:attrNameLst>
                                          <p:attrName>ppt_h</p:attrName>
                                        </p:attrNameLst>
                                      </p:cBhvr>
                                      <p:tavLst>
                                        <p:tav tm="0">
                                          <p:val>
                                            <p:strVal val="#ppt_h"/>
                                          </p:val>
                                        </p:tav>
                                        <p:tav tm="100000">
                                          <p:val>
                                            <p:strVal val="#ppt_h"/>
                                          </p:val>
                                        </p:tav>
                                      </p:tavLst>
                                    </p:anim>
                                    <p:anim calcmode="lin" valueType="num">
                                      <p:cBhvr>
                                        <p:cTn id="39" dur="500" fill="hold"/>
                                        <p:tgtEl>
                                          <p:spTgt spid="2"/>
                                        </p:tgtEl>
                                        <p:attrNameLst>
                                          <p:attrName>ppt_x</p:attrName>
                                        </p:attrNameLst>
                                      </p:cBhvr>
                                      <p:tavLst>
                                        <p:tav tm="0">
                                          <p:val>
                                            <p:strVal val="#ppt_x-.2"/>
                                          </p:val>
                                        </p:tav>
                                        <p:tav tm="100000">
                                          <p:val>
                                            <p:strVal val="#ppt_x"/>
                                          </p:val>
                                        </p:tav>
                                      </p:tavLst>
                                    </p:anim>
                                    <p:anim calcmode="lin" valueType="num">
                                      <p:cBhvr>
                                        <p:cTn id="40" dur="500" fill="hold"/>
                                        <p:tgtEl>
                                          <p:spTgt spid="2"/>
                                        </p:tgtEl>
                                        <p:attrNameLst>
                                          <p:attrName>ppt_y</p:attrName>
                                        </p:attrNameLst>
                                      </p:cBhvr>
                                      <p:tavLst>
                                        <p:tav tm="0">
                                          <p:val>
                                            <p:strVal val="#ppt_y"/>
                                          </p:val>
                                        </p:tav>
                                        <p:tav tm="100000">
                                          <p:val>
                                            <p:strVal val="#ppt_y"/>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p:nvPr>
        </p:nvSpPr>
        <p:spPr/>
        <p:txBody>
          <a:bodyPr>
            <a:noAutofit/>
          </a:bodyPr>
          <a:lstStyle/>
          <a:p>
            <a:pPr>
              <a:buFontTx/>
              <a:buNone/>
            </a:pPr>
            <a:endParaRPr lang="en-US" sz="1600" b="1" smtClean="0">
              <a:latin typeface="Times New Roman" pitchFamily="18" charset="0"/>
              <a:cs typeface="Times New Roman" pitchFamily="18" charset="0"/>
            </a:endParaRPr>
          </a:p>
          <a:p>
            <a:r>
              <a:rPr lang="en-US" sz="1600" b="1" smtClean="0">
                <a:latin typeface="Times New Roman" pitchFamily="18" charset="0"/>
                <a:cs typeface="Times New Roman" pitchFamily="18" charset="0"/>
              </a:rPr>
              <a:t>Đoạn 1:</a:t>
            </a:r>
          </a:p>
          <a:p>
            <a:r>
              <a:rPr lang="en-US" sz="1600" b="1" smtClean="0">
                <a:latin typeface="Times New Roman" pitchFamily="18" charset="0"/>
                <a:cs typeface="Times New Roman" pitchFamily="18" charset="0"/>
              </a:rPr>
              <a:t>-Sau một chuyến đi xa ,người ông mang về nhà bốn quả đào .Ông bảo vợ và các cháu :</a:t>
            </a:r>
          </a:p>
          <a:p>
            <a:r>
              <a:rPr lang="en-US" sz="1600" b="1" smtClean="0">
                <a:latin typeface="Times New Roman" pitchFamily="18" charset="0"/>
                <a:cs typeface="Times New Roman" pitchFamily="18" charset="0"/>
              </a:rPr>
              <a:t>-Quả to này xin phần bà .Ba quả còn lại phần các cháu .Bữa cơm chiều hôm ấy ,ông hỏi các cháu Thế nào,các cháu thấy đào có ngon không ?</a:t>
            </a:r>
          </a:p>
          <a:p>
            <a:r>
              <a:rPr lang="en-US" sz="1600" b="1" smtClean="0">
                <a:latin typeface="Times New Roman" pitchFamily="18" charset="0"/>
                <a:cs typeface="Times New Roman" pitchFamily="18" charset="0"/>
              </a:rPr>
              <a:t>Đoạn 2 :</a:t>
            </a:r>
          </a:p>
          <a:p>
            <a:r>
              <a:rPr lang="en-US" sz="1600" b="1" smtClean="0">
                <a:latin typeface="Times New Roman" pitchFamily="18" charset="0"/>
                <a:cs typeface="Times New Roman" pitchFamily="18" charset="0"/>
              </a:rPr>
              <a:t>-Cậu bé Xuân nói :</a:t>
            </a:r>
          </a:p>
          <a:p>
            <a:r>
              <a:rPr lang="en-US" sz="1600" b="1" smtClean="0">
                <a:latin typeface="Times New Roman" pitchFamily="18" charset="0"/>
                <a:cs typeface="Times New Roman" pitchFamily="18" charset="0"/>
              </a:rPr>
              <a:t>Đào có vị rất ngon và mùi thật là thơm .Cháu đã đem hạt trồng vào một cái vò .Chẳng bao lâu ,chẳng bao lâu nó sẽ mọc thành một cây đào to đấy ông nhỉ ?</a:t>
            </a:r>
          </a:p>
          <a:p>
            <a:r>
              <a:rPr lang="en-US" sz="1600" b="1" smtClean="0">
                <a:latin typeface="Times New Roman" pitchFamily="18" charset="0"/>
                <a:cs typeface="Times New Roman" pitchFamily="18" charset="0"/>
              </a:rPr>
              <a:t>-Mai sau cháu sẽ làm vườn giỏi -Ông hài lòng nhận xét .</a:t>
            </a:r>
          </a:p>
          <a:p>
            <a:r>
              <a:rPr lang="en-US" sz="1600" b="1" smtClean="0">
                <a:latin typeface="Times New Roman" pitchFamily="18" charset="0"/>
                <a:cs typeface="Times New Roman" pitchFamily="18" charset="0"/>
              </a:rPr>
              <a:t>Đoạn 3:</a:t>
            </a:r>
          </a:p>
          <a:p>
            <a:r>
              <a:rPr lang="en-US" sz="1600" b="1" smtClean="0">
                <a:latin typeface="Times New Roman" pitchFamily="18" charset="0"/>
                <a:cs typeface="Times New Roman" pitchFamily="18" charset="0"/>
              </a:rPr>
              <a:t>-Cô bé vân nói với vẻ tiếc  rẻ :</a:t>
            </a:r>
          </a:p>
          <a:p>
            <a:r>
              <a:rPr lang="en-US" sz="1600" b="1" smtClean="0">
                <a:latin typeface="Times New Roman" pitchFamily="18" charset="0"/>
                <a:cs typeface="Times New Roman" pitchFamily="18" charset="0"/>
              </a:rPr>
              <a:t>-Đào ngon quá ,cháu ăn hết mà vẫn thèm .Còn hạt thì cháu vứt đi rồi .</a:t>
            </a:r>
          </a:p>
          <a:p>
            <a:r>
              <a:rPr lang="en-US" sz="1600" b="1" smtClean="0">
                <a:latin typeface="Times New Roman" pitchFamily="18" charset="0"/>
                <a:cs typeface="Times New Roman" pitchFamily="18" charset="0"/>
              </a:rPr>
              <a:t>-Ôi,cháu Ôi cháu của ông còn thơ dại  quá </a:t>
            </a:r>
          </a:p>
          <a:p>
            <a:r>
              <a:rPr lang="en-US" sz="1600" b="1" smtClean="0">
                <a:latin typeface="Times New Roman" pitchFamily="18" charset="0"/>
                <a:cs typeface="Times New Roman" pitchFamily="18" charset="0"/>
              </a:rPr>
              <a:t>Đoạn 4:</a:t>
            </a:r>
          </a:p>
          <a:p>
            <a:r>
              <a:rPr lang="en-US" sz="1600" b="1" smtClean="0">
                <a:latin typeface="Times New Roman" pitchFamily="18" charset="0"/>
                <a:cs typeface="Times New Roman" pitchFamily="18" charset="0"/>
              </a:rPr>
              <a:t>Thấy Việt chỉ chăm chú nhìn vào tấm khăn trải bàn .Ông ngạc nhiên hỏi :</a:t>
            </a:r>
          </a:p>
          <a:p>
            <a:r>
              <a:rPr lang="en-US" sz="1600" b="1" smtClean="0">
                <a:latin typeface="Times New Roman" pitchFamily="18" charset="0"/>
                <a:cs typeface="Times New Roman" pitchFamily="18" charset="0"/>
              </a:rPr>
              <a:t>Còn Việt ,sao cháu chẳng nói gì thế ?</a:t>
            </a:r>
          </a:p>
          <a:p>
            <a:r>
              <a:rPr lang="en-US" sz="1600" b="1" smtClean="0">
                <a:latin typeface="Times New Roman" pitchFamily="18" charset="0"/>
                <a:cs typeface="Times New Roman" pitchFamily="18" charset="0"/>
              </a:rPr>
              <a:t>-Cháu ấy ạ ?Cháu mang đào cho Sơn .Bạn ấy bị ốm .nhưng bạn ấy không muốn nhận..</a:t>
            </a:r>
          </a:p>
          <a:p>
            <a:r>
              <a:rPr lang="en-US" sz="1600" b="1" smtClean="0">
                <a:latin typeface="Times New Roman" pitchFamily="18" charset="0"/>
                <a:cs typeface="Times New Roman" pitchFamily="18" charset="0"/>
              </a:rPr>
              <a:t>Cháu đặt quă đào trên giường rồi trốn về .</a:t>
            </a:r>
          </a:p>
          <a:p>
            <a:r>
              <a:rPr lang="en-US" sz="1600" b="1" smtClean="0">
                <a:latin typeface="Times New Roman" pitchFamily="18" charset="0"/>
                <a:cs typeface="Times New Roman" pitchFamily="18" charset="0"/>
              </a:rPr>
              <a:t>Cháu là người có tấm lòng nhân hậu -Ông lão thốt lên và xoa đầu đứa cháu nhỏ. .</a:t>
            </a:r>
          </a:p>
          <a:p>
            <a:r>
              <a:rPr lang="en-US" sz="1600" b="1" smtClean="0">
                <a:latin typeface="Times New Roman" pitchFamily="18" charset="0"/>
                <a:cs typeface="Times New Roman" pitchFamily="18" charset="0"/>
              </a:rPr>
              <a:t> </a:t>
            </a:r>
          </a:p>
          <a:p>
            <a:endParaRPr lang="en-US" sz="1600" b="1" smtClean="0">
              <a:latin typeface="Times New Roman" pitchFamily="18" charset="0"/>
              <a:cs typeface="Times New Roman" pitchFamily="18" charset="0"/>
            </a:endParaRPr>
          </a:p>
        </p:txBody>
      </p:sp>
    </p:spTree>
  </p:cSld>
  <p:clrMapOvr>
    <a:masterClrMapping/>
  </p:clrMapOvr>
  <p:transition spd="slow">
    <p:wheel spokes="3"/>
    <p:sndAc>
      <p:stSnd>
        <p:snd r:embed="rId2"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52400" y="228600"/>
            <a:ext cx="8534065" cy="1200329"/>
          </a:xfrm>
          <a:prstGeom prst="rect">
            <a:avLst/>
          </a:prstGeom>
          <a:noFill/>
          <a:ln w="9525">
            <a:noFill/>
            <a:miter lim="800000"/>
            <a:headEnd/>
            <a:tailEnd/>
          </a:ln>
        </p:spPr>
        <p:txBody>
          <a:bodyPr>
            <a:spAutoFit/>
          </a:bodyPr>
          <a:lstStyle/>
          <a:p>
            <a:pPr eaLnBrk="0" hangingPunct="0">
              <a:spcBef>
                <a:spcPct val="50000"/>
              </a:spcBef>
            </a:pPr>
            <a:r>
              <a:rPr lang="en-US" sz="3600" b="1">
                <a:latin typeface="Times New Roman" pitchFamily="18" charset="0"/>
              </a:rPr>
              <a:t> 3. </a:t>
            </a:r>
            <a:r>
              <a:rPr lang="en-US" sz="3600" b="1" err="1">
                <a:latin typeface="Times New Roman" pitchFamily="18" charset="0"/>
              </a:rPr>
              <a:t>Thảo</a:t>
            </a:r>
            <a:r>
              <a:rPr lang="en-US" sz="3600" b="1">
                <a:latin typeface="Times New Roman" pitchFamily="18" charset="0"/>
              </a:rPr>
              <a:t> </a:t>
            </a:r>
            <a:r>
              <a:rPr lang="en-US" sz="3600" b="1" err="1">
                <a:latin typeface="Times New Roman" pitchFamily="18" charset="0"/>
              </a:rPr>
              <a:t>luận</a:t>
            </a:r>
            <a:r>
              <a:rPr lang="en-US" sz="3600" b="1">
                <a:latin typeface="Times New Roman" pitchFamily="18" charset="0"/>
              </a:rPr>
              <a:t> </a:t>
            </a:r>
            <a:r>
              <a:rPr lang="en-US" sz="3600" b="1" err="1">
                <a:latin typeface="Times New Roman" pitchFamily="18" charset="0"/>
              </a:rPr>
              <a:t>nhóm</a:t>
            </a:r>
            <a:r>
              <a:rPr lang="en-US" sz="3600" b="1">
                <a:latin typeface="Times New Roman" pitchFamily="18" charset="0"/>
              </a:rPr>
              <a:t> </a:t>
            </a:r>
            <a:r>
              <a:rPr lang="en-US" sz="3600" b="1" smtClean="0">
                <a:latin typeface="Times New Roman" pitchFamily="18" charset="0"/>
              </a:rPr>
              <a:t>5: </a:t>
            </a:r>
            <a:r>
              <a:rPr lang="en-US" sz="3600" b="1" err="1" smtClean="0">
                <a:latin typeface="Times New Roman" pitchFamily="18" charset="0"/>
              </a:rPr>
              <a:t>Phân</a:t>
            </a:r>
            <a:r>
              <a:rPr lang="en-US" sz="3600" b="1" smtClean="0">
                <a:latin typeface="Times New Roman" pitchFamily="18" charset="0"/>
              </a:rPr>
              <a:t> </a:t>
            </a:r>
            <a:r>
              <a:rPr lang="en-US" sz="3600" b="1" err="1">
                <a:latin typeface="Times New Roman" pitchFamily="18" charset="0"/>
              </a:rPr>
              <a:t>vai</a:t>
            </a:r>
            <a:r>
              <a:rPr lang="en-US" sz="3600" b="1">
                <a:latin typeface="Times New Roman" pitchFamily="18" charset="0"/>
              </a:rPr>
              <a:t>, </a:t>
            </a:r>
            <a:r>
              <a:rPr lang="en-US" sz="3600" b="1" err="1">
                <a:latin typeface="Times New Roman" pitchFamily="18" charset="0"/>
              </a:rPr>
              <a:t>dựng</a:t>
            </a:r>
            <a:r>
              <a:rPr lang="en-US" sz="3600" b="1">
                <a:latin typeface="Times New Roman" pitchFamily="18" charset="0"/>
              </a:rPr>
              <a:t> </a:t>
            </a:r>
            <a:r>
              <a:rPr lang="en-US" sz="3600" b="1" err="1">
                <a:latin typeface="Times New Roman" pitchFamily="18" charset="0"/>
              </a:rPr>
              <a:t>lại</a:t>
            </a:r>
            <a:r>
              <a:rPr lang="en-US" sz="3600" b="1">
                <a:latin typeface="Times New Roman" pitchFamily="18" charset="0"/>
              </a:rPr>
              <a:t> </a:t>
            </a:r>
            <a:r>
              <a:rPr lang="en-US" sz="3600" b="1" err="1">
                <a:latin typeface="Times New Roman" pitchFamily="18" charset="0"/>
              </a:rPr>
              <a:t>câu</a:t>
            </a:r>
            <a:r>
              <a:rPr lang="en-US" sz="3600" b="1">
                <a:latin typeface="Times New Roman" pitchFamily="18" charset="0"/>
              </a:rPr>
              <a:t> </a:t>
            </a:r>
            <a:r>
              <a:rPr lang="en-US" sz="3600" b="1" err="1">
                <a:latin typeface="Times New Roman" pitchFamily="18" charset="0"/>
              </a:rPr>
              <a:t>chuyện</a:t>
            </a:r>
            <a:r>
              <a:rPr lang="en-US" sz="3600" b="1">
                <a:latin typeface="Times New Roman" pitchFamily="18" charset="0"/>
              </a:rPr>
              <a:t>.</a:t>
            </a:r>
          </a:p>
        </p:txBody>
      </p:sp>
      <p:sp>
        <p:nvSpPr>
          <p:cNvPr id="13317" name="Text Box 5"/>
          <p:cNvSpPr txBox="1">
            <a:spLocks noChangeArrowheads="1"/>
          </p:cNvSpPr>
          <p:nvPr/>
        </p:nvSpPr>
        <p:spPr bwMode="auto">
          <a:xfrm>
            <a:off x="1226886" y="1752600"/>
            <a:ext cx="5454316" cy="3970318"/>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Ø"/>
            </a:pPr>
            <a:r>
              <a:rPr lang="en-US" sz="3600" b="1">
                <a:latin typeface="Times New Roman" pitchFamily="18" charset="0"/>
              </a:rPr>
              <a:t> Người dẫn chuyện </a:t>
            </a:r>
          </a:p>
          <a:p>
            <a:pPr eaLnBrk="0" hangingPunct="0">
              <a:spcBef>
                <a:spcPct val="50000"/>
              </a:spcBef>
              <a:buFont typeface="Wingdings" pitchFamily="2" charset="2"/>
              <a:buChar char="Ø"/>
            </a:pPr>
            <a:r>
              <a:rPr lang="en-US" sz="3600" b="1">
                <a:latin typeface="Times New Roman" pitchFamily="18" charset="0"/>
              </a:rPr>
              <a:t> Ông.</a:t>
            </a:r>
          </a:p>
          <a:p>
            <a:pPr eaLnBrk="0" hangingPunct="0">
              <a:spcBef>
                <a:spcPct val="50000"/>
              </a:spcBef>
              <a:buFont typeface="Wingdings" pitchFamily="2" charset="2"/>
              <a:buChar char="Ø"/>
            </a:pPr>
            <a:r>
              <a:rPr lang="en-US" sz="3600" b="1">
                <a:latin typeface="Times New Roman" pitchFamily="18" charset="0"/>
              </a:rPr>
              <a:t> Xuân.</a:t>
            </a:r>
          </a:p>
          <a:p>
            <a:pPr eaLnBrk="0" hangingPunct="0">
              <a:spcBef>
                <a:spcPct val="50000"/>
              </a:spcBef>
              <a:buFont typeface="Wingdings" pitchFamily="2" charset="2"/>
              <a:buChar char="Ø"/>
            </a:pPr>
            <a:r>
              <a:rPr lang="en-US" sz="3600" b="1">
                <a:latin typeface="Times New Roman" pitchFamily="18" charset="0"/>
              </a:rPr>
              <a:t> Vân.</a:t>
            </a:r>
          </a:p>
          <a:p>
            <a:pPr eaLnBrk="0" hangingPunct="0">
              <a:spcBef>
                <a:spcPct val="50000"/>
              </a:spcBef>
              <a:buFont typeface="Wingdings" pitchFamily="2" charset="2"/>
              <a:buChar char="Ø"/>
            </a:pPr>
            <a:r>
              <a:rPr lang="en-US" sz="3600" b="1">
                <a:latin typeface="Times New Roman" pitchFamily="18" charset="0"/>
              </a:rPr>
              <a:t> Việt.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
                                  </p:iterate>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1000" fill="hold"/>
                                        <p:tgtEl>
                                          <p:spTgt spid="13315"/>
                                        </p:tgtEl>
                                        <p:attrNameLst>
                                          <p:attrName>ppt_x</p:attrName>
                                        </p:attrNameLst>
                                      </p:cBhvr>
                                      <p:tavLst>
                                        <p:tav tm="0">
                                          <p:val>
                                            <p:strVal val="0-#ppt_w/2"/>
                                          </p:val>
                                        </p:tav>
                                        <p:tav tm="100000">
                                          <p:val>
                                            <p:strVal val="#ppt_x"/>
                                          </p:val>
                                        </p:tav>
                                      </p:tavLst>
                                    </p:anim>
                                    <p:anim calcmode="lin" valueType="num">
                                      <p:cBhvr additive="base">
                                        <p:cTn id="8" dur="1000" fill="hold"/>
                                        <p:tgtEl>
                                          <p:spTgt spid="133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13317"/>
                                        </p:tgtEl>
                                        <p:attrNameLst>
                                          <p:attrName>style.visibility</p:attrName>
                                        </p:attrNameLst>
                                      </p:cBhvr>
                                      <p:to>
                                        <p:strVal val="visible"/>
                                      </p:to>
                                    </p:set>
                                    <p:anim to="" calcmode="lin" valueType="num">
                                      <p:cBhvr>
                                        <p:cTn id="13" dur="1" fill="hold"/>
                                        <p:tgtEl>
                                          <p:spTgt spid="133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53" name="Object 21"/>
          <p:cNvGraphicFramePr>
            <a:graphicFrameLocks noGrp="1" noChangeAspect="1"/>
          </p:cNvGraphicFramePr>
          <p:nvPr>
            <p:ph sz="half" idx="1"/>
          </p:nvPr>
        </p:nvGraphicFramePr>
        <p:xfrm>
          <a:off x="6679198" y="3657600"/>
          <a:ext cx="2464802" cy="3200400"/>
        </p:xfrm>
        <a:graphic>
          <a:graphicData uri="http://schemas.openxmlformats.org/presentationml/2006/ole">
            <mc:AlternateContent xmlns:mc="http://schemas.openxmlformats.org/markup-compatibility/2006">
              <mc:Choice xmlns:v="urn:schemas-microsoft-com:vml" Requires="v">
                <p:oleObj spid="_x0000_s1031" name="Clip" r:id="rId3" imgW="1999440" imgH="1831320" progId="">
                  <p:embed/>
                </p:oleObj>
              </mc:Choice>
              <mc:Fallback>
                <p:oleObj name="Clip" r:id="rId3" imgW="1999440" imgH="1831320" progId="">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198" y="3657600"/>
                        <a:ext cx="2464802"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WordArt 24"/>
          <p:cNvSpPr>
            <a:spLocks noChangeArrowheads="1" noChangeShapeType="1" noTextEdit="1"/>
          </p:cNvSpPr>
          <p:nvPr/>
        </p:nvSpPr>
        <p:spPr bwMode="auto">
          <a:xfrm>
            <a:off x="1363579" y="685800"/>
            <a:ext cx="6336632" cy="1447800"/>
          </a:xfrm>
          <a:prstGeom prst="rect">
            <a:avLst/>
          </a:prstGeom>
        </p:spPr>
        <p:txBody>
          <a:bodyPr wrap="none" fromWordArt="1">
            <a:prstTxWarp prst="textPlain">
              <a:avLst>
                <a:gd name="adj" fmla="val 50000"/>
              </a:avLst>
            </a:prstTxWarp>
          </a:bodyPr>
          <a:lstStyle/>
          <a:p>
            <a:pPr algn="ctr"/>
            <a:r>
              <a:rPr lang="en-US" sz="3600" i="1" kern="10" err="1">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rPr>
              <a:t>Củng</a:t>
            </a:r>
            <a:r>
              <a:rPr lang="en-US" sz="3600" i="1" kern="10">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rPr>
              <a:t> </a:t>
            </a:r>
            <a:r>
              <a:rPr lang="en-US" sz="3600" i="1" kern="10" err="1">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rPr>
              <a:t>cố</a:t>
            </a:r>
            <a:r>
              <a:rPr lang="en-US" sz="3600" i="1" kern="10">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rPr>
              <a:t>, </a:t>
            </a:r>
            <a:r>
              <a:rPr lang="en-US" sz="3600" i="1" kern="10" err="1">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rPr>
              <a:t>dặn</a:t>
            </a:r>
            <a:r>
              <a:rPr lang="en-US" sz="3600" i="1" kern="10">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rPr>
              <a:t> </a:t>
            </a:r>
            <a:r>
              <a:rPr lang="en-US" sz="3600" i="1" kern="10" err="1">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rPr>
              <a:t>dò</a:t>
            </a:r>
            <a:endParaRPr lang="en-US" sz="3600" i="1" kern="10">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endParaRPr>
          </a:p>
        </p:txBody>
      </p:sp>
      <p:sp>
        <p:nvSpPr>
          <p:cNvPr id="1028" name="Text Box 8"/>
          <p:cNvSpPr txBox="1">
            <a:spLocks noChangeArrowheads="1"/>
          </p:cNvSpPr>
          <p:nvPr/>
        </p:nvSpPr>
        <p:spPr bwMode="auto">
          <a:xfrm>
            <a:off x="401053" y="2514601"/>
            <a:ext cx="7780421" cy="1077218"/>
          </a:xfrm>
          <a:prstGeom prst="rect">
            <a:avLst/>
          </a:prstGeom>
          <a:noFill/>
          <a:ln w="9525">
            <a:noFill/>
            <a:miter lim="800000"/>
            <a:headEnd/>
            <a:tailEnd/>
          </a:ln>
        </p:spPr>
        <p:txBody>
          <a:bodyPr>
            <a:spAutoFit/>
          </a:bodyPr>
          <a:lstStyle/>
          <a:p>
            <a:pPr>
              <a:spcBef>
                <a:spcPct val="50000"/>
              </a:spcBef>
            </a:pPr>
            <a:r>
              <a:rPr lang="en-US" sz="3200" b="1" smtClean="0">
                <a:latin typeface="Times New Roman" pitchFamily="18" charset="0"/>
                <a:cs typeface="Times New Roman" pitchFamily="18" charset="0"/>
              </a:rPr>
              <a:t>- Qua </a:t>
            </a:r>
            <a:r>
              <a:rPr lang="en-US" sz="3200" b="1" err="1">
                <a:latin typeface="Times New Roman" pitchFamily="18" charset="0"/>
                <a:cs typeface="Times New Roman" pitchFamily="18" charset="0"/>
              </a:rPr>
              <a:t>câu</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chuyện</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chia</a:t>
            </a:r>
            <a:r>
              <a:rPr lang="en-US" sz="3200" b="1">
                <a:latin typeface="Times New Roman" pitchFamily="18" charset="0"/>
                <a:cs typeface="Times New Roman" pitchFamily="18" charset="0"/>
              </a:rPr>
              <a:t> </a:t>
            </a:r>
            <a:r>
              <a:rPr lang="en-US" sz="3200" b="1" smtClean="0">
                <a:latin typeface="Times New Roman" pitchFamily="18" charset="0"/>
                <a:cs typeface="Times New Roman" pitchFamily="18" charset="0"/>
              </a:rPr>
              <a:t>đào</a:t>
            </a:r>
            <a:r>
              <a:rPr lang="en-US" sz="3200" b="1">
                <a:latin typeface="Times New Roman" pitchFamily="18" charset="0"/>
                <a:cs typeface="Times New Roman" pitchFamily="18" charset="0"/>
              </a:rPr>
              <a:t>,</a:t>
            </a:r>
            <a:r>
              <a:rPr lang="en-US" sz="3200" b="1" smtClean="0">
                <a:latin typeface="Times New Roman" pitchFamily="18" charset="0"/>
                <a:cs typeface="Times New Roman" pitchFamily="18" charset="0"/>
              </a:rPr>
              <a:t> </a:t>
            </a:r>
            <a:r>
              <a:rPr lang="en-US" sz="3200" b="1" err="1">
                <a:latin typeface="Times New Roman" pitchFamily="18" charset="0"/>
                <a:cs typeface="Times New Roman" pitchFamily="18" charset="0"/>
              </a:rPr>
              <a:t>e</a:t>
            </a:r>
            <a:r>
              <a:rPr lang="en-US" sz="3200" b="1" smtClean="0">
                <a:latin typeface="Times New Roman" pitchFamily="18" charset="0"/>
                <a:cs typeface="Times New Roman" pitchFamily="18" charset="0"/>
              </a:rPr>
              <a:t>m </a:t>
            </a:r>
            <a:r>
              <a:rPr lang="en-US" sz="3200" b="1" err="1">
                <a:latin typeface="Times New Roman" pitchFamily="18" charset="0"/>
                <a:cs typeface="Times New Roman" pitchFamily="18" charset="0"/>
              </a:rPr>
              <a:t>học</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tập</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được</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những</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đức</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tính</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nào</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từ</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các</a:t>
            </a:r>
            <a:r>
              <a:rPr lang="en-US" sz="3200" b="1">
                <a:latin typeface="Times New Roman" pitchFamily="18" charset="0"/>
                <a:cs typeface="Times New Roman" pitchFamily="18" charset="0"/>
              </a:rPr>
              <a:t> </a:t>
            </a:r>
            <a:r>
              <a:rPr lang="en-US" sz="3200" b="1" smtClean="0">
                <a:latin typeface="Times New Roman" pitchFamily="18" charset="0"/>
                <a:cs typeface="Times New Roman" pitchFamily="18" charset="0"/>
              </a:rPr>
              <a:t>bạn</a:t>
            </a:r>
            <a:r>
              <a:rPr lang="en-US" sz="3200" b="1">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18453"/>
                                        </p:tgtEl>
                                        <p:attrNameLst>
                                          <p:attrName>style.visibility</p:attrName>
                                        </p:attrNameLst>
                                      </p:cBhvr>
                                      <p:to>
                                        <p:strVal val="visible"/>
                                      </p:to>
                                    </p:set>
                                    <p:anim calcmode="lin" valueType="num">
                                      <p:cBhvr>
                                        <p:cTn id="7" dur="500" fill="hold"/>
                                        <p:tgtEl>
                                          <p:spTgt spid="18453"/>
                                        </p:tgtEl>
                                        <p:attrNameLst>
                                          <p:attrName>ppt_x</p:attrName>
                                        </p:attrNameLst>
                                      </p:cBhvr>
                                      <p:tavLst>
                                        <p:tav tm="0">
                                          <p:val>
                                            <p:strVal val="#ppt_x+#ppt_w/2"/>
                                          </p:val>
                                        </p:tav>
                                        <p:tav tm="100000">
                                          <p:val>
                                            <p:strVal val="#ppt_x"/>
                                          </p:val>
                                        </p:tav>
                                      </p:tavLst>
                                    </p:anim>
                                    <p:anim calcmode="lin" valueType="num">
                                      <p:cBhvr>
                                        <p:cTn id="8" dur="500" fill="hold"/>
                                        <p:tgtEl>
                                          <p:spTgt spid="18453"/>
                                        </p:tgtEl>
                                        <p:attrNameLst>
                                          <p:attrName>ppt_y</p:attrName>
                                        </p:attrNameLst>
                                      </p:cBhvr>
                                      <p:tavLst>
                                        <p:tav tm="0">
                                          <p:val>
                                            <p:strVal val="#ppt_y"/>
                                          </p:val>
                                        </p:tav>
                                        <p:tav tm="100000">
                                          <p:val>
                                            <p:strVal val="#ppt_y"/>
                                          </p:val>
                                        </p:tav>
                                      </p:tavLst>
                                    </p:anim>
                                    <p:anim calcmode="lin" valueType="num">
                                      <p:cBhvr>
                                        <p:cTn id="9" dur="500" fill="hold"/>
                                        <p:tgtEl>
                                          <p:spTgt spid="18453"/>
                                        </p:tgtEl>
                                        <p:attrNameLst>
                                          <p:attrName>ppt_w</p:attrName>
                                        </p:attrNameLst>
                                      </p:cBhvr>
                                      <p:tavLst>
                                        <p:tav tm="0">
                                          <p:val>
                                            <p:fltVal val="0"/>
                                          </p:val>
                                        </p:tav>
                                        <p:tav tm="100000">
                                          <p:val>
                                            <p:strVal val="#ppt_w"/>
                                          </p:val>
                                        </p:tav>
                                      </p:tavLst>
                                    </p:anim>
                                    <p:anim calcmode="lin" valueType="num">
                                      <p:cBhvr>
                                        <p:cTn id="10" dur="500" fill="hold"/>
                                        <p:tgtEl>
                                          <p:spTgt spid="184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p:cNvSpPr>
            <a:spLocks noChangeArrowheads="1"/>
          </p:cNvSpPr>
          <p:nvPr/>
        </p:nvSpPr>
        <p:spPr bwMode="auto">
          <a:xfrm>
            <a:off x="533400" y="1600200"/>
            <a:ext cx="8365958" cy="4038600"/>
          </a:xfrm>
          <a:prstGeom prst="cloudCallout">
            <a:avLst>
              <a:gd name="adj1" fmla="val -75343"/>
              <a:gd name="adj2" fmla="val -287194"/>
            </a:avLst>
          </a:prstGeom>
          <a:solidFill>
            <a:schemeClr val="accent2"/>
          </a:solidFill>
          <a:ln w="9525">
            <a:solidFill>
              <a:schemeClr val="bg2"/>
            </a:solidFill>
            <a:round/>
            <a:headEnd/>
            <a:tailEnd/>
          </a:ln>
        </p:spPr>
        <p:txBody>
          <a:bodyPr/>
          <a:lstStyle/>
          <a:p>
            <a:pPr algn="ctr" eaLnBrk="0" hangingPunct="0"/>
            <a:r>
              <a:rPr lang="en-US" sz="3600" u="sng" smtClean="0">
                <a:solidFill>
                  <a:schemeClr val="bg1"/>
                </a:solidFill>
                <a:latin typeface="Times New Roman" pitchFamily="18" charset="0"/>
              </a:rPr>
              <a:t>Ôn bài cũ:</a:t>
            </a:r>
            <a:endParaRPr lang="en-US" sz="3600" u="sng">
              <a:solidFill>
                <a:schemeClr val="bg1"/>
              </a:solidFill>
              <a:latin typeface="Times New Roman" pitchFamily="18" charset="0"/>
            </a:endParaRPr>
          </a:p>
          <a:p>
            <a:pPr algn="ctr" eaLnBrk="0" hangingPunct="0"/>
            <a:r>
              <a:rPr lang="en-US" sz="3600">
                <a:solidFill>
                  <a:schemeClr val="bg1"/>
                </a:solidFill>
                <a:latin typeface="Times New Roman" pitchFamily="18" charset="0"/>
              </a:rPr>
              <a:t>Em hãy cùng bạn kể lại một đoạn trong câu </a:t>
            </a:r>
            <a:r>
              <a:rPr lang="en-US" sz="3600" smtClean="0">
                <a:solidFill>
                  <a:schemeClr val="bg1"/>
                </a:solidFill>
                <a:latin typeface="Times New Roman" pitchFamily="18" charset="0"/>
              </a:rPr>
              <a:t>chuyện</a:t>
            </a:r>
            <a:r>
              <a:rPr lang="en-US" sz="3600" smtClean="0">
                <a:solidFill>
                  <a:schemeClr val="bg1"/>
                </a:solidFill>
                <a:latin typeface="Times New Roman" pitchFamily="18" charset="0"/>
              </a:rPr>
              <a:t>:</a:t>
            </a:r>
          </a:p>
          <a:p>
            <a:pPr algn="ctr" eaLnBrk="0" hangingPunct="0"/>
            <a:r>
              <a:rPr lang="en-US" sz="3600" smtClean="0">
                <a:solidFill>
                  <a:schemeClr val="bg1"/>
                </a:solidFill>
                <a:latin typeface="Times New Roman" pitchFamily="18" charset="0"/>
              </a:rPr>
              <a:t> </a:t>
            </a:r>
            <a:r>
              <a:rPr lang="en-US" sz="3600" smtClean="0">
                <a:solidFill>
                  <a:schemeClr val="bg1"/>
                </a:solidFill>
                <a:latin typeface="Times New Roman" pitchFamily="18" charset="0"/>
              </a:rPr>
              <a:t>Kho </a:t>
            </a:r>
            <a:r>
              <a:rPr lang="en-US" sz="3600">
                <a:solidFill>
                  <a:schemeClr val="bg1"/>
                </a:solidFill>
                <a:latin typeface="Times New Roman" pitchFamily="18" charset="0"/>
              </a:rPr>
              <a:t>báu</a:t>
            </a:r>
            <a:r>
              <a:rPr lang="en-US" sz="3600">
                <a:solidFill>
                  <a:srgbClr val="FF0000"/>
                </a:solidFill>
                <a:latin typeface="Times New Roman" pitchFamily="18" charset="0"/>
              </a:rPr>
              <a:t> </a:t>
            </a:r>
          </a:p>
          <a:p>
            <a:pPr algn="ctr" eaLnBrk="0" hangingPunct="0"/>
            <a:endParaRPr lang="en-US" sz="3600">
              <a:solidFill>
                <a:srgbClr val="FF0000"/>
              </a:solidFill>
              <a:latin typeface="Times New Roman" pitchFamily="18" charset="0"/>
            </a:endParaRPr>
          </a:p>
        </p:txBody>
      </p:sp>
      <p:sp>
        <p:nvSpPr>
          <p:cNvPr id="3077" name="Rectangle 6"/>
          <p:cNvSpPr>
            <a:spLocks noChangeArrowheads="1"/>
          </p:cNvSpPr>
          <p:nvPr/>
        </p:nvSpPr>
        <p:spPr bwMode="auto">
          <a:xfrm>
            <a:off x="6617368" y="3333751"/>
            <a:ext cx="184731" cy="830997"/>
          </a:xfrm>
          <a:prstGeom prst="rect">
            <a:avLst/>
          </a:prstGeom>
          <a:noFill/>
          <a:ln w="9525">
            <a:noFill/>
            <a:miter lim="800000"/>
            <a:headEnd/>
            <a:tailEnd/>
          </a:ln>
        </p:spPr>
        <p:txBody>
          <a:bodyPr wrap="none">
            <a:spAutoFit/>
          </a:bodyPr>
          <a:lstStyle/>
          <a:p>
            <a:pPr eaLnBrk="0" hangingPunct="0"/>
            <a:endParaRPr lang="en-US" sz="48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52">
                                            <p:bg/>
                                          </p:spTgt>
                                        </p:tgtEl>
                                        <p:attrNameLst>
                                          <p:attrName>style.visibility</p:attrName>
                                        </p:attrNameLst>
                                      </p:cBhvr>
                                      <p:to>
                                        <p:strVal val="visible"/>
                                      </p:to>
                                    </p:set>
                                    <p:anim calcmode="lin" valueType="num">
                                      <p:cBhvr additive="base">
                                        <p:cTn id="7" dur="1000" fill="hold"/>
                                        <p:tgtEl>
                                          <p:spTgt spid="2052">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052">
                                            <p:bg/>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052">
                                            <p:txEl>
                                              <p:pRg st="1" end="1"/>
                                            </p:txEl>
                                          </p:spTgt>
                                        </p:tgtEl>
                                        <p:attrNameLst>
                                          <p:attrName>style.visibility</p:attrName>
                                        </p:attrNameLst>
                                      </p:cBhvr>
                                      <p:to>
                                        <p:strVal val="visible"/>
                                      </p:to>
                                    </p:set>
                                    <p:anim calcmode="lin" valueType="num">
                                      <p:cBhvr additive="base">
                                        <p:cTn id="13" dur="3000" fill="hold"/>
                                        <p:tgtEl>
                                          <p:spTgt spid="2052">
                                            <p:txEl>
                                              <p:pRg st="1" end="1"/>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205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reez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052">
                                            <p:txEl>
                                              <p:pRg st="2" end="2"/>
                                            </p:txEl>
                                          </p:spTgt>
                                        </p:tgtEl>
                                        <p:attrNameLst>
                                          <p:attrName>style.visibility</p:attrName>
                                        </p:attrNameLst>
                                      </p:cBhvr>
                                      <p:to>
                                        <p:strVal val="visible"/>
                                      </p:to>
                                    </p:set>
                                    <p:anim calcmode="lin" valueType="num">
                                      <p:cBhvr additive="base">
                                        <p:cTn id="19" dur="3000" fill="hold"/>
                                        <p:tgtEl>
                                          <p:spTgt spid="2052">
                                            <p:txEl>
                                              <p:pRg st="2" end="2"/>
                                            </p:txEl>
                                          </p:spTgt>
                                        </p:tgtEl>
                                        <p:attrNameLst>
                                          <p:attrName>ppt_x</p:attrName>
                                        </p:attrNameLst>
                                      </p:cBhvr>
                                      <p:tavLst>
                                        <p:tav tm="0">
                                          <p:val>
                                            <p:strVal val="0-#ppt_w/2"/>
                                          </p:val>
                                        </p:tav>
                                        <p:tav tm="100000">
                                          <p:val>
                                            <p:strVal val="#ppt_x"/>
                                          </p:val>
                                        </p:tav>
                                      </p:tavLst>
                                    </p:anim>
                                    <p:anim calcmode="lin" valueType="num">
                                      <p:cBhvr additive="base">
                                        <p:cTn id="20" dur="3000" fill="hold"/>
                                        <p:tgtEl>
                                          <p:spTgt spid="2052">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breez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052">
                                            <p:txEl>
                                              <p:pRg st="0" end="0"/>
                                            </p:txEl>
                                          </p:spTgt>
                                        </p:tgtEl>
                                        <p:attrNameLst>
                                          <p:attrName>style.visibility</p:attrName>
                                        </p:attrNameLst>
                                      </p:cBhvr>
                                      <p:to>
                                        <p:strVal val="visible"/>
                                      </p:to>
                                    </p:set>
                                    <p:anim calcmode="lin" valueType="num">
                                      <p:cBhvr additive="base">
                                        <p:cTn id="25" dur="3000" fill="hold"/>
                                        <p:tgtEl>
                                          <p:spTgt spid="2052">
                                            <p:txEl>
                                              <p:pRg st="0" end="0"/>
                                            </p:txEl>
                                          </p:spTgt>
                                        </p:tgtEl>
                                        <p:attrNameLst>
                                          <p:attrName>ppt_x</p:attrName>
                                        </p:attrNameLst>
                                      </p:cBhvr>
                                      <p:tavLst>
                                        <p:tav tm="0">
                                          <p:val>
                                            <p:strVal val="0-#ppt_w/2"/>
                                          </p:val>
                                        </p:tav>
                                        <p:tav tm="100000">
                                          <p:val>
                                            <p:strVal val="#ppt_x"/>
                                          </p:val>
                                        </p:tav>
                                      </p:tavLst>
                                    </p:anim>
                                    <p:anim calcmode="lin" valueType="num">
                                      <p:cBhvr additive="base">
                                        <p:cTn id="26" dur="3000" fill="hold"/>
                                        <p:tgtEl>
                                          <p:spTgt spid="205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breez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31" dur="500"/>
                                        <p:tgtEl>
                                          <p:spTgt spid="2052">
                                            <p:txEl>
                                              <p:pRg st="0" end="0"/>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2052">
                                            <p:txEl>
                                              <p:pRg st="0" end="0"/>
                                            </p:txEl>
                                          </p:spTgt>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2052">
                                            <p:txEl>
                                              <p:pRg st="1" end="1"/>
                                            </p:txEl>
                                          </p:spTgt>
                                        </p:tgtEl>
                                        <p:attrNameLst>
                                          <p:attrName>ppt_x</p:attrName>
                                        </p:attrNameLst>
                                      </p:cBhvr>
                                      <p:tavLst>
                                        <p:tav tm="0">
                                          <p:val>
                                            <p:strVal val="ppt_x"/>
                                          </p:val>
                                        </p:tav>
                                        <p:tav tm="100000">
                                          <p:val>
                                            <p:strVal val="ppt_x"/>
                                          </p:val>
                                        </p:tav>
                                      </p:tavLst>
                                    </p:anim>
                                    <p:anim calcmode="lin" valueType="num">
                                      <p:cBhvr additive="base">
                                        <p:cTn id="35" dur="500"/>
                                        <p:tgtEl>
                                          <p:spTgt spid="2052">
                                            <p:txEl>
                                              <p:pRg st="1" end="1"/>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2052">
                                            <p:txEl>
                                              <p:pRg st="1" end="1"/>
                                            </p:txEl>
                                          </p:spTgt>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39" dur="500"/>
                                        <p:tgtEl>
                                          <p:spTgt spid="2052">
                                            <p:txEl>
                                              <p:pRg st="2" end="2"/>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2052">
                                            <p:txEl>
                                              <p:pRg st="2" end="2"/>
                                            </p:txEl>
                                          </p:spTgt>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2052">
                                            <p:bg/>
                                          </p:spTgt>
                                        </p:tgtEl>
                                        <p:attrNameLst>
                                          <p:attrName>ppt_x</p:attrName>
                                        </p:attrNameLst>
                                      </p:cBhvr>
                                      <p:tavLst>
                                        <p:tav tm="0">
                                          <p:val>
                                            <p:strVal val="ppt_x"/>
                                          </p:val>
                                        </p:tav>
                                        <p:tav tm="100000">
                                          <p:val>
                                            <p:strVal val="ppt_x"/>
                                          </p:val>
                                        </p:tav>
                                      </p:tavLst>
                                    </p:anim>
                                    <p:anim calcmode="lin" valueType="num">
                                      <p:cBhvr additive="base">
                                        <p:cTn id="43" dur="500"/>
                                        <p:tgtEl>
                                          <p:spTgt spid="2052">
                                            <p:bg/>
                                          </p:spTgt>
                                        </p:tgtEl>
                                        <p:attrNameLst>
                                          <p:attrName>ppt_y</p:attrName>
                                        </p:attrNameLst>
                                      </p:cBhvr>
                                      <p:tavLst>
                                        <p:tav tm="0">
                                          <p:val>
                                            <p:strVal val="ppt_y"/>
                                          </p:val>
                                        </p:tav>
                                        <p:tav tm="100000">
                                          <p:val>
                                            <p:strVal val="1+ppt_h/2"/>
                                          </p:val>
                                        </p:tav>
                                      </p:tavLst>
                                    </p:anim>
                                    <p:set>
                                      <p:cBhvr>
                                        <p:cTn id="44" dur="1" fill="hold">
                                          <p:stCondLst>
                                            <p:cond delay="499"/>
                                          </p:stCondLst>
                                        </p:cTn>
                                        <p:tgtEl>
                                          <p:spTgt spid="205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allAtOnce" animBg="1"/>
      <p:bldP spid="2052" grpI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2" name="03 Track 3.wma">
            <a:hlinkClick r:id="" action="ppaction://media"/>
          </p:cNvPr>
          <p:cNvPicPr>
            <a:picLocks noGrp="1" noRot="1" noChangeAspect="1" noChangeArrowheads="1"/>
          </p:cNvPicPr>
          <p:nvPr>
            <p:ph sz="half" idx="1"/>
            <a:audioFile r:link="rId1"/>
          </p:nvPr>
        </p:nvPicPr>
        <p:blipFill>
          <a:blip r:embed="rId4"/>
          <a:srcRect/>
          <a:stretch>
            <a:fillRect/>
          </a:stretch>
        </p:blipFill>
        <p:spPr>
          <a:xfrm>
            <a:off x="563145" y="6286500"/>
            <a:ext cx="320842" cy="304800"/>
          </a:xfrm>
        </p:spPr>
      </p:pic>
      <p:pic>
        <p:nvPicPr>
          <p:cNvPr id="4099" name="Picture 17" descr="DSC00735"/>
          <p:cNvPicPr>
            <a:picLocks noChangeAspect="1" noChangeArrowheads="1"/>
          </p:cNvPicPr>
          <p:nvPr/>
        </p:nvPicPr>
        <p:blipFill>
          <a:blip r:embed="rId5"/>
          <a:srcRect/>
          <a:stretch>
            <a:fillRect/>
          </a:stretch>
        </p:blipFill>
        <p:spPr bwMode="auto">
          <a:xfrm>
            <a:off x="0" y="1600200"/>
            <a:ext cx="9144000" cy="5257800"/>
          </a:xfrm>
          <a:prstGeom prst="rect">
            <a:avLst/>
          </a:prstGeom>
          <a:noFill/>
          <a:ln w="9525">
            <a:noFill/>
            <a:miter lim="800000"/>
            <a:headEnd/>
            <a:tailEnd/>
          </a:ln>
        </p:spPr>
      </p:pic>
      <p:sp>
        <p:nvSpPr>
          <p:cNvPr id="4100" name="Text Box 18"/>
          <p:cNvSpPr txBox="1">
            <a:spLocks noChangeArrowheads="1"/>
          </p:cNvSpPr>
          <p:nvPr/>
        </p:nvSpPr>
        <p:spPr bwMode="auto">
          <a:xfrm>
            <a:off x="3352132" y="0"/>
            <a:ext cx="3505868" cy="646331"/>
          </a:xfrm>
          <a:prstGeom prst="rect">
            <a:avLst/>
          </a:prstGeom>
          <a:noFill/>
          <a:ln w="9525">
            <a:noFill/>
            <a:miter lim="800000"/>
            <a:headEnd/>
            <a:tailEnd/>
          </a:ln>
        </p:spPr>
        <p:txBody>
          <a:bodyPr>
            <a:spAutoFit/>
          </a:bodyPr>
          <a:lstStyle/>
          <a:p>
            <a:pPr eaLnBrk="0" hangingPunct="0">
              <a:spcBef>
                <a:spcPct val="50000"/>
              </a:spcBef>
            </a:pPr>
            <a:r>
              <a:rPr lang="en-US" sz="3600" b="1" u="sng">
                <a:latin typeface="Times New Roman" pitchFamily="18" charset="0"/>
              </a:rPr>
              <a:t>Kể chuyện</a:t>
            </a:r>
          </a:p>
        </p:txBody>
      </p:sp>
      <p:sp>
        <p:nvSpPr>
          <p:cNvPr id="4101" name="Text Box 19"/>
          <p:cNvSpPr txBox="1">
            <a:spLocks noChangeArrowheads="1"/>
          </p:cNvSpPr>
          <p:nvPr/>
        </p:nvSpPr>
        <p:spPr bwMode="auto">
          <a:xfrm>
            <a:off x="990935" y="609600"/>
            <a:ext cx="7620000" cy="769441"/>
          </a:xfrm>
          <a:prstGeom prst="rect">
            <a:avLst/>
          </a:prstGeom>
          <a:noFill/>
          <a:ln w="9525">
            <a:noFill/>
            <a:miter lim="800000"/>
            <a:headEnd/>
            <a:tailEnd/>
          </a:ln>
        </p:spPr>
        <p:txBody>
          <a:bodyPr>
            <a:spAutoFit/>
          </a:bodyPr>
          <a:lstStyle/>
          <a:p>
            <a:pPr algn="ctr" eaLnBrk="0" hangingPunct="0">
              <a:spcBef>
                <a:spcPct val="50000"/>
              </a:spcBef>
            </a:pPr>
            <a:r>
              <a:rPr lang="en-US" sz="4400" b="1">
                <a:solidFill>
                  <a:schemeClr val="accent2"/>
                </a:solidFill>
                <a:latin typeface="Times New Roman" pitchFamily="18" charset="0"/>
              </a:rPr>
              <a:t>Những quả đào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000" fill="hold"/>
                                        <p:tgtEl>
                                          <p:spTgt spid="92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3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0" y="685800"/>
            <a:ext cx="9144000" cy="1754326"/>
          </a:xfrm>
          <a:prstGeom prst="rect">
            <a:avLst/>
          </a:prstGeom>
          <a:noFill/>
          <a:ln w="9525">
            <a:noFill/>
            <a:miter lim="800000"/>
            <a:headEnd/>
            <a:tailEnd/>
          </a:ln>
        </p:spPr>
        <p:txBody>
          <a:bodyPr wrap="square">
            <a:spAutoFit/>
          </a:bodyPr>
          <a:lstStyle/>
          <a:p>
            <a:pPr marL="800100" lvl="1" indent="-342900" algn="ctr" eaLnBrk="0" hangingPunct="0">
              <a:spcBef>
                <a:spcPct val="50000"/>
              </a:spcBef>
            </a:pPr>
            <a:r>
              <a:rPr lang="en-US" sz="3600" smtClean="0">
                <a:latin typeface="Times New Roman" pitchFamily="18" charset="0"/>
              </a:rPr>
              <a:t>Hãy </a:t>
            </a:r>
            <a:r>
              <a:rPr lang="en-US" sz="3600">
                <a:latin typeface="Times New Roman" pitchFamily="18" charset="0"/>
              </a:rPr>
              <a:t>tóm tắt nội dung mỗi đoạn của </a:t>
            </a:r>
            <a:r>
              <a:rPr lang="en-US" sz="3600" smtClean="0">
                <a:latin typeface="Times New Roman" pitchFamily="18" charset="0"/>
              </a:rPr>
              <a:t>câu chuyện </a:t>
            </a:r>
            <a:r>
              <a:rPr lang="en-US" sz="3600" b="1" i="1">
                <a:latin typeface="Times New Roman" pitchFamily="18" charset="0"/>
              </a:rPr>
              <a:t>Những quả đào</a:t>
            </a:r>
            <a:r>
              <a:rPr lang="en-US" sz="3600">
                <a:latin typeface="Times New Roman" pitchFamily="18" charset="0"/>
              </a:rPr>
              <a:t> bằng một </a:t>
            </a:r>
            <a:r>
              <a:rPr lang="en-US" sz="3600" smtClean="0">
                <a:latin typeface="Times New Roman" pitchFamily="18" charset="0"/>
              </a:rPr>
              <a:t>cụm từ </a:t>
            </a:r>
            <a:r>
              <a:rPr lang="en-US" sz="3600">
                <a:latin typeface="Times New Roman" pitchFamily="18" charset="0"/>
              </a:rPr>
              <a:t>hoặc một câu.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0244"/>
                                        </p:tgtEl>
                                        <p:attrNameLst>
                                          <p:attrName>ppt_y</p:attrName>
                                        </p:attrNameLst>
                                      </p:cBhvr>
                                      <p:tavLst>
                                        <p:tav tm="0">
                                          <p:val>
                                            <p:strVal val="#ppt_y"/>
                                          </p:val>
                                        </p:tav>
                                        <p:tav tm="100000">
                                          <p:val>
                                            <p:strVal val="#ppt_y"/>
                                          </p:val>
                                        </p:tav>
                                      </p:tavLst>
                                    </p:anim>
                                    <p:anim calcmode="lin" valueType="num">
                                      <p:cBhvr>
                                        <p:cTn id="9" dur="1000" fill="hold"/>
                                        <p:tgtEl>
                                          <p:spTgt spid="1024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024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1844842" y="1812925"/>
            <a:ext cx="1925053" cy="3444875"/>
          </a:xfrm>
          <a:prstGeom prst="rect">
            <a:avLst/>
          </a:prstGeom>
          <a:noFill/>
          <a:ln w="9525">
            <a:noFill/>
            <a:miter lim="800000"/>
            <a:headEnd/>
            <a:tailEnd/>
          </a:ln>
        </p:spPr>
        <p:txBody>
          <a:bodyPr>
            <a:spAutoFit/>
          </a:bodyPr>
          <a:lstStyle/>
          <a:p>
            <a:pPr eaLnBrk="0" hangingPunct="0">
              <a:spcBef>
                <a:spcPct val="50000"/>
              </a:spcBef>
            </a:pPr>
            <a:r>
              <a:rPr lang="en-US" sz="4000" b="1">
                <a:latin typeface="Times New Roman" pitchFamily="18" charset="0"/>
                <a:cs typeface="Times New Roman" pitchFamily="18" charset="0"/>
              </a:rPr>
              <a:t>Đoạn 1:  </a:t>
            </a:r>
          </a:p>
          <a:p>
            <a:pPr eaLnBrk="0" hangingPunct="0">
              <a:spcBef>
                <a:spcPct val="50000"/>
              </a:spcBef>
            </a:pPr>
            <a:r>
              <a:rPr lang="en-US" sz="4000" b="1">
                <a:latin typeface="Times New Roman" pitchFamily="18" charset="0"/>
                <a:cs typeface="Times New Roman" pitchFamily="18" charset="0"/>
              </a:rPr>
              <a:t>Đoạn 2: </a:t>
            </a:r>
          </a:p>
          <a:p>
            <a:pPr eaLnBrk="0" hangingPunct="0">
              <a:spcBef>
                <a:spcPct val="50000"/>
              </a:spcBef>
            </a:pPr>
            <a:r>
              <a:rPr lang="en-US" sz="4000" b="1">
                <a:latin typeface="Times New Roman" pitchFamily="18" charset="0"/>
                <a:cs typeface="Times New Roman" pitchFamily="18" charset="0"/>
              </a:rPr>
              <a:t>Đoạn 3: </a:t>
            </a:r>
          </a:p>
          <a:p>
            <a:pPr eaLnBrk="0" hangingPunct="0">
              <a:spcBef>
                <a:spcPct val="50000"/>
              </a:spcBef>
            </a:pPr>
            <a:r>
              <a:rPr lang="en-US" sz="4000" b="1">
                <a:latin typeface="Times New Roman" pitchFamily="18" charset="0"/>
                <a:cs typeface="Times New Roman" pitchFamily="18" charset="0"/>
              </a:rPr>
              <a:t>Đoạn 4:</a:t>
            </a:r>
          </a:p>
        </p:txBody>
      </p:sp>
      <p:sp>
        <p:nvSpPr>
          <p:cNvPr id="27658" name="Text Box 10"/>
          <p:cNvSpPr txBox="1">
            <a:spLocks noChangeArrowheads="1"/>
          </p:cNvSpPr>
          <p:nvPr/>
        </p:nvSpPr>
        <p:spPr bwMode="auto">
          <a:xfrm>
            <a:off x="-1764632" y="365124"/>
            <a:ext cx="10908632" cy="1066800"/>
          </a:xfrm>
          <a:prstGeom prst="rect">
            <a:avLst/>
          </a:prstGeom>
          <a:noFill/>
          <a:ln w="9525">
            <a:noFill/>
            <a:miter lim="800000"/>
            <a:headEnd/>
            <a:tailEnd/>
          </a:ln>
        </p:spPr>
        <p:txBody>
          <a:bodyPr>
            <a:spAutoFit/>
          </a:bodyPr>
          <a:lstStyle/>
          <a:p>
            <a:pPr marL="2171700" lvl="4" indent="-342900" eaLnBrk="0" hangingPunct="0">
              <a:spcBef>
                <a:spcPct val="50000"/>
              </a:spcBef>
            </a:pPr>
            <a:r>
              <a:rPr lang="en-US" sz="3200" b="1">
                <a:latin typeface="Times New Roman" pitchFamily="18" charset="0"/>
                <a:cs typeface="Times New Roman" pitchFamily="18" charset="0"/>
              </a:rPr>
              <a:t>1</a:t>
            </a:r>
            <a:r>
              <a:rPr lang="en-US" sz="3200" b="1" smtClean="0">
                <a:latin typeface="Times New Roman" pitchFamily="18" charset="0"/>
                <a:cs typeface="Times New Roman" pitchFamily="18" charset="0"/>
              </a:rPr>
              <a:t>. Hãy </a:t>
            </a:r>
            <a:r>
              <a:rPr lang="en-US" sz="3200" b="1">
                <a:latin typeface="Times New Roman" pitchFamily="18" charset="0"/>
                <a:cs typeface="Times New Roman" pitchFamily="18" charset="0"/>
              </a:rPr>
              <a:t>tóm tắt nội dung mỗi đoạn của câu chuyện </a:t>
            </a:r>
            <a:r>
              <a:rPr lang="en-US" sz="3200" b="1" i="1">
                <a:latin typeface="Times New Roman" pitchFamily="18" charset="0"/>
                <a:cs typeface="Times New Roman" pitchFamily="18" charset="0"/>
              </a:rPr>
              <a:t>Những quả đào</a:t>
            </a:r>
            <a:r>
              <a:rPr lang="en-US" sz="3200" b="1">
                <a:latin typeface="Times New Roman" pitchFamily="18" charset="0"/>
                <a:cs typeface="Times New Roman" pitchFamily="18" charset="0"/>
              </a:rPr>
              <a:t> bằng một cụm từ hoặc một câu.</a:t>
            </a:r>
          </a:p>
        </p:txBody>
      </p:sp>
      <p:sp>
        <p:nvSpPr>
          <p:cNvPr id="6150" name="Text Box 11"/>
          <p:cNvSpPr txBox="1">
            <a:spLocks noChangeArrowheads="1"/>
          </p:cNvSpPr>
          <p:nvPr/>
        </p:nvSpPr>
        <p:spPr bwMode="auto">
          <a:xfrm>
            <a:off x="5614737" y="1965325"/>
            <a:ext cx="2807368" cy="366713"/>
          </a:xfrm>
          <a:prstGeom prst="rect">
            <a:avLst/>
          </a:prstGeom>
          <a:noFill/>
          <a:ln w="9525">
            <a:noFill/>
            <a:miter lim="800000"/>
            <a:headEnd/>
            <a:tailEnd/>
          </a:ln>
        </p:spPr>
        <p:txBody>
          <a:bodyPr>
            <a:spAutoFit/>
          </a:bodyPr>
          <a:lstStyle/>
          <a:p>
            <a:pPr>
              <a:spcBef>
                <a:spcPct val="50000"/>
              </a:spcBef>
            </a:pPr>
            <a:endParaRPr lang="en-US" b="1">
              <a:latin typeface="Times New Roman" pitchFamily="18" charset="0"/>
              <a:cs typeface="Times New Roman" pitchFamily="18" charset="0"/>
            </a:endParaRPr>
          </a:p>
        </p:txBody>
      </p:sp>
      <p:sp>
        <p:nvSpPr>
          <p:cNvPr id="6151" name="Text Box 12"/>
          <p:cNvSpPr txBox="1">
            <a:spLocks noChangeArrowheads="1"/>
          </p:cNvSpPr>
          <p:nvPr/>
        </p:nvSpPr>
        <p:spPr bwMode="auto">
          <a:xfrm>
            <a:off x="5614737" y="1965324"/>
            <a:ext cx="3048000" cy="579438"/>
          </a:xfrm>
          <a:prstGeom prst="rect">
            <a:avLst/>
          </a:prstGeom>
          <a:noFill/>
          <a:ln w="9525">
            <a:noFill/>
            <a:miter lim="800000"/>
            <a:headEnd/>
            <a:tailEnd/>
          </a:ln>
        </p:spPr>
        <p:txBody>
          <a:bodyPr>
            <a:spAutoFit/>
          </a:bodyPr>
          <a:lstStyle/>
          <a:p>
            <a:pPr>
              <a:spcBef>
                <a:spcPct val="50000"/>
              </a:spcBef>
            </a:pPr>
            <a:endParaRPr lang="en-US" sz="3200" b="1">
              <a:latin typeface="Times New Roman" pitchFamily="18" charset="0"/>
              <a:cs typeface="Times New Roman" pitchFamily="18" charset="0"/>
            </a:endParaRPr>
          </a:p>
        </p:txBody>
      </p:sp>
      <p:sp>
        <p:nvSpPr>
          <p:cNvPr id="27661" name="Text Box 13"/>
          <p:cNvSpPr txBox="1">
            <a:spLocks noChangeArrowheads="1"/>
          </p:cNvSpPr>
          <p:nvPr/>
        </p:nvSpPr>
        <p:spPr bwMode="auto">
          <a:xfrm>
            <a:off x="4411579" y="1812925"/>
            <a:ext cx="3850105" cy="701675"/>
          </a:xfrm>
          <a:prstGeom prst="rect">
            <a:avLst/>
          </a:prstGeom>
          <a:noFill/>
          <a:ln w="9525">
            <a:noFill/>
            <a:miter lim="800000"/>
            <a:headEnd/>
            <a:tailEnd/>
          </a:ln>
        </p:spPr>
        <p:txBody>
          <a:bodyPr>
            <a:spAutoFit/>
          </a:bodyPr>
          <a:lstStyle/>
          <a:p>
            <a:pPr>
              <a:spcBef>
                <a:spcPct val="50000"/>
              </a:spcBef>
            </a:pPr>
            <a:r>
              <a:rPr lang="en-US" sz="4000" b="1">
                <a:latin typeface="Times New Roman" pitchFamily="18" charset="0"/>
                <a:cs typeface="Times New Roman" pitchFamily="18" charset="0"/>
              </a:rPr>
              <a:t>Chia đào</a:t>
            </a:r>
          </a:p>
        </p:txBody>
      </p:sp>
      <p:sp>
        <p:nvSpPr>
          <p:cNvPr id="27662" name="Text Box 14"/>
          <p:cNvSpPr txBox="1">
            <a:spLocks noChangeArrowheads="1"/>
          </p:cNvSpPr>
          <p:nvPr/>
        </p:nvSpPr>
        <p:spPr bwMode="auto">
          <a:xfrm>
            <a:off x="4411579" y="2651125"/>
            <a:ext cx="4572000" cy="701675"/>
          </a:xfrm>
          <a:prstGeom prst="rect">
            <a:avLst/>
          </a:prstGeom>
          <a:noFill/>
          <a:ln w="9525">
            <a:noFill/>
            <a:miter lim="800000"/>
            <a:headEnd/>
            <a:tailEnd/>
          </a:ln>
        </p:spPr>
        <p:txBody>
          <a:bodyPr>
            <a:spAutoFit/>
          </a:bodyPr>
          <a:lstStyle/>
          <a:p>
            <a:pPr>
              <a:spcBef>
                <a:spcPct val="50000"/>
              </a:spcBef>
            </a:pPr>
            <a:r>
              <a:rPr lang="en-US" sz="4000" b="1">
                <a:latin typeface="Times New Roman" pitchFamily="18" charset="0"/>
                <a:cs typeface="Times New Roman" pitchFamily="18" charset="0"/>
              </a:rPr>
              <a:t>Chuyện của Xuân</a:t>
            </a:r>
          </a:p>
        </p:txBody>
      </p:sp>
      <p:sp>
        <p:nvSpPr>
          <p:cNvPr id="27663" name="Text Box 15"/>
          <p:cNvSpPr txBox="1">
            <a:spLocks noChangeArrowheads="1"/>
          </p:cNvSpPr>
          <p:nvPr/>
        </p:nvSpPr>
        <p:spPr bwMode="auto">
          <a:xfrm>
            <a:off x="4411579" y="3641725"/>
            <a:ext cx="4572000" cy="701675"/>
          </a:xfrm>
          <a:prstGeom prst="rect">
            <a:avLst/>
          </a:prstGeom>
          <a:noFill/>
          <a:ln w="9525">
            <a:noFill/>
            <a:miter lim="800000"/>
            <a:headEnd/>
            <a:tailEnd/>
          </a:ln>
        </p:spPr>
        <p:txBody>
          <a:bodyPr>
            <a:spAutoFit/>
          </a:bodyPr>
          <a:lstStyle/>
          <a:p>
            <a:pPr>
              <a:spcBef>
                <a:spcPct val="50000"/>
              </a:spcBef>
            </a:pPr>
            <a:r>
              <a:rPr lang="en-US" sz="4000" b="1">
                <a:latin typeface="Times New Roman" pitchFamily="18" charset="0"/>
                <a:cs typeface="Times New Roman" pitchFamily="18" charset="0"/>
              </a:rPr>
              <a:t>Chuyện của Vân</a:t>
            </a:r>
          </a:p>
        </p:txBody>
      </p:sp>
      <p:sp>
        <p:nvSpPr>
          <p:cNvPr id="27664" name="Text Box 16"/>
          <p:cNvSpPr txBox="1">
            <a:spLocks noChangeArrowheads="1"/>
          </p:cNvSpPr>
          <p:nvPr/>
        </p:nvSpPr>
        <p:spPr bwMode="auto">
          <a:xfrm>
            <a:off x="4431632" y="4479925"/>
            <a:ext cx="4572000" cy="701675"/>
          </a:xfrm>
          <a:prstGeom prst="rect">
            <a:avLst/>
          </a:prstGeom>
          <a:noFill/>
          <a:ln w="9525">
            <a:noFill/>
            <a:miter lim="800000"/>
            <a:headEnd/>
            <a:tailEnd/>
          </a:ln>
        </p:spPr>
        <p:txBody>
          <a:bodyPr>
            <a:spAutoFit/>
          </a:bodyPr>
          <a:lstStyle/>
          <a:p>
            <a:pPr>
              <a:spcBef>
                <a:spcPct val="50000"/>
              </a:spcBef>
            </a:pPr>
            <a:r>
              <a:rPr lang="en-US" sz="4000" b="1">
                <a:latin typeface="Times New Roman" pitchFamily="18" charset="0"/>
                <a:cs typeface="Times New Roman" pitchFamily="18" charset="0"/>
              </a:rPr>
              <a:t>Chuyện của Việt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7658"/>
                                        </p:tgtEl>
                                        <p:attrNameLst>
                                          <p:attrName>style.visibility</p:attrName>
                                        </p:attrNameLst>
                                      </p:cBhvr>
                                      <p:to>
                                        <p:strVal val="visible"/>
                                      </p:to>
                                    </p:set>
                                    <p:anim calcmode="lin" valueType="num">
                                      <p:cBhvr>
                                        <p:cTn id="7" dur="1000" fill="hold"/>
                                        <p:tgtEl>
                                          <p:spTgt spid="2765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7658"/>
                                        </p:tgtEl>
                                        <p:attrNameLst>
                                          <p:attrName>ppt_y</p:attrName>
                                        </p:attrNameLst>
                                      </p:cBhvr>
                                      <p:tavLst>
                                        <p:tav tm="0">
                                          <p:val>
                                            <p:strVal val="#ppt_y"/>
                                          </p:val>
                                        </p:tav>
                                        <p:tav tm="100000">
                                          <p:val>
                                            <p:strVal val="#ppt_y"/>
                                          </p:val>
                                        </p:tav>
                                      </p:tavLst>
                                    </p:anim>
                                    <p:anim calcmode="lin" valueType="num">
                                      <p:cBhvr>
                                        <p:cTn id="9" dur="1000" fill="hold"/>
                                        <p:tgtEl>
                                          <p:spTgt spid="2765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76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765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27652"/>
                                        </p:tgtEl>
                                        <p:attrNameLst>
                                          <p:attrName>style.visibility</p:attrName>
                                        </p:attrNameLst>
                                      </p:cBhvr>
                                      <p:to>
                                        <p:strVal val="visible"/>
                                      </p:to>
                                    </p:set>
                                    <p:anim calcmode="lin" valueType="num">
                                      <p:cBhvr additive="base">
                                        <p:cTn id="16" dur="3000" fill="hold"/>
                                        <p:tgtEl>
                                          <p:spTgt spid="27652"/>
                                        </p:tgtEl>
                                        <p:attrNameLst>
                                          <p:attrName>ppt_x</p:attrName>
                                        </p:attrNameLst>
                                      </p:cBhvr>
                                      <p:tavLst>
                                        <p:tav tm="0">
                                          <p:val>
                                            <p:strVal val="0-#ppt_w/2"/>
                                          </p:val>
                                        </p:tav>
                                        <p:tav tm="100000">
                                          <p:val>
                                            <p:strVal val="#ppt_x"/>
                                          </p:val>
                                        </p:tav>
                                      </p:tavLst>
                                    </p:anim>
                                    <p:anim calcmode="lin" valueType="num">
                                      <p:cBhvr additive="base">
                                        <p:cTn id="17" dur="3000" fill="hold"/>
                                        <p:tgtEl>
                                          <p:spTgt spid="27652"/>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27661"/>
                                        </p:tgtEl>
                                        <p:attrNameLst>
                                          <p:attrName>style.visibility</p:attrName>
                                        </p:attrNameLst>
                                      </p:cBhvr>
                                      <p:to>
                                        <p:strVal val="visible"/>
                                      </p:to>
                                    </p:set>
                                    <p:anim calcmode="lin" valueType="num">
                                      <p:cBhvr>
                                        <p:cTn id="22" dur="500" fill="hold"/>
                                        <p:tgtEl>
                                          <p:spTgt spid="2766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7661"/>
                                        </p:tgtEl>
                                        <p:attrNameLst>
                                          <p:attrName>ppt_y</p:attrName>
                                        </p:attrNameLst>
                                      </p:cBhvr>
                                      <p:tavLst>
                                        <p:tav tm="0">
                                          <p:val>
                                            <p:strVal val="#ppt_y"/>
                                          </p:val>
                                        </p:tav>
                                        <p:tav tm="100000">
                                          <p:val>
                                            <p:strVal val="#ppt_y"/>
                                          </p:val>
                                        </p:tav>
                                      </p:tavLst>
                                    </p:anim>
                                    <p:anim calcmode="lin" valueType="num">
                                      <p:cBhvr>
                                        <p:cTn id="24" dur="500" fill="hold"/>
                                        <p:tgtEl>
                                          <p:spTgt spid="2766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766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7661"/>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7662"/>
                                        </p:tgtEl>
                                        <p:attrNameLst>
                                          <p:attrName>style.visibility</p:attrName>
                                        </p:attrNameLst>
                                      </p:cBhvr>
                                      <p:to>
                                        <p:strVal val="visible"/>
                                      </p:to>
                                    </p:set>
                                    <p:anim calcmode="lin" valueType="num">
                                      <p:cBhvr>
                                        <p:cTn id="31" dur="1000" fill="hold"/>
                                        <p:tgtEl>
                                          <p:spTgt spid="27662"/>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27662"/>
                                        </p:tgtEl>
                                        <p:attrNameLst>
                                          <p:attrName>ppt_y</p:attrName>
                                        </p:attrNameLst>
                                      </p:cBhvr>
                                      <p:tavLst>
                                        <p:tav tm="0">
                                          <p:val>
                                            <p:strVal val="#ppt_y"/>
                                          </p:val>
                                        </p:tav>
                                        <p:tav tm="100000">
                                          <p:val>
                                            <p:strVal val="#ppt_y"/>
                                          </p:val>
                                        </p:tav>
                                      </p:tavLst>
                                    </p:anim>
                                    <p:anim calcmode="lin" valueType="num">
                                      <p:cBhvr>
                                        <p:cTn id="33" dur="1000" fill="hold"/>
                                        <p:tgtEl>
                                          <p:spTgt spid="27662"/>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2766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27662"/>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7663"/>
                                        </p:tgtEl>
                                        <p:attrNameLst>
                                          <p:attrName>style.visibility</p:attrName>
                                        </p:attrNameLst>
                                      </p:cBhvr>
                                      <p:to>
                                        <p:strVal val="visible"/>
                                      </p:to>
                                    </p:set>
                                    <p:anim calcmode="lin" valueType="num">
                                      <p:cBhvr>
                                        <p:cTn id="40" dur="1000" fill="hold"/>
                                        <p:tgtEl>
                                          <p:spTgt spid="27663"/>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27663"/>
                                        </p:tgtEl>
                                        <p:attrNameLst>
                                          <p:attrName>ppt_y</p:attrName>
                                        </p:attrNameLst>
                                      </p:cBhvr>
                                      <p:tavLst>
                                        <p:tav tm="0">
                                          <p:val>
                                            <p:strVal val="#ppt_y"/>
                                          </p:val>
                                        </p:tav>
                                        <p:tav tm="100000">
                                          <p:val>
                                            <p:strVal val="#ppt_y"/>
                                          </p:val>
                                        </p:tav>
                                      </p:tavLst>
                                    </p:anim>
                                    <p:anim calcmode="lin" valueType="num">
                                      <p:cBhvr>
                                        <p:cTn id="42" dur="1000" fill="hold"/>
                                        <p:tgtEl>
                                          <p:spTgt spid="27663"/>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2766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27663"/>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27664"/>
                                        </p:tgtEl>
                                        <p:attrNameLst>
                                          <p:attrName>style.visibility</p:attrName>
                                        </p:attrNameLst>
                                      </p:cBhvr>
                                      <p:to>
                                        <p:strVal val="visible"/>
                                      </p:to>
                                    </p:set>
                                    <p:anim calcmode="lin" valueType="num">
                                      <p:cBhvr>
                                        <p:cTn id="49" dur="1000" fill="hold"/>
                                        <p:tgtEl>
                                          <p:spTgt spid="27664"/>
                                        </p:tgtEl>
                                        <p:attrNameLst>
                                          <p:attrName>ppt_x</p:attrName>
                                        </p:attrNameLst>
                                      </p:cBhvr>
                                      <p:tavLst>
                                        <p:tav tm="0">
                                          <p:val>
                                            <p:strVal val="#ppt_x"/>
                                          </p:val>
                                        </p:tav>
                                        <p:tav tm="50000">
                                          <p:val>
                                            <p:strVal val="#ppt_x+.1"/>
                                          </p:val>
                                        </p:tav>
                                        <p:tav tm="100000">
                                          <p:val>
                                            <p:strVal val="#ppt_x"/>
                                          </p:val>
                                        </p:tav>
                                      </p:tavLst>
                                    </p:anim>
                                    <p:anim calcmode="lin" valueType="num">
                                      <p:cBhvr>
                                        <p:cTn id="50" dur="1000" fill="hold"/>
                                        <p:tgtEl>
                                          <p:spTgt spid="27664"/>
                                        </p:tgtEl>
                                        <p:attrNameLst>
                                          <p:attrName>ppt_y</p:attrName>
                                        </p:attrNameLst>
                                      </p:cBhvr>
                                      <p:tavLst>
                                        <p:tav tm="0">
                                          <p:val>
                                            <p:strVal val="#ppt_y"/>
                                          </p:val>
                                        </p:tav>
                                        <p:tav tm="100000">
                                          <p:val>
                                            <p:strVal val="#ppt_y"/>
                                          </p:val>
                                        </p:tav>
                                      </p:tavLst>
                                    </p:anim>
                                    <p:anim calcmode="lin" valueType="num">
                                      <p:cBhvr>
                                        <p:cTn id="51" dur="1000" fill="hold"/>
                                        <p:tgtEl>
                                          <p:spTgt spid="27664"/>
                                        </p:tgtEl>
                                        <p:attrNameLst>
                                          <p:attrName>ppt_h</p:attrName>
                                        </p:attrNameLst>
                                      </p:cBhvr>
                                      <p:tavLst>
                                        <p:tav tm="0">
                                          <p:val>
                                            <p:strVal val="#ppt_h/10"/>
                                          </p:val>
                                        </p:tav>
                                        <p:tav tm="50000">
                                          <p:val>
                                            <p:strVal val="#ppt_h+.01"/>
                                          </p:val>
                                        </p:tav>
                                        <p:tav tm="100000">
                                          <p:val>
                                            <p:strVal val="#ppt_h"/>
                                          </p:val>
                                        </p:tav>
                                      </p:tavLst>
                                    </p:anim>
                                    <p:anim calcmode="lin" valueType="num">
                                      <p:cBhvr>
                                        <p:cTn id="52" dur="1000" fill="hold"/>
                                        <p:tgtEl>
                                          <p:spTgt spid="27664"/>
                                        </p:tgtEl>
                                        <p:attrNameLst>
                                          <p:attrName>ppt_w</p:attrName>
                                        </p:attrNameLst>
                                      </p:cBhvr>
                                      <p:tavLst>
                                        <p:tav tm="0">
                                          <p:val>
                                            <p:strVal val="#ppt_w/10"/>
                                          </p:val>
                                        </p:tav>
                                        <p:tav tm="50000">
                                          <p:val>
                                            <p:strVal val="#ppt_w+.01"/>
                                          </p:val>
                                        </p:tav>
                                        <p:tav tm="100000">
                                          <p:val>
                                            <p:strVal val="#ppt_w"/>
                                          </p:val>
                                        </p:tav>
                                      </p:tavLst>
                                    </p:anim>
                                    <p:animEffect transition="in" filter="fade">
                                      <p:cBhvr>
                                        <p:cTn id="53" dur="1000" tmFilter="0,0; .5, 1; 1, 1"/>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8" grpId="0"/>
      <p:bldP spid="27661" grpId="0"/>
      <p:bldP spid="27662" grpId="0"/>
      <p:bldP spid="27663" grpId="0"/>
      <p:bldP spid="276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ext Box 7"/>
          <p:cNvSpPr txBox="1">
            <a:spLocks noChangeArrowheads="1"/>
          </p:cNvSpPr>
          <p:nvPr/>
        </p:nvSpPr>
        <p:spPr bwMode="auto">
          <a:xfrm>
            <a:off x="1447132" y="3367088"/>
            <a:ext cx="3734803" cy="519112"/>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 Chia đào </a:t>
            </a:r>
          </a:p>
        </p:txBody>
      </p:sp>
      <p:sp>
        <p:nvSpPr>
          <p:cNvPr id="29708" name="Text Box 12"/>
          <p:cNvSpPr txBox="1">
            <a:spLocks noChangeArrowheads="1"/>
          </p:cNvSpPr>
          <p:nvPr/>
        </p:nvSpPr>
        <p:spPr bwMode="auto">
          <a:xfrm>
            <a:off x="5534527" y="3352801"/>
            <a:ext cx="3734803" cy="519113"/>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Chuyện của Xuân </a:t>
            </a:r>
          </a:p>
        </p:txBody>
      </p:sp>
      <p:sp>
        <p:nvSpPr>
          <p:cNvPr id="29710" name="Text Box 14"/>
          <p:cNvSpPr txBox="1">
            <a:spLocks noChangeArrowheads="1"/>
          </p:cNvSpPr>
          <p:nvPr/>
        </p:nvSpPr>
        <p:spPr bwMode="auto">
          <a:xfrm>
            <a:off x="1066132" y="6338888"/>
            <a:ext cx="3734803" cy="519112"/>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Chuyện của Vân </a:t>
            </a:r>
          </a:p>
        </p:txBody>
      </p:sp>
      <p:sp>
        <p:nvSpPr>
          <p:cNvPr id="29711" name="Text Box 15"/>
          <p:cNvSpPr txBox="1">
            <a:spLocks noChangeArrowheads="1"/>
          </p:cNvSpPr>
          <p:nvPr/>
        </p:nvSpPr>
        <p:spPr bwMode="auto">
          <a:xfrm>
            <a:off x="5775159" y="6338888"/>
            <a:ext cx="3734803" cy="519112"/>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Chuyện của Việt </a:t>
            </a:r>
          </a:p>
        </p:txBody>
      </p:sp>
      <p:sp>
        <p:nvSpPr>
          <p:cNvPr id="29712" name="Text Box 16"/>
          <p:cNvSpPr txBox="1">
            <a:spLocks noChangeArrowheads="1"/>
          </p:cNvSpPr>
          <p:nvPr/>
        </p:nvSpPr>
        <p:spPr bwMode="auto">
          <a:xfrm>
            <a:off x="641685" y="228600"/>
            <a:ext cx="9160711" cy="579438"/>
          </a:xfrm>
          <a:prstGeom prst="rect">
            <a:avLst/>
          </a:prstGeom>
          <a:noFill/>
          <a:ln w="9525">
            <a:noFill/>
            <a:miter lim="800000"/>
            <a:headEnd/>
            <a:tailEnd/>
          </a:ln>
        </p:spPr>
        <p:txBody>
          <a:bodyPr>
            <a:spAutoFit/>
          </a:bodyPr>
          <a:lstStyle/>
          <a:p>
            <a:pPr eaLnBrk="0" hangingPunct="0">
              <a:spcBef>
                <a:spcPct val="50000"/>
              </a:spcBef>
            </a:pPr>
            <a:r>
              <a:rPr lang="en-US" sz="3200" b="1">
                <a:latin typeface="Times New Roman" pitchFamily="18" charset="0"/>
                <a:cs typeface="Times New Roman" pitchFamily="18" charset="0"/>
              </a:rPr>
              <a:t>2. Dựa vào kết quả bài tập 1, kể lại từng đoạn.</a:t>
            </a:r>
          </a:p>
        </p:txBody>
      </p:sp>
      <p:grpSp>
        <p:nvGrpSpPr>
          <p:cNvPr id="2" name="Group 31"/>
          <p:cNvGrpSpPr>
            <a:grpSpLocks/>
          </p:cNvGrpSpPr>
          <p:nvPr/>
        </p:nvGrpSpPr>
        <p:grpSpPr bwMode="auto">
          <a:xfrm>
            <a:off x="1" y="762000"/>
            <a:ext cx="8854908" cy="5562600"/>
            <a:chOff x="0" y="528"/>
            <a:chExt cx="5299" cy="3504"/>
          </a:xfrm>
        </p:grpSpPr>
        <p:sp>
          <p:nvSpPr>
            <p:cNvPr id="7176" name="Text Box 24"/>
            <p:cNvSpPr txBox="1">
              <a:spLocks noChangeArrowheads="1"/>
            </p:cNvSpPr>
            <p:nvPr/>
          </p:nvSpPr>
          <p:spPr bwMode="auto">
            <a:xfrm>
              <a:off x="0" y="52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1</a:t>
              </a:r>
            </a:p>
          </p:txBody>
        </p:sp>
        <p:sp>
          <p:nvSpPr>
            <p:cNvPr id="7177" name="Text Box 25"/>
            <p:cNvSpPr txBox="1">
              <a:spLocks noChangeArrowheads="1"/>
            </p:cNvSpPr>
            <p:nvPr/>
          </p:nvSpPr>
          <p:spPr bwMode="auto">
            <a:xfrm>
              <a:off x="2688" y="52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2</a:t>
              </a:r>
            </a:p>
          </p:txBody>
        </p:sp>
        <p:sp>
          <p:nvSpPr>
            <p:cNvPr id="7178" name="Text Box 26"/>
            <p:cNvSpPr txBox="1">
              <a:spLocks noChangeArrowheads="1"/>
            </p:cNvSpPr>
            <p:nvPr/>
          </p:nvSpPr>
          <p:spPr bwMode="auto">
            <a:xfrm>
              <a:off x="0" y="244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3</a:t>
              </a:r>
            </a:p>
          </p:txBody>
        </p:sp>
        <p:sp>
          <p:nvSpPr>
            <p:cNvPr id="7179" name="Text Box 27"/>
            <p:cNvSpPr txBox="1">
              <a:spLocks noChangeArrowheads="1"/>
            </p:cNvSpPr>
            <p:nvPr/>
          </p:nvSpPr>
          <p:spPr bwMode="auto">
            <a:xfrm>
              <a:off x="2688" y="244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4</a:t>
              </a:r>
            </a:p>
          </p:txBody>
        </p:sp>
        <p:grpSp>
          <p:nvGrpSpPr>
            <p:cNvPr id="3" name="Group 30"/>
            <p:cNvGrpSpPr>
              <a:grpSpLocks/>
            </p:cNvGrpSpPr>
            <p:nvPr/>
          </p:nvGrpSpPr>
          <p:grpSpPr bwMode="auto">
            <a:xfrm>
              <a:off x="192" y="528"/>
              <a:ext cx="5107" cy="3504"/>
              <a:chOff x="192" y="528"/>
              <a:chExt cx="5107" cy="3504"/>
            </a:xfrm>
          </p:grpSpPr>
          <p:pic>
            <p:nvPicPr>
              <p:cNvPr id="7181" name="Picture 20" descr="DSC00752"/>
              <p:cNvPicPr>
                <a:picLocks noChangeAspect="1" noChangeArrowheads="1"/>
              </p:cNvPicPr>
              <p:nvPr/>
            </p:nvPicPr>
            <p:blipFill>
              <a:blip r:embed="rId3"/>
              <a:srcRect/>
              <a:stretch>
                <a:fillRect/>
              </a:stretch>
            </p:blipFill>
            <p:spPr bwMode="auto">
              <a:xfrm>
                <a:off x="192" y="576"/>
                <a:ext cx="2400" cy="1632"/>
              </a:xfrm>
              <a:prstGeom prst="rect">
                <a:avLst/>
              </a:prstGeom>
              <a:noFill/>
              <a:ln w="9525">
                <a:noFill/>
                <a:miter lim="800000"/>
                <a:headEnd/>
                <a:tailEnd/>
              </a:ln>
            </p:spPr>
          </p:pic>
          <p:pic>
            <p:nvPicPr>
              <p:cNvPr id="7182" name="Picture 21" descr="DSC00759"/>
              <p:cNvPicPr>
                <a:picLocks noChangeAspect="1" noChangeArrowheads="1"/>
              </p:cNvPicPr>
              <p:nvPr/>
            </p:nvPicPr>
            <p:blipFill>
              <a:blip r:embed="rId4"/>
              <a:srcRect/>
              <a:stretch>
                <a:fillRect/>
              </a:stretch>
            </p:blipFill>
            <p:spPr bwMode="auto">
              <a:xfrm>
                <a:off x="192" y="2448"/>
                <a:ext cx="2400" cy="1584"/>
              </a:xfrm>
              <a:prstGeom prst="rect">
                <a:avLst/>
              </a:prstGeom>
              <a:noFill/>
              <a:ln w="9525">
                <a:noFill/>
                <a:miter lim="800000"/>
                <a:headEnd/>
                <a:tailEnd/>
              </a:ln>
            </p:spPr>
          </p:pic>
          <p:pic>
            <p:nvPicPr>
              <p:cNvPr id="7183" name="Picture 22" descr="DSC00753"/>
              <p:cNvPicPr>
                <a:picLocks noChangeAspect="1" noChangeArrowheads="1"/>
              </p:cNvPicPr>
              <p:nvPr/>
            </p:nvPicPr>
            <p:blipFill>
              <a:blip r:embed="rId5"/>
              <a:srcRect/>
              <a:stretch>
                <a:fillRect/>
              </a:stretch>
            </p:blipFill>
            <p:spPr bwMode="auto">
              <a:xfrm>
                <a:off x="2928" y="2448"/>
                <a:ext cx="2371" cy="1584"/>
              </a:xfrm>
              <a:prstGeom prst="rect">
                <a:avLst/>
              </a:prstGeom>
              <a:noFill/>
              <a:ln w="9525">
                <a:noFill/>
                <a:miter lim="800000"/>
                <a:headEnd/>
                <a:tailEnd/>
              </a:ln>
            </p:spPr>
          </p:pic>
          <p:pic>
            <p:nvPicPr>
              <p:cNvPr id="7184" name="Picture 29" descr="DSC00760"/>
              <p:cNvPicPr>
                <a:picLocks noChangeAspect="1" noChangeArrowheads="1"/>
              </p:cNvPicPr>
              <p:nvPr/>
            </p:nvPicPr>
            <p:blipFill>
              <a:blip r:embed="rId6"/>
              <a:srcRect/>
              <a:stretch>
                <a:fillRect/>
              </a:stretch>
            </p:blipFill>
            <p:spPr bwMode="auto">
              <a:xfrm>
                <a:off x="2928" y="528"/>
                <a:ext cx="2352" cy="1680"/>
              </a:xfrm>
              <a:prstGeom prst="rect">
                <a:avLst/>
              </a:prstGeom>
              <a:noFill/>
              <a:ln w="9525">
                <a:noFill/>
                <a:miter lim="800000"/>
                <a:headEnd/>
                <a:tailEnd/>
              </a:ln>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 calcmode="lin" valueType="num">
                                      <p:cBhvr additive="base">
                                        <p:cTn id="7" dur="3000" fill="hold"/>
                                        <p:tgtEl>
                                          <p:spTgt spid="29712"/>
                                        </p:tgtEl>
                                        <p:attrNameLst>
                                          <p:attrName>ppt_x</p:attrName>
                                        </p:attrNameLst>
                                      </p:cBhvr>
                                      <p:tavLst>
                                        <p:tav tm="0">
                                          <p:val>
                                            <p:strVal val="0-#ppt_w/2"/>
                                          </p:val>
                                        </p:tav>
                                        <p:tav tm="100000">
                                          <p:val>
                                            <p:strVal val="#ppt_x"/>
                                          </p:val>
                                        </p:tav>
                                      </p:tavLst>
                                    </p:anim>
                                    <p:anim calcmode="lin" valueType="num">
                                      <p:cBhvr additive="base">
                                        <p:cTn id="8" dur="3000" fill="hold"/>
                                        <p:tgtEl>
                                          <p:spTgt spid="297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ppt_w*0.05"/>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anim calcmode="lin" valueType="num">
                                      <p:cBhvr>
                                        <p:cTn id="15" dur="500" fill="hold"/>
                                        <p:tgtEl>
                                          <p:spTgt spid="2"/>
                                        </p:tgtEl>
                                        <p:attrNameLst>
                                          <p:attrName>ppt_x</p:attrName>
                                        </p:attrNameLst>
                                      </p:cBhvr>
                                      <p:tavLst>
                                        <p:tav tm="0">
                                          <p:val>
                                            <p:strVal val="#ppt_x-.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additive="base">
                                        <p:cTn id="22" dur="3000" fill="hold"/>
                                        <p:tgtEl>
                                          <p:spTgt spid="29703"/>
                                        </p:tgtEl>
                                        <p:attrNameLst>
                                          <p:attrName>ppt_x</p:attrName>
                                        </p:attrNameLst>
                                      </p:cBhvr>
                                      <p:tavLst>
                                        <p:tav tm="0">
                                          <p:val>
                                            <p:strVal val="0-#ppt_w/2"/>
                                          </p:val>
                                        </p:tav>
                                        <p:tav tm="100000">
                                          <p:val>
                                            <p:strVal val="#ppt_x"/>
                                          </p:val>
                                        </p:tav>
                                      </p:tavLst>
                                    </p:anim>
                                    <p:anim calcmode="lin" valueType="num">
                                      <p:cBhvr additive="base">
                                        <p:cTn id="23" dur="3000" fill="hold"/>
                                        <p:tgtEl>
                                          <p:spTgt spid="2970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9" fill="hold" nodeType="clickEffect">
                                  <p:stCondLst>
                                    <p:cond delay="0"/>
                                  </p:stCondLst>
                                  <p:childTnLst>
                                    <p:set>
                                      <p:cBhvr>
                                        <p:cTn id="27" dur="1" fill="hold">
                                          <p:stCondLst>
                                            <p:cond delay="0"/>
                                          </p:stCondLst>
                                        </p:cTn>
                                        <p:tgtEl>
                                          <p:spTgt spid="29708"/>
                                        </p:tgtEl>
                                        <p:attrNameLst>
                                          <p:attrName>style.visibility</p:attrName>
                                        </p:attrNameLst>
                                      </p:cBhvr>
                                      <p:to>
                                        <p:strVal val="visible"/>
                                      </p:to>
                                    </p:set>
                                    <p:anim calcmode="lin" valueType="num">
                                      <p:cBhvr additive="base">
                                        <p:cTn id="28" dur="3000" fill="hold"/>
                                        <p:tgtEl>
                                          <p:spTgt spid="29708"/>
                                        </p:tgtEl>
                                        <p:attrNameLst>
                                          <p:attrName>ppt_x</p:attrName>
                                        </p:attrNameLst>
                                      </p:cBhvr>
                                      <p:tavLst>
                                        <p:tav tm="0">
                                          <p:val>
                                            <p:strVal val="0-#ppt_w/2"/>
                                          </p:val>
                                        </p:tav>
                                        <p:tav tm="100000">
                                          <p:val>
                                            <p:strVal val="#ppt_x"/>
                                          </p:val>
                                        </p:tav>
                                      </p:tavLst>
                                    </p:anim>
                                    <p:anim calcmode="lin" valueType="num">
                                      <p:cBhvr additive="base">
                                        <p:cTn id="29" dur="3000" fill="hold"/>
                                        <p:tgtEl>
                                          <p:spTgt spid="297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9" fill="hold" nodeType="clickEffect">
                                  <p:stCondLst>
                                    <p:cond delay="0"/>
                                  </p:stCondLst>
                                  <p:childTnLst>
                                    <p:set>
                                      <p:cBhvr>
                                        <p:cTn id="33" dur="1" fill="hold">
                                          <p:stCondLst>
                                            <p:cond delay="0"/>
                                          </p:stCondLst>
                                        </p:cTn>
                                        <p:tgtEl>
                                          <p:spTgt spid="29710"/>
                                        </p:tgtEl>
                                        <p:attrNameLst>
                                          <p:attrName>style.visibility</p:attrName>
                                        </p:attrNameLst>
                                      </p:cBhvr>
                                      <p:to>
                                        <p:strVal val="visible"/>
                                      </p:to>
                                    </p:set>
                                    <p:anim calcmode="lin" valueType="num">
                                      <p:cBhvr additive="base">
                                        <p:cTn id="34" dur="3000" fill="hold"/>
                                        <p:tgtEl>
                                          <p:spTgt spid="29710"/>
                                        </p:tgtEl>
                                        <p:attrNameLst>
                                          <p:attrName>ppt_x</p:attrName>
                                        </p:attrNameLst>
                                      </p:cBhvr>
                                      <p:tavLst>
                                        <p:tav tm="0">
                                          <p:val>
                                            <p:strVal val="0-#ppt_w/2"/>
                                          </p:val>
                                        </p:tav>
                                        <p:tav tm="100000">
                                          <p:val>
                                            <p:strVal val="#ppt_x"/>
                                          </p:val>
                                        </p:tav>
                                      </p:tavLst>
                                    </p:anim>
                                    <p:anim calcmode="lin" valueType="num">
                                      <p:cBhvr additive="base">
                                        <p:cTn id="35" dur="3000" fill="hold"/>
                                        <p:tgtEl>
                                          <p:spTgt spid="297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29711"/>
                                        </p:tgtEl>
                                        <p:attrNameLst>
                                          <p:attrName>style.visibility</p:attrName>
                                        </p:attrNameLst>
                                      </p:cBhvr>
                                      <p:to>
                                        <p:strVal val="visible"/>
                                      </p:to>
                                    </p:set>
                                    <p:anim calcmode="lin" valueType="num">
                                      <p:cBhvr additive="base">
                                        <p:cTn id="40" dur="3000" fill="hold"/>
                                        <p:tgtEl>
                                          <p:spTgt spid="29711"/>
                                        </p:tgtEl>
                                        <p:attrNameLst>
                                          <p:attrName>ppt_x</p:attrName>
                                        </p:attrNameLst>
                                      </p:cBhvr>
                                      <p:tavLst>
                                        <p:tav tm="0">
                                          <p:val>
                                            <p:strVal val="0-#ppt_w/2"/>
                                          </p:val>
                                        </p:tav>
                                        <p:tav tm="100000">
                                          <p:val>
                                            <p:strVal val="#ppt_x"/>
                                          </p:val>
                                        </p:tav>
                                      </p:tavLst>
                                    </p:anim>
                                    <p:anim calcmode="lin" valueType="num">
                                      <p:cBhvr additive="base">
                                        <p:cTn id="41" dur="3000" fill="hold"/>
                                        <p:tgtEl>
                                          <p:spTgt spid="297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2959769" y="5410200"/>
            <a:ext cx="3734803" cy="584775"/>
          </a:xfrm>
          <a:prstGeom prst="rect">
            <a:avLst/>
          </a:prstGeom>
          <a:noFill/>
          <a:ln w="9525">
            <a:noFill/>
            <a:miter lim="800000"/>
            <a:headEnd/>
            <a:tailEnd/>
          </a:ln>
        </p:spPr>
        <p:txBody>
          <a:bodyPr>
            <a:spAutoFit/>
          </a:bodyPr>
          <a:lstStyle/>
          <a:p>
            <a:pPr algn="ctr" eaLnBrk="0" hangingPunct="0">
              <a:spcBef>
                <a:spcPct val="50000"/>
              </a:spcBef>
            </a:pPr>
            <a:r>
              <a:rPr lang="en-US" sz="3200" b="1">
                <a:latin typeface="Times New Roman" pitchFamily="18" charset="0"/>
                <a:cs typeface="Times New Roman" pitchFamily="18" charset="0"/>
              </a:rPr>
              <a:t> Chia đào </a:t>
            </a:r>
          </a:p>
        </p:txBody>
      </p:sp>
      <p:sp>
        <p:nvSpPr>
          <p:cNvPr id="8195" name="Text Box 16"/>
          <p:cNvSpPr txBox="1">
            <a:spLocks noChangeArrowheads="1"/>
          </p:cNvSpPr>
          <p:nvPr/>
        </p:nvSpPr>
        <p:spPr bwMode="auto">
          <a:xfrm>
            <a:off x="641685" y="228600"/>
            <a:ext cx="9160711" cy="579438"/>
          </a:xfrm>
          <a:prstGeom prst="rect">
            <a:avLst/>
          </a:prstGeom>
          <a:noFill/>
          <a:ln w="9525">
            <a:noFill/>
            <a:miter lim="800000"/>
            <a:headEnd/>
            <a:tailEnd/>
          </a:ln>
        </p:spPr>
        <p:txBody>
          <a:bodyPr>
            <a:spAutoFit/>
          </a:bodyPr>
          <a:lstStyle/>
          <a:p>
            <a:pPr eaLnBrk="0" hangingPunct="0">
              <a:spcBef>
                <a:spcPct val="50000"/>
              </a:spcBef>
            </a:pPr>
            <a:r>
              <a:rPr lang="en-US" sz="3200" b="1">
                <a:latin typeface="Times New Roman" pitchFamily="18" charset="0"/>
                <a:cs typeface="Times New Roman" pitchFamily="18" charset="0"/>
              </a:rPr>
              <a:t>2. Dựa vào kết quả bài tập 1, kể lại từng đoạn.</a:t>
            </a:r>
          </a:p>
        </p:txBody>
      </p:sp>
      <p:pic>
        <p:nvPicPr>
          <p:cNvPr id="8196" name="Picture 38"/>
          <p:cNvPicPr>
            <a:picLocks noChangeAspect="1" noChangeArrowheads="1"/>
          </p:cNvPicPr>
          <p:nvPr/>
        </p:nvPicPr>
        <p:blipFill>
          <a:blip r:embed="rId2"/>
          <a:srcRect/>
          <a:stretch>
            <a:fillRect/>
          </a:stretch>
        </p:blipFill>
        <p:spPr bwMode="auto">
          <a:xfrm>
            <a:off x="481263" y="914400"/>
            <a:ext cx="8662737" cy="4572000"/>
          </a:xfrm>
          <a:prstGeom prst="rect">
            <a:avLst/>
          </a:prstGeom>
          <a:noFill/>
          <a:ln w="9525">
            <a:noFill/>
            <a:miter lim="800000"/>
            <a:headEnd/>
            <a:tailEnd/>
          </a:ln>
        </p:spPr>
      </p:pic>
      <p:sp>
        <p:nvSpPr>
          <p:cNvPr id="8231" name="Text Box 39"/>
          <p:cNvSpPr txBox="1">
            <a:spLocks noChangeArrowheads="1"/>
          </p:cNvSpPr>
          <p:nvPr/>
        </p:nvSpPr>
        <p:spPr bwMode="auto">
          <a:xfrm>
            <a:off x="152400" y="5865813"/>
            <a:ext cx="8903368" cy="1015663"/>
          </a:xfrm>
          <a:prstGeom prst="rect">
            <a:avLst/>
          </a:prstGeom>
          <a:noFill/>
          <a:ln w="9525">
            <a:noFill/>
            <a:miter lim="800000"/>
            <a:headEnd/>
            <a:tailEnd/>
          </a:ln>
        </p:spPr>
        <p:txBody>
          <a:bodyPr>
            <a:spAutoFit/>
          </a:bodyPr>
          <a:lstStyle/>
          <a:p>
            <a:pPr algn="just"/>
            <a:r>
              <a:rPr lang="en-US" sz="2000" b="1" smtClean="0">
                <a:latin typeface="Times New Roman" pitchFamily="18" charset="0"/>
                <a:cs typeface="Times New Roman" pitchFamily="18" charset="0"/>
              </a:rPr>
              <a:t>- Sau </a:t>
            </a:r>
            <a:r>
              <a:rPr lang="en-US" sz="2000" b="1">
                <a:latin typeface="Times New Roman" pitchFamily="18" charset="0"/>
                <a:cs typeface="Times New Roman" pitchFamily="18" charset="0"/>
              </a:rPr>
              <a:t>một chuyến đi xa ,người ông mang về nhà bốn quả đào .Ông tặng </a:t>
            </a:r>
          </a:p>
          <a:p>
            <a:pPr algn="just"/>
            <a:r>
              <a:rPr lang="en-US" sz="2000" b="1">
                <a:latin typeface="Times New Roman" pitchFamily="18" charset="0"/>
                <a:cs typeface="Times New Roman" pitchFamily="18" charset="0"/>
              </a:rPr>
              <a:t>vợ và các cháu mỗi người một quả .Bữa cơm chiều hôm ấy ,ông hỏi các cháu </a:t>
            </a:r>
            <a:r>
              <a:rPr lang="en-US" sz="2000" b="1" smtClean="0">
                <a:latin typeface="Times New Roman" pitchFamily="18" charset="0"/>
                <a:cs typeface="Times New Roman" pitchFamily="18" charset="0"/>
              </a:rPr>
              <a:t>: Thế </a:t>
            </a:r>
            <a:r>
              <a:rPr lang="en-US" sz="2000" b="1">
                <a:latin typeface="Times New Roman" pitchFamily="18" charset="0"/>
                <a:cs typeface="Times New Roman" pitchFamily="18" charset="0"/>
              </a:rPr>
              <a:t>nào,các cháu thấy đào có ngon không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31"/>
                                        </p:tgtEl>
                                        <p:attrNameLst>
                                          <p:attrName>style.visibility</p:attrName>
                                        </p:attrNameLst>
                                      </p:cBhvr>
                                      <p:to>
                                        <p:strVal val="visible"/>
                                      </p:to>
                                    </p:set>
                                    <p:animEffect transition="in" filter="box(in)">
                                      <p:cBhvr>
                                        <p:cTn id="7" dur="500"/>
                                        <p:tgtEl>
                                          <p:spTgt spid="8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3048001" y="5181600"/>
            <a:ext cx="3734803" cy="461665"/>
          </a:xfrm>
          <a:prstGeom prst="rect">
            <a:avLst/>
          </a:prstGeom>
          <a:noFill/>
          <a:ln w="9525">
            <a:noFill/>
            <a:miter lim="800000"/>
            <a:headEnd/>
            <a:tailEnd/>
          </a:ln>
        </p:spPr>
        <p:txBody>
          <a:bodyPr>
            <a:spAutoFit/>
          </a:bodyPr>
          <a:lstStyle/>
          <a:p>
            <a:pPr algn="ctr" eaLnBrk="0" hangingPunct="0">
              <a:spcBef>
                <a:spcPct val="50000"/>
              </a:spcBef>
            </a:pPr>
            <a:r>
              <a:rPr lang="en-US" sz="2400" b="1">
                <a:latin typeface="Times New Roman" pitchFamily="18" charset="0"/>
                <a:cs typeface="Times New Roman" pitchFamily="18" charset="0"/>
              </a:rPr>
              <a:t>2:Chuyện của Xuân</a:t>
            </a:r>
          </a:p>
        </p:txBody>
      </p:sp>
      <p:sp>
        <p:nvSpPr>
          <p:cNvPr id="9219" name="Text Box 16"/>
          <p:cNvSpPr txBox="1">
            <a:spLocks noChangeArrowheads="1"/>
          </p:cNvSpPr>
          <p:nvPr/>
        </p:nvSpPr>
        <p:spPr bwMode="auto">
          <a:xfrm>
            <a:off x="641685" y="228600"/>
            <a:ext cx="9160711" cy="579438"/>
          </a:xfrm>
          <a:prstGeom prst="rect">
            <a:avLst/>
          </a:prstGeom>
          <a:noFill/>
          <a:ln w="9525">
            <a:noFill/>
            <a:miter lim="800000"/>
            <a:headEnd/>
            <a:tailEnd/>
          </a:ln>
        </p:spPr>
        <p:txBody>
          <a:bodyPr>
            <a:spAutoFit/>
          </a:bodyPr>
          <a:lstStyle/>
          <a:p>
            <a:pPr eaLnBrk="0" hangingPunct="0">
              <a:spcBef>
                <a:spcPct val="50000"/>
              </a:spcBef>
            </a:pPr>
            <a:r>
              <a:rPr lang="en-US" sz="3200" b="1">
                <a:latin typeface="Times New Roman" pitchFamily="18" charset="0"/>
                <a:cs typeface="Times New Roman" pitchFamily="18" charset="0"/>
              </a:rPr>
              <a:t>2. Dựa vào kết quả bài tập 1, kể lại từng đoạn.</a:t>
            </a:r>
          </a:p>
        </p:txBody>
      </p:sp>
      <p:sp>
        <p:nvSpPr>
          <p:cNvPr id="31749" name="Text Box 5"/>
          <p:cNvSpPr txBox="1">
            <a:spLocks noChangeArrowheads="1"/>
          </p:cNvSpPr>
          <p:nvPr/>
        </p:nvSpPr>
        <p:spPr bwMode="auto">
          <a:xfrm>
            <a:off x="240632" y="5637212"/>
            <a:ext cx="8903368" cy="1200329"/>
          </a:xfrm>
          <a:prstGeom prst="rect">
            <a:avLst/>
          </a:prstGeom>
          <a:noFill/>
          <a:ln w="9525">
            <a:noFill/>
            <a:miter lim="800000"/>
            <a:headEnd/>
            <a:tailEnd/>
          </a:ln>
        </p:spPr>
        <p:txBody>
          <a:bodyPr>
            <a:spAutoFit/>
          </a:bodyPr>
          <a:lstStyle/>
          <a:p>
            <a:pPr algn="just"/>
            <a:r>
              <a:rPr lang="en-US" sz="2400" b="1">
                <a:latin typeface="Times New Roman" pitchFamily="18" charset="0"/>
                <a:cs typeface="Times New Roman" pitchFamily="18" charset="0"/>
              </a:rPr>
              <a:t>-Xuân khen đào thơm ngon và gieo hạt vào một cái vò .Ông nhận xét :</a:t>
            </a:r>
          </a:p>
          <a:p>
            <a:pPr algn="just"/>
            <a:r>
              <a:rPr lang="en-US" sz="2400" b="1">
                <a:latin typeface="Times New Roman" pitchFamily="18" charset="0"/>
                <a:cs typeface="Times New Roman" pitchFamily="18" charset="0"/>
              </a:rPr>
              <a:t>Sau này cháu sẽ làm vườn giỏi</a:t>
            </a:r>
          </a:p>
        </p:txBody>
      </p:sp>
      <p:pic>
        <p:nvPicPr>
          <p:cNvPr id="9221" name="Picture 6"/>
          <p:cNvPicPr>
            <a:picLocks noChangeAspect="1" noChangeArrowheads="1"/>
          </p:cNvPicPr>
          <p:nvPr/>
        </p:nvPicPr>
        <p:blipFill>
          <a:blip r:embed="rId2"/>
          <a:srcRect/>
          <a:stretch>
            <a:fillRect/>
          </a:stretch>
        </p:blipFill>
        <p:spPr bwMode="auto">
          <a:xfrm>
            <a:off x="721895" y="1076326"/>
            <a:ext cx="7700211" cy="4181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ox(in)">
                                      <p:cBhvr>
                                        <p:cTn id="7"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3048001" y="5486401"/>
            <a:ext cx="3734803" cy="461665"/>
          </a:xfrm>
          <a:prstGeom prst="rect">
            <a:avLst/>
          </a:prstGeom>
          <a:noFill/>
          <a:ln w="9525">
            <a:noFill/>
            <a:miter lim="800000"/>
            <a:headEnd/>
            <a:tailEnd/>
          </a:ln>
        </p:spPr>
        <p:txBody>
          <a:bodyPr>
            <a:spAutoFit/>
          </a:bodyPr>
          <a:lstStyle/>
          <a:p>
            <a:pPr algn="ctr" eaLnBrk="0" hangingPunct="0">
              <a:spcBef>
                <a:spcPct val="50000"/>
              </a:spcBef>
            </a:pPr>
            <a:r>
              <a:rPr lang="en-US" sz="2400" b="1">
                <a:latin typeface="Times New Roman" pitchFamily="18" charset="0"/>
                <a:cs typeface="Times New Roman" pitchFamily="18" charset="0"/>
              </a:rPr>
              <a:t>Chuyện của Vân</a:t>
            </a:r>
          </a:p>
        </p:txBody>
      </p:sp>
      <p:sp>
        <p:nvSpPr>
          <p:cNvPr id="10243" name="Text Box 16"/>
          <p:cNvSpPr txBox="1">
            <a:spLocks noChangeArrowheads="1"/>
          </p:cNvSpPr>
          <p:nvPr/>
        </p:nvSpPr>
        <p:spPr bwMode="auto">
          <a:xfrm>
            <a:off x="641685" y="228600"/>
            <a:ext cx="9160711" cy="579438"/>
          </a:xfrm>
          <a:prstGeom prst="rect">
            <a:avLst/>
          </a:prstGeom>
          <a:noFill/>
          <a:ln w="9525">
            <a:noFill/>
            <a:miter lim="800000"/>
            <a:headEnd/>
            <a:tailEnd/>
          </a:ln>
        </p:spPr>
        <p:txBody>
          <a:bodyPr>
            <a:spAutoFit/>
          </a:bodyPr>
          <a:lstStyle/>
          <a:p>
            <a:pPr eaLnBrk="0" hangingPunct="0">
              <a:spcBef>
                <a:spcPct val="50000"/>
              </a:spcBef>
            </a:pPr>
            <a:r>
              <a:rPr lang="en-US" sz="3200" b="1">
                <a:latin typeface="Times New Roman" pitchFamily="18" charset="0"/>
                <a:cs typeface="Times New Roman" pitchFamily="18" charset="0"/>
              </a:rPr>
              <a:t>2. Dựa vào kết quả bài tập 1, kể lại từng đoạn.</a:t>
            </a:r>
          </a:p>
        </p:txBody>
      </p:sp>
      <p:sp>
        <p:nvSpPr>
          <p:cNvPr id="32773" name="Text Box 5"/>
          <p:cNvSpPr txBox="1">
            <a:spLocks noChangeArrowheads="1"/>
          </p:cNvSpPr>
          <p:nvPr/>
        </p:nvSpPr>
        <p:spPr bwMode="auto">
          <a:xfrm>
            <a:off x="240632" y="5942013"/>
            <a:ext cx="8903368" cy="830997"/>
          </a:xfrm>
          <a:prstGeom prst="rect">
            <a:avLst/>
          </a:prstGeom>
          <a:noFill/>
          <a:ln w="9525">
            <a:noFill/>
            <a:miter lim="800000"/>
            <a:headEnd/>
            <a:tailEnd/>
          </a:ln>
        </p:spPr>
        <p:txBody>
          <a:bodyPr>
            <a:spAutoFit/>
          </a:bodyPr>
          <a:lstStyle/>
          <a:p>
            <a:pPr algn="just"/>
            <a:r>
              <a:rPr lang="en-US" sz="2400" b="1">
                <a:latin typeface="Times New Roman" pitchFamily="18" charset="0"/>
                <a:cs typeface="Times New Roman" pitchFamily="18" charset="0"/>
              </a:rPr>
              <a:t>Cô bé Vân khen đào ngon</a:t>
            </a:r>
            <a:r>
              <a:rPr lang="en-US" sz="2400" b="1" smtClean="0">
                <a:latin typeface="Times New Roman" pitchFamily="18" charset="0"/>
                <a:cs typeface="Times New Roman" pitchFamily="18" charset="0"/>
              </a:rPr>
              <a:t>, cháu </a:t>
            </a:r>
            <a:r>
              <a:rPr lang="en-US" sz="2400" b="1">
                <a:latin typeface="Times New Roman" pitchFamily="18" charset="0"/>
                <a:cs typeface="Times New Roman" pitchFamily="18" charset="0"/>
              </a:rPr>
              <a:t>ăn hết mà vẫn thèm nhưng vứt hạt đào </a:t>
            </a:r>
            <a:r>
              <a:rPr lang="en-US" sz="2400" b="1" smtClean="0">
                <a:latin typeface="Times New Roman" pitchFamily="18" charset="0"/>
                <a:cs typeface="Times New Roman" pitchFamily="18" charset="0"/>
              </a:rPr>
              <a:t>đi </a:t>
            </a:r>
            <a:r>
              <a:rPr lang="en-US" sz="2400" b="1">
                <a:latin typeface="Times New Roman" pitchFamily="18" charset="0"/>
                <a:cs typeface="Times New Roman" pitchFamily="18" charset="0"/>
              </a:rPr>
              <a:t>.Ôi cháu của ông còn thơ dại  quá.</a:t>
            </a:r>
          </a:p>
        </p:txBody>
      </p:sp>
      <p:pic>
        <p:nvPicPr>
          <p:cNvPr id="10245" name="Picture 6"/>
          <p:cNvPicPr>
            <a:picLocks noChangeAspect="1" noChangeArrowheads="1"/>
          </p:cNvPicPr>
          <p:nvPr/>
        </p:nvPicPr>
        <p:blipFill>
          <a:blip r:embed="rId2"/>
          <a:srcRect/>
          <a:stretch>
            <a:fillRect/>
          </a:stretch>
        </p:blipFill>
        <p:spPr bwMode="auto">
          <a:xfrm>
            <a:off x="1122947" y="1219200"/>
            <a:ext cx="6817895" cy="436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ox(in)">
                                      <p:cBhvr>
                                        <p:cTn id="7"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quot;/&gt;&lt;property id=&quot;20307&quot; value=&quot;265&quot;/&gt;&lt;/object&gt;&lt;object type=&quot;3&quot; unique_id=&quot;10014&quot;&gt;&lt;property id=&quot;20148&quot; value=&quot;5&quot;/&gt;&lt;property id=&quot;20300&quot; value=&quot;Slide 11&quot;/&gt;&lt;property id=&quot;20307&quot; value=&quot;266&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4&quot;/&gt;&lt;property id=&quot;20307&quot; value=&quot;269&quot;/&gt;&lt;/object&gt;&lt;object type=&quot;3&quot; unique_id=&quot;10034&quot;&gt;&lt;property id=&quot;20148&quot; value=&quot;5&quot;/&gt;&lt;property id=&quot;20300&quot; value=&quot;Slide 1&quot;/&gt;&lt;property id=&quot;20307&quot; value=&quot;27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729</Words>
  <Application>Microsoft Office PowerPoint</Application>
  <PresentationFormat>On-screen Show (4:3)</PresentationFormat>
  <Paragraphs>87</Paragraphs>
  <Slides>14</Slides>
  <Notes>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WIN7X64</dc:creator>
  <cp:lastModifiedBy>A</cp:lastModifiedBy>
  <cp:revision>8</cp:revision>
  <dcterms:created xsi:type="dcterms:W3CDTF">2016-03-15T13:42:42Z</dcterms:created>
  <dcterms:modified xsi:type="dcterms:W3CDTF">2017-03-21T06:06:19Z</dcterms:modified>
</cp:coreProperties>
</file>