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56" r:id="rId5"/>
    <p:sldId id="270" r:id="rId6"/>
    <p:sldId id="257" r:id="rId7"/>
    <p:sldId id="261" r:id="rId8"/>
    <p:sldId id="262" r:id="rId9"/>
    <p:sldId id="263" r:id="rId10"/>
    <p:sldId id="264" r:id="rId11"/>
    <p:sldId id="271" r:id="rId12"/>
    <p:sldId id="272" r:id="rId13"/>
    <p:sldId id="273" r:id="rId14"/>
    <p:sldId id="274" r:id="rId15"/>
    <p:sldId id="265" r:id="rId16"/>
    <p:sldId id="266" r:id="rId17"/>
    <p:sldId id="267" r:id="rId18"/>
    <p:sldId id="268" r:id="rId19"/>
    <p:sldId id="275" r:id="rId20"/>
    <p:sldId id="26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F90C-4AFE-4B40-A83A-6CFAE7F8246E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89FF-6978-410A-8549-41C668FD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1FA7-55DF-4F5B-890D-2C843554F616}" type="datetimeFigureOut">
              <a:rPr lang="en-US" smtClean="0"/>
              <a:t>09/04/2021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74D7-0635-4B15-8EB6-DE059285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6263" y="1707840"/>
            <a:ext cx="4137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TOÁN 4</a:t>
            </a:r>
            <a:endParaRPr lang="en-US" sz="8000" b="1" cap="all" spc="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085" y="3862684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4" y="2833306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7350" y="1114436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Bài 1: </a:t>
            </a:r>
            <a:r>
              <a:rPr lang="en-US" sz="3600" b="1"/>
              <a:t>Đo độ dài rồi ghi kết quả vào ô trống: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4847"/>
              </p:ext>
            </p:extLst>
          </p:nvPr>
        </p:nvGraphicFramePr>
        <p:xfrm>
          <a:off x="171456" y="2134136"/>
          <a:ext cx="11750681" cy="196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9132"/>
                <a:gridCol w="3814762"/>
                <a:gridCol w="3406787"/>
              </a:tblGrid>
              <a:tr h="718158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Chiều</a:t>
                      </a:r>
                      <a:r>
                        <a:rPr lang="en-US" sz="3000" baseline="0" smtClean="0"/>
                        <a:t> dài bảng của lớp học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Chiều</a:t>
                      </a:r>
                      <a:r>
                        <a:rPr lang="en-US" sz="3000" baseline="0" smtClean="0"/>
                        <a:t> rộng phòng học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Chiều</a:t>
                      </a:r>
                      <a:r>
                        <a:rPr lang="en-US" sz="3000" baseline="0" smtClean="0"/>
                        <a:t> dài phòng học</a:t>
                      </a:r>
                      <a:endParaRPr lang="en-US" sz="3000"/>
                    </a:p>
                  </a:txBody>
                  <a:tcPr/>
                </a:tc>
              </a:tr>
              <a:tr h="1248228"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4446" y="457212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Bài 1: </a:t>
            </a:r>
            <a:r>
              <a:rPr lang="en-US" sz="3600" b="1"/>
              <a:t>Đo độ dài rồi ghi kết quả vào ô trống: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1541" y="204024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1</a:t>
            </a:r>
            <a:endParaRPr lang="en-US" sz="3000"/>
          </a:p>
        </p:txBody>
      </p:sp>
      <p:sp>
        <p:nvSpPr>
          <p:cNvPr id="7" name="TextBox 6"/>
          <p:cNvSpPr txBox="1"/>
          <p:nvPr/>
        </p:nvSpPr>
        <p:spPr>
          <a:xfrm>
            <a:off x="1921541" y="2629883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2</a:t>
            </a:r>
            <a:endParaRPr lang="en-US" sz="3000"/>
          </a:p>
        </p:txBody>
      </p:sp>
      <p:sp>
        <p:nvSpPr>
          <p:cNvPr id="8" name="TextBox 7"/>
          <p:cNvSpPr txBox="1"/>
          <p:nvPr/>
        </p:nvSpPr>
        <p:spPr>
          <a:xfrm>
            <a:off x="1921541" y="321951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3</a:t>
            </a:r>
            <a:endParaRPr lang="en-US" sz="3000"/>
          </a:p>
        </p:txBody>
      </p:sp>
      <p:sp>
        <p:nvSpPr>
          <p:cNvPr id="9" name="TextBox 8"/>
          <p:cNvSpPr txBox="1"/>
          <p:nvPr/>
        </p:nvSpPr>
        <p:spPr>
          <a:xfrm>
            <a:off x="1921541" y="3773516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4</a:t>
            </a:r>
            <a:endParaRPr lang="en-US" sz="3000"/>
          </a:p>
        </p:txBody>
      </p:sp>
      <p:sp>
        <p:nvSpPr>
          <p:cNvPr id="10" name="TextBox 9"/>
          <p:cNvSpPr txBox="1"/>
          <p:nvPr/>
        </p:nvSpPr>
        <p:spPr>
          <a:xfrm>
            <a:off x="1921541" y="4327514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5</a:t>
            </a:r>
            <a:endParaRPr lang="en-US" sz="3000"/>
          </a:p>
        </p:txBody>
      </p:sp>
      <p:sp>
        <p:nvSpPr>
          <p:cNvPr id="11" name="TextBox 10"/>
          <p:cNvSpPr txBox="1"/>
          <p:nvPr/>
        </p:nvSpPr>
        <p:spPr>
          <a:xfrm>
            <a:off x="4059903" y="204024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1</a:t>
            </a:r>
            <a:endParaRPr lang="en-US" sz="3000"/>
          </a:p>
        </p:txBody>
      </p:sp>
      <p:sp>
        <p:nvSpPr>
          <p:cNvPr id="12" name="TextBox 11"/>
          <p:cNvSpPr txBox="1"/>
          <p:nvPr/>
        </p:nvSpPr>
        <p:spPr>
          <a:xfrm>
            <a:off x="4059903" y="2629883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2</a:t>
            </a:r>
            <a:endParaRPr lang="en-US" sz="3000"/>
          </a:p>
        </p:txBody>
      </p:sp>
      <p:sp>
        <p:nvSpPr>
          <p:cNvPr id="14" name="TextBox 13"/>
          <p:cNvSpPr txBox="1"/>
          <p:nvPr/>
        </p:nvSpPr>
        <p:spPr>
          <a:xfrm>
            <a:off x="4059903" y="321951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3</a:t>
            </a:r>
            <a:endParaRPr lang="en-US" sz="3000"/>
          </a:p>
        </p:txBody>
      </p:sp>
      <p:sp>
        <p:nvSpPr>
          <p:cNvPr id="15" name="TextBox 14"/>
          <p:cNvSpPr txBox="1"/>
          <p:nvPr/>
        </p:nvSpPr>
        <p:spPr>
          <a:xfrm>
            <a:off x="4059903" y="3773516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4</a:t>
            </a:r>
            <a:endParaRPr lang="en-US" sz="3000"/>
          </a:p>
        </p:txBody>
      </p:sp>
      <p:sp>
        <p:nvSpPr>
          <p:cNvPr id="16" name="TextBox 15"/>
          <p:cNvSpPr txBox="1"/>
          <p:nvPr/>
        </p:nvSpPr>
        <p:spPr>
          <a:xfrm>
            <a:off x="4059903" y="4327514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5</a:t>
            </a:r>
            <a:endParaRPr lang="en-US" sz="3000"/>
          </a:p>
        </p:txBody>
      </p:sp>
      <p:sp>
        <p:nvSpPr>
          <p:cNvPr id="17" name="TextBox 16"/>
          <p:cNvSpPr txBox="1"/>
          <p:nvPr/>
        </p:nvSpPr>
        <p:spPr>
          <a:xfrm>
            <a:off x="6017291" y="204024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1</a:t>
            </a:r>
            <a:endParaRPr lang="en-US" sz="3000"/>
          </a:p>
        </p:txBody>
      </p:sp>
      <p:sp>
        <p:nvSpPr>
          <p:cNvPr id="18" name="TextBox 17"/>
          <p:cNvSpPr txBox="1"/>
          <p:nvPr/>
        </p:nvSpPr>
        <p:spPr>
          <a:xfrm>
            <a:off x="6017291" y="2629883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2</a:t>
            </a:r>
            <a:endParaRPr lang="en-US" sz="3000"/>
          </a:p>
        </p:txBody>
      </p:sp>
      <p:sp>
        <p:nvSpPr>
          <p:cNvPr id="19" name="TextBox 18"/>
          <p:cNvSpPr txBox="1"/>
          <p:nvPr/>
        </p:nvSpPr>
        <p:spPr>
          <a:xfrm>
            <a:off x="6017291" y="321951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3</a:t>
            </a:r>
            <a:endParaRPr lang="en-US" sz="3000"/>
          </a:p>
        </p:txBody>
      </p:sp>
      <p:sp>
        <p:nvSpPr>
          <p:cNvPr id="20" name="TextBox 19"/>
          <p:cNvSpPr txBox="1"/>
          <p:nvPr/>
        </p:nvSpPr>
        <p:spPr>
          <a:xfrm>
            <a:off x="6017291" y="3773516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4</a:t>
            </a:r>
            <a:endParaRPr lang="en-US" sz="3000"/>
          </a:p>
        </p:txBody>
      </p:sp>
      <p:sp>
        <p:nvSpPr>
          <p:cNvPr id="22" name="TextBox 21"/>
          <p:cNvSpPr txBox="1"/>
          <p:nvPr/>
        </p:nvSpPr>
        <p:spPr>
          <a:xfrm>
            <a:off x="8155653" y="204024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1</a:t>
            </a:r>
            <a:endParaRPr lang="en-US" sz="3000"/>
          </a:p>
        </p:txBody>
      </p:sp>
      <p:sp>
        <p:nvSpPr>
          <p:cNvPr id="23" name="TextBox 22"/>
          <p:cNvSpPr txBox="1"/>
          <p:nvPr/>
        </p:nvSpPr>
        <p:spPr>
          <a:xfrm>
            <a:off x="8155653" y="2629883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2</a:t>
            </a:r>
            <a:endParaRPr lang="en-US" sz="3000"/>
          </a:p>
        </p:txBody>
      </p:sp>
      <p:sp>
        <p:nvSpPr>
          <p:cNvPr id="24" name="TextBox 23"/>
          <p:cNvSpPr txBox="1"/>
          <p:nvPr/>
        </p:nvSpPr>
        <p:spPr>
          <a:xfrm>
            <a:off x="8155653" y="3219518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3</a:t>
            </a:r>
            <a:endParaRPr lang="en-US" sz="3000"/>
          </a:p>
        </p:txBody>
      </p:sp>
      <p:sp>
        <p:nvSpPr>
          <p:cNvPr id="25" name="TextBox 24"/>
          <p:cNvSpPr txBox="1"/>
          <p:nvPr/>
        </p:nvSpPr>
        <p:spPr>
          <a:xfrm>
            <a:off x="8155653" y="3773516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Bàn 4</a:t>
            </a:r>
            <a:endParaRPr lang="en-US" sz="3000"/>
          </a:p>
        </p:txBody>
      </p:sp>
      <p:sp>
        <p:nvSpPr>
          <p:cNvPr id="27" name="TextBox 26"/>
          <p:cNvSpPr txBox="1"/>
          <p:nvPr/>
        </p:nvSpPr>
        <p:spPr>
          <a:xfrm>
            <a:off x="8135520" y="1361464"/>
            <a:ext cx="111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</a:rPr>
              <a:t>Dãy A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5851" y="1361464"/>
            <a:ext cx="1094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</a:rPr>
              <a:t>Dãy B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2594" y="1361464"/>
            <a:ext cx="1081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</a:rPr>
              <a:t>Dãy C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3187" y="1375752"/>
            <a:ext cx="1120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</a:rPr>
              <a:t>Dãy D</a:t>
            </a:r>
            <a:endParaRPr lang="en-US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7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4780" y="1128715"/>
            <a:ext cx="2028825" cy="757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043355" y="1171576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Bảng lớp</a:t>
            </a:r>
            <a:endParaRPr lang="en-US" sz="4000"/>
          </a:p>
        </p:txBody>
      </p:sp>
      <p:grpSp>
        <p:nvGrpSpPr>
          <p:cNvPr id="8" name="Group 7"/>
          <p:cNvGrpSpPr/>
          <p:nvPr/>
        </p:nvGrpSpPr>
        <p:grpSpPr>
          <a:xfrm>
            <a:off x="2950361" y="5610228"/>
            <a:ext cx="4300537" cy="757238"/>
            <a:chOff x="4171950" y="3024190"/>
            <a:chExt cx="4300537" cy="757238"/>
          </a:xfrm>
        </p:grpSpPr>
        <p:sp>
          <p:nvSpPr>
            <p:cNvPr id="5" name="Rectangle 4"/>
            <p:cNvSpPr/>
            <p:nvPr/>
          </p:nvSpPr>
          <p:spPr>
            <a:xfrm>
              <a:off x="4171950" y="3024190"/>
              <a:ext cx="4157663" cy="7572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4812" y="3048866"/>
              <a:ext cx="4257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/>
                <a:t>Chiều rộng lớp học</a:t>
              </a:r>
              <a:endParaRPr lang="en-US" sz="4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53480" y="2200778"/>
            <a:ext cx="1433513" cy="2592646"/>
            <a:chOff x="2238375" y="2257425"/>
            <a:chExt cx="1433513" cy="2592646"/>
          </a:xfrm>
        </p:grpSpPr>
        <p:sp>
          <p:nvSpPr>
            <p:cNvPr id="9" name="Rectangle 8"/>
            <p:cNvSpPr/>
            <p:nvPr/>
          </p:nvSpPr>
          <p:spPr>
            <a:xfrm>
              <a:off x="2271713" y="2257425"/>
              <a:ext cx="1400175" cy="25574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8375" y="2295526"/>
              <a:ext cx="14335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Chiều dài lớp học</a:t>
              </a:r>
              <a:endParaRPr lang="en-US" sz="4000"/>
            </a:p>
          </p:txBody>
        </p:sp>
      </p:grpSp>
      <p:sp>
        <p:nvSpPr>
          <p:cNvPr id="11" name="Curved Right Arrow 10"/>
          <p:cNvSpPr/>
          <p:nvPr/>
        </p:nvSpPr>
        <p:spPr>
          <a:xfrm rot="1303402">
            <a:off x="2085968" y="1956213"/>
            <a:ext cx="842962" cy="241458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14142254">
            <a:off x="8319885" y="5073064"/>
            <a:ext cx="626989" cy="185324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7086024">
            <a:off x="7777163" y="-5755"/>
            <a:ext cx="626989" cy="226893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5530" y="1423863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NHÓM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4922" y="4934915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NHÓM 2</a:t>
            </a:r>
            <a:endParaRPr lang="en-US" sz="3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1312" y="460953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4">
                    <a:lumMod val="75000"/>
                  </a:schemeClr>
                </a:solidFill>
              </a:rPr>
              <a:t>NHÓM 3</a:t>
            </a:r>
            <a:endParaRPr lang="en-US" sz="36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1 -0.04583 L -0.05391 -0.0456 C -0.05678 -0.04907 -0.05925 -0.05324 -0.06224 -0.05602 C -0.06472 -0.0588 -0.06784 -0.05949 -0.07032 -0.06227 C -0.07149 -0.06366 -0.07175 -0.0669 -0.07266 -0.06852 C -0.0737 -0.07037 -0.075 -0.07153 -0.07631 -0.07269 C -0.07891 -0.07569 -0.08165 -0.0787 -0.08438 -0.08102 C -0.08633 -0.08287 -0.08842 -0.08357 -0.09037 -0.08519 C -0.0931 -0.08773 -0.09571 -0.09097 -0.09844 -0.09352 C -0.1 -0.09514 -0.1017 -0.09607 -0.10313 -0.09769 C -0.10912 -0.1044 -0.1142 -0.11389 -0.12084 -0.11852 C -0.12266 -0.11991 -0.12474 -0.12107 -0.12657 -0.12269 C -0.15026 -0.1456 -0.12409 -0.12361 -0.13724 -0.1331 C -0.14271 -0.13727 -0.14766 -0.14444 -0.15365 -0.1456 L -0.16303 -0.14769 C -0.16459 -0.14838 -0.16602 -0.14931 -0.16771 -0.14977 C -0.16954 -0.15069 -0.17162 -0.15093 -0.17344 -0.15185 C -0.17709 -0.1537 -0.1806 -0.15602 -0.18412 -0.1581 C -0.18607 -0.15949 -0.1879 -0.16157 -0.18985 -0.16227 C -0.19532 -0.16435 -0.20625 -0.16644 -0.20625 -0.1662 C -0.2099 -0.16852 -0.21342 -0.1706 -0.21693 -0.17269 C -0.21888 -0.17407 -0.22071 -0.17593 -0.22266 -0.17685 C -0.22683 -0.1787 -0.24128 -0.18056 -0.24375 -0.18102 C -0.24974 -0.1831 -0.25547 -0.18657 -0.26146 -0.18727 C -0.29271 -0.19144 -0.32383 -0.18866 -0.35521 -0.18727 C -0.35756 -0.18634 -0.36094 -0.18495 -0.36329 -0.1831 C -0.36498 -0.18194 -0.36641 -0.17986 -0.36797 -0.17894 C -0.36993 -0.17778 -0.37201 -0.17778 -0.37396 -0.17685 C -0.37513 -0.17639 -0.37618 -0.17546 -0.37735 -0.17477 C -0.37891 -0.17407 -0.38047 -0.17338 -0.38204 -0.17269 C -0.39219 -0.16088 -0.37943 -0.175 -0.38907 -0.16644 C -0.39037 -0.16528 -0.39141 -0.16343 -0.39271 -0.16227 C -0.39636 -0.15949 -0.40053 -0.15787 -0.40443 -0.15602 C -0.40547 -0.15463 -0.40665 -0.15301 -0.40782 -0.15185 C -0.41329 -0.14722 -0.4099 -0.15255 -0.4125 -0.14769 " pathEditMode="relative" rAng="0" ptsTypes="AAAAAAAAAAAAAAAAAAAAAAAAAAAAAAAA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-71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-1.85185E-6 L -0.03164 0.00023 C -0.03503 0.00116 -0.0388 0.00162 -0.04206 0.00394 C -0.04362 0.00509 -0.0444 0.00834 -0.0457 0.01019 C -0.05182 0.01945 -0.04635 0.01019 -0.05273 0.01644 C -0.05508 0.01898 -0.05742 0.02199 -0.05977 0.02477 L -0.06315 0.02894 C -0.06758 0.04051 -0.06302 0.03125 -0.07148 0.03935 C -0.08294 0.05093 -0.07083 0.04028 -0.07852 0.05185 C -0.0806 0.05533 -0.0832 0.05741 -0.08555 0.06019 L -0.08893 0.06435 L -0.09362 0.07685 C -0.0944 0.07894 -0.09479 0.08171 -0.09596 0.0831 C -0.09909 0.08681 -0.10065 0.0882 -0.10299 0.09352 C -0.10482 0.09769 -0.10612 0.10185 -0.10768 0.10602 C -0.10846 0.1081 -0.10951 0.11019 -0.11003 0.11227 C -0.11081 0.11505 -0.11146 0.11829 -0.11237 0.1206 C -0.11341 0.12315 -0.11497 0.12454 -0.11602 0.12685 C -0.11771 0.13102 -0.11914 0.13519 -0.1207 0.13935 L -0.12305 0.1456 C -0.12331 0.14769 -0.12357 0.15 -0.12409 0.15185 C -0.12474 0.15417 -0.12591 0.15602 -0.12643 0.1581 C -0.12708 0.16088 -0.12721 0.16389 -0.12773 0.16644 C -0.12995 0.18009 -0.12891 0.17616 -0.13242 0.18519 C -0.13672 0.20857 -0.13424 0.19352 -0.13815 0.23102 C -0.13789 0.2588 -0.13763 0.28681 -0.13711 0.31435 C -0.13646 0.33889 -0.13919 0.33264 -0.13242 0.34144 C -0.13177 0.34607 -0.13125 0.35324 -0.13008 0.3581 C -0.12812 0.36528 -0.12552 0.37176 -0.12409 0.37894 C -0.1224 0.3882 -0.12383 0.3838 -0.1194 0.39144 C -0.1181 0.39861 -0.11823 0.39884 -0.11602 0.40602 C -0.11523 0.40834 -0.11419 0.41019 -0.11367 0.41227 C -0.11302 0.41435 -0.11302 0.41667 -0.11237 0.41852 C -0.11185 0.42084 -0.11081 0.42269 -0.11003 0.42477 C -0.10924 0.42755 -0.10846 0.43033 -0.10768 0.4331 C -0.10729 0.43519 -0.10729 0.43773 -0.10664 0.43935 C -0.10573 0.44144 -0.1043 0.44213 -0.10299 0.44352 C -0.09466 0.46597 -0.10768 0.43218 -0.09727 0.45602 C -0.09544 0.46019 -0.09479 0.46551 -0.09258 0.46852 C -0.09102 0.4706 -0.08906 0.47222 -0.08789 0.47477 C -0.07786 0.49468 -0.08776 0.48195 -0.07956 0.49144 C -0.0776 0.49699 -0.07396 0.50695 -0.07148 0.51227 C -0.07031 0.51459 -0.06901 0.51644 -0.06784 0.51852 C -0.06706 0.5206 -0.06641 0.52292 -0.06549 0.52477 C -0.06445 0.52709 -0.06315 0.52894 -0.06211 0.53102 C -0.06081 0.5338 -0.05964 0.53658 -0.05846 0.53935 C -0.05768 0.54144 -0.05716 0.54398 -0.05612 0.5456 C -0.05521 0.54746 -0.05378 0.54838 -0.05273 0.54977 C -0.05143 0.55185 -0.05052 0.5544 -0.04909 0.55602 C -0.04687 0.55926 -0.04414 0.56088 -0.04206 0.56435 C -0.0319 0.58264 -0.0444 0.55949 -0.03633 0.57685 C -0.03281 0.58426 -0.0306 0.58565 -0.02565 0.59144 C -0.02122 0.59699 -0.02357 0.59491 -0.01862 0.59769 C -0.00846 0.61597 -0.02148 0.59375 -0.01159 0.6081 C -0.01042 0.61019 -0.00964 0.61296 -0.0082 0.61435 C -0.00677 0.61597 -0.00508 0.61574 -0.00352 0.61644 C 0.00091 0.62801 -0.00352 0.61829 0.00247 0.62685 C 0.00365 0.62894 0.00456 0.63148 0.00586 0.6331 C 0.00729 0.63496 0.00911 0.63588 0.01055 0.63727 C 0.01185 0.63866 0.01289 0.64005 0.01419 0.64144 C 0.01784 0.65023 0.01576 0.64977 0.01888 0.64977 " pathEditMode="relative" rAng="0" ptsTypes="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24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4 0.00416 L 0.03984 0.00439 C 0.04479 0.0074 0.04974 0.01227 0.05494 0.01435 C 0.05963 0.01643 0.06445 0.01574 0.06901 0.01666 C 0.09322 0.02037 0.06705 0.01689 0.09843 0.02083 C 0.10156 0.02268 0.10455 0.02569 0.10781 0.02685 C 0.11119 0.02847 0.11484 0.02824 0.11822 0.02916 C 0.12109 0.02963 0.12369 0.03055 0.12656 0.03125 L 0.3 0.02916 C 0.30234 0.02893 0.30468 0.02639 0.30703 0.025 C 0.30807 0.02407 0.30937 0.02384 0.31041 0.02268 C 0.31354 0.0199 0.3164 0.01574 0.31979 0.01435 L 0.32578 0.0125 C 0.3276 0.01018 0.32968 0.00833 0.33151 0.00602 C 0.33281 0.00486 0.33385 0.00301 0.33515 0.00185 C 0.33658 0.00092 0.33828 0.00046 0.33984 3.33333E-6 C 0.3414 -0.00232 0.34296 -0.00394 0.34453 -0.00648 C 0.34687 -0.01042 0.34882 -0.01528 0.35156 -0.01898 C 0.35312 -0.02084 0.35455 -0.02315 0.35625 -0.025 C 0.36067 -0.03079 0.36289 -0.03172 0.36666 -0.04167 C 0.37226 -0.05648 0.36536 -0.0382 0.37265 -0.05648 C 0.37343 -0.05834 0.37395 -0.06065 0.375 -0.0625 C 0.38346 -0.08033 0.37656 -0.06297 0.38203 -0.07732 C 0.38476 -0.09213 0.38085 -0.07408 0.38671 -0.08982 C 0.38737 -0.09144 0.38724 -0.09398 0.38776 -0.09584 C 0.3888 -0.09908 0.3901 -0.10139 0.3914 -0.10417 C 0.39414 -0.11922 0.39231 -0.1132 0.39609 -0.12315 C 0.39635 -0.125 0.39674 -0.12732 0.39713 -0.12917 C 0.39791 -0.13287 0.39882 -0.13611 0.39947 -0.13982 C 0.4 -0.14236 0.4 -0.14537 0.40078 -0.14815 C 0.40156 -0.15116 0.40312 -0.15371 0.40416 -0.15648 C 0.40442 -0.15811 0.40585 -0.16852 0.40651 -0.17084 C 0.40755 -0.17408 0.40885 -0.17639 0.41015 -0.17917 L 0.4125 -0.19167 C 0.4138 -0.19931 0.41523 -0.20648 0.41588 -0.21482 C 0.4164 -0.21945 0.41627 -0.22454 0.41718 -0.22917 C 0.41757 -0.23172 0.41875 -0.23334 0.41953 -0.23565 C 0.42031 -0.2382 0.42109 -0.24121 0.42187 -0.24398 C 0.42213 -0.24861 0.42239 -0.25371 0.42291 -0.25834 C 0.42356 -0.26412 0.4246 -0.26945 0.42526 -0.275 L 0.4276 -0.29398 C 0.42838 -0.30602 0.43007 -0.33357 0.43007 -0.34398 C 0.43007 -0.36482 0.42942 -0.38565 0.4289 -0.40648 C 0.42812 -0.43241 0.42799 -0.4169 0.42656 -0.43565 C 0.42474 -0.45811 0.42747 -0.44861 0.42291 -0.46065 C 0.42018 -0.47547 0.42356 -0.45672 0.42057 -0.475 C 0.41992 -0.4794 0.41914 -0.48449 0.41718 -0.4875 C 0.4121 -0.49537 0.41145 -0.49514 0.40651 -0.49815 C 0.40572 -0.5 0.40546 -0.50301 0.40416 -0.50417 C 0.4 -0.50903 0.39479 -0.50857 0.3901 -0.51065 C 0.38932 -0.51088 0.38854 -0.51204 0.38776 -0.5125 " pathEditMode="relative" rAng="0" ptsTypes="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4780" y="1128715"/>
            <a:ext cx="2028825" cy="757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043355" y="1171576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Bảng lớp</a:t>
            </a:r>
            <a:endParaRPr lang="en-US" sz="4000"/>
          </a:p>
        </p:txBody>
      </p:sp>
      <p:grpSp>
        <p:nvGrpSpPr>
          <p:cNvPr id="8" name="Group 7"/>
          <p:cNvGrpSpPr/>
          <p:nvPr/>
        </p:nvGrpSpPr>
        <p:grpSpPr>
          <a:xfrm>
            <a:off x="2950361" y="5610228"/>
            <a:ext cx="4300537" cy="757238"/>
            <a:chOff x="4171950" y="3024190"/>
            <a:chExt cx="4300537" cy="757238"/>
          </a:xfrm>
        </p:grpSpPr>
        <p:sp>
          <p:nvSpPr>
            <p:cNvPr id="5" name="Rectangle 4"/>
            <p:cNvSpPr/>
            <p:nvPr/>
          </p:nvSpPr>
          <p:spPr>
            <a:xfrm>
              <a:off x="4171950" y="3024190"/>
              <a:ext cx="4157663" cy="75723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4812" y="3048866"/>
              <a:ext cx="4257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/>
                <a:t>Chiều rộng lớp học</a:t>
              </a:r>
              <a:endParaRPr lang="en-US" sz="4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53480" y="2200778"/>
            <a:ext cx="1433513" cy="2592646"/>
            <a:chOff x="2238375" y="2257425"/>
            <a:chExt cx="1433513" cy="2592646"/>
          </a:xfrm>
        </p:grpSpPr>
        <p:sp>
          <p:nvSpPr>
            <p:cNvPr id="9" name="Rectangle 8"/>
            <p:cNvSpPr/>
            <p:nvPr/>
          </p:nvSpPr>
          <p:spPr>
            <a:xfrm>
              <a:off x="2271713" y="2257425"/>
              <a:ext cx="1400175" cy="25574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8375" y="2295526"/>
              <a:ext cx="143351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Chiều dài lớp học</a:t>
              </a:r>
              <a:endParaRPr lang="en-US" sz="4000"/>
            </a:p>
          </p:txBody>
        </p:sp>
      </p:grpSp>
      <p:sp>
        <p:nvSpPr>
          <p:cNvPr id="11" name="Curved Right Arrow 10"/>
          <p:cNvSpPr/>
          <p:nvPr/>
        </p:nvSpPr>
        <p:spPr>
          <a:xfrm rot="1303402">
            <a:off x="2085968" y="1956213"/>
            <a:ext cx="842962" cy="241458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14142254">
            <a:off x="8319885" y="5073064"/>
            <a:ext cx="626989" cy="185324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7086024">
            <a:off x="7777163" y="-5755"/>
            <a:ext cx="626989" cy="226893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4180" y="451606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NHÓM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5530" y="1511233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NHÓM 2</a:t>
            </a:r>
            <a:endParaRPr lang="en-US" sz="3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4180" y="4902342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4">
                    <a:lumMod val="75000"/>
                  </a:schemeClr>
                </a:solidFill>
              </a:rPr>
              <a:t>NHÓM 3</a:t>
            </a:r>
            <a:endParaRPr lang="en-US" sz="36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416 L 0.01641 0.00439 C 0.06211 0.0081 0.02071 0.003 0.06211 0.0125 C 0.07331 0.01527 0.08477 0.0162 0.09597 0.01875 C 0.10117 0.02013 0.10625 0.02129 0.11133 0.02291 C 0.11602 0.02476 0.12058 0.02824 0.12539 0.02916 C 0.13386 0.03101 0.14258 0.03055 0.15117 0.03125 C 0.15456 0.03263 0.15808 0.03449 0.16159 0.03541 C 0.1655 0.03657 0.1694 0.03773 0.17331 0.0375 C 0.20781 0.03634 0.24206 0.03333 0.27643 0.03125 L 0.28581 0.02916 C 0.28972 0.02847 0.29375 0.02824 0.29753 0.02708 C 0.29883 0.02685 0.3 0.02592 0.30117 0.025 C 0.30664 0.02106 0.31159 0.01365 0.31758 0.0125 L 0.328 0.01041 C 0.3293 0.00902 0.33034 0.00763 0.33164 0.00625 C 0.33386 0.00416 0.33633 0.00254 0.33867 4.44444E-6 C 0.34753 -0.00926 0.33946 -0.00394 0.34675 -0.00834 C 0.34831 -0.01112 0.34974 -0.01412 0.35143 -0.01667 C 0.35365 -0.01968 0.35651 -0.0213 0.35847 -0.025 C 0.36003 -0.02778 0.36172 -0.03033 0.36315 -0.03334 C 0.36419 -0.03519 0.36459 -0.03774 0.3655 -0.03959 C 0.36654 -0.04121 0.36784 -0.04237 0.36914 -0.04375 C 0.3694 -0.04723 0.36914 -0.05116 0.37018 -0.05417 C 0.37162 -0.05787 0.37448 -0.05903 0.37617 -0.0625 C 0.37722 -0.06482 0.37774 -0.06806 0.37852 -0.07084 C 0.37878 -0.07362 0.37904 -0.07639 0.37956 -0.07917 C 0.38021 -0.08149 0.38503 -0.0926 0.38555 -0.09375 C 0.38893 -0.11181 0.38321 -0.08334 0.39024 -0.11042 C 0.39115 -0.11436 0.39193 -0.11852 0.39258 -0.12292 C 0.3931 -0.12616 0.39284 -0.1301 0.39362 -0.13334 C 0.39558 -0.14051 0.39896 -0.14653 0.40065 -0.15417 L 0.4043 -0.16875 C 0.40781 -0.21297 0.40183 -0.15371 0.41003 -0.19584 C 0.41198 -0.2051 0.41055 -0.21667 0.41367 -0.225 C 0.41706 -0.23426 0.41537 -0.22871 0.41836 -0.24167 C 0.41914 -0.25 0.41966 -0.25834 0.42071 -0.26667 C 0.42162 -0.2757 0.42331 -0.2845 0.42409 -0.29375 C 0.42487 -0.30255 0.42487 -0.31181 0.42539 -0.32084 C 0.42487 -0.35625 0.42526 -0.39167 0.42409 -0.42709 C 0.42396 -0.43264 0.41966 -0.44885 0.41706 -0.45209 L 0.41367 -0.45625 C 0.41276 -0.46042 0.41172 -0.46737 0.41003 -0.47084 C 0.40925 -0.47269 0.40768 -0.47362 0.40664 -0.475 C 0.4043 -0.48079 0.40313 -0.48496 0.39961 -0.48936 C 0.39857 -0.49075 0.39597 -0.49144 0.39597 -0.49121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2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-0.025 L -0.04922 -0.02477 C -0.05 -0.03194 -0.05026 -0.03935 -0.05157 -0.04583 C -0.05391 -0.05671 -0.05651 -0.0588 -0.06094 -0.06481 C -0.06276 -0.07083 -0.06537 -0.08125 -0.06797 -0.08565 C -0.0711 -0.09074 -0.07513 -0.09375 -0.07852 -0.09815 C -0.08138 -0.10139 -0.08399 -0.10509 -0.08672 -0.10833 C -0.0879 -0.10995 -0.0892 -0.11111 -0.09024 -0.1125 C -0.09089 -0.11342 -0.09714 -0.12199 -0.09844 -0.12315 C -0.10079 -0.12477 -0.10313 -0.12592 -0.10547 -0.12731 C -0.11224 -0.14305 -0.10547 -0.12917 -0.11836 -0.14583 C -0.1198 -0.14768 -0.12058 -0.15069 -0.12188 -0.15231 C -0.1237 -0.15417 -0.12592 -0.15463 -0.12774 -0.15648 C -0.13399 -0.1618 -0.12878 -0.15903 -0.13477 -0.16667 C -0.1362 -0.16852 -0.1379 -0.16944 -0.13946 -0.17083 C -0.14362 -0.18194 -0.13946 -0.17384 -0.14649 -0.17917 C -0.14779 -0.18032 -0.14883 -0.18241 -0.15 -0.18333 C -0.15977 -0.19213 -0.15235 -0.18426 -0.15938 -0.18981 C -0.16576 -0.19444 -0.16211 -0.19305 -0.16758 -0.19583 C -0.17019 -0.19722 -0.17579 -0.19954 -0.17813 -0.2 C -0.18165 -0.20092 -0.18529 -0.20139 -0.18868 -0.20231 C -0.19428 -0.20347 -0.19974 -0.20463 -0.20508 -0.20648 C -0.20873 -0.20741 -0.21211 -0.20972 -0.21563 -0.21065 C -0.22149 -0.2118 -0.22735 -0.21204 -0.23321 -0.2125 C -0.23816 -0.21435 -0.25053 -0.21875 -0.25313 -0.21875 C -0.28256 -0.21875 -0.31172 -0.2162 -0.34102 -0.21481 C -0.34454 -0.2125 -0.34818 -0.21088 -0.35157 -0.20833 C -0.3586 -0.20347 -0.35547 -0.20555 -0.36094 -0.20231 C -0.36211 -0.20092 -0.36329 -0.19907 -0.36446 -0.19815 C -0.3668 -0.1963 -0.37149 -0.19398 -0.37149 -0.19375 C -0.3737 -0.19005 -0.37579 -0.18565 -0.37852 -0.18333 C -0.38008 -0.18241 -0.38165 -0.18194 -0.38321 -0.18148 C -0.38633 -0.17592 -0.38959 -0.16852 -0.39375 -0.16481 C -0.39493 -0.16366 -0.3961 -0.16342 -0.39727 -0.1625 C -0.40013 -0.15509 -0.39909 -0.15856 -0.40079 -0.15231 L -0.40079 -0.15208 " pathEditMode="relative" rAng="0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-9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0.05625 L 0.01524 0.05648 C 0.01055 0.05672 0.00573 0.05718 0.00117 0.0581 C -0.00156 0.0588 -0.00482 0.06273 -0.00703 0.06435 C -0.0082 0.06528 -0.00937 0.06598 -0.01054 0.06644 C -0.01328 0.06806 -0.01614 0.06898 -0.01875 0.0706 C -0.02044 0.07176 -0.02187 0.07361 -0.02344 0.07477 C -0.02539 0.07639 -0.02747 0.07732 -0.02929 0.07894 C -0.0345 0.08357 -0.03138 0.0838 -0.0375 0.08727 C -0.03945 0.08843 -0.0414 0.08866 -0.04336 0.08935 C -0.04531 0.09213 -0.04713 0.09537 -0.04922 0.09769 C -0.05221 0.10116 -0.05429 0.10209 -0.05742 0.10394 C -0.06745 0.12778 -0.05273 0.0963 -0.06797 0.11644 C -0.07239 0.12246 -0.07526 0.13148 -0.07969 0.13727 L -0.08906 0.14977 C -0.08984 0.15185 -0.09049 0.1544 -0.0914 0.15602 C -0.09909 0.16968 -0.09622 0.15417 -0.10547 0.17894 C -0.10703 0.1831 -0.10911 0.18681 -0.11015 0.19144 C -0.11094 0.19491 -0.11133 0.19885 -0.1125 0.20185 C -0.11341 0.20394 -0.11484 0.20463 -0.11601 0.20602 C -0.11679 0.2088 -0.11758 0.21181 -0.11836 0.21435 C -0.12031 0.22014 -0.12278 0.22523 -0.12422 0.23102 C -0.12513 0.23426 -0.125 0.2382 -0.12539 0.24144 C -0.12578 0.24445 -0.12604 0.24723 -0.12656 0.24977 C -0.12721 0.25209 -0.12838 0.25394 -0.1289 0.25602 C -0.1319 0.2676 -0.13437 0.2794 -0.13594 0.29144 C -0.13685 0.29838 -0.13763 0.30533 -0.13828 0.31227 C -0.13906 0.3206 -0.13958 0.32917 -0.14062 0.33727 C -0.14166 0.34537 -0.1431 0.34792 -0.14531 0.35394 C -0.1457 0.36505 -0.14596 0.37639 -0.14648 0.38727 C -0.14674 0.39236 -0.14765 0.39699 -0.14765 0.40185 C -0.14765 0.42639 -0.14791 0.4507 -0.14648 0.47477 C -0.14635 0.47824 -0.14401 0.4801 -0.14297 0.4831 C -0.14206 0.48658 -0.1414 0.49005 -0.14062 0.49352 C -0.13906 0.50162 -0.13581 0.52315 -0.13242 0.52685 L -0.1289 0.53102 C -0.12851 0.5331 -0.12825 0.53542 -0.12773 0.53727 C -0.1263 0.54306 -0.12422 0.54815 -0.12304 0.55394 C -0.12265 0.55602 -0.12265 0.55857 -0.12187 0.56019 C -0.12187 0.56042 -0.11315 0.57593 -0.11133 0.57894 L -0.10664 0.58727 C -0.10547 0.58935 -0.10456 0.5919 -0.10312 0.59352 C -0.09245 0.6081 -0.09726 0.60301 -0.08906 0.61019 C -0.08828 0.61227 -0.08802 0.61528 -0.08672 0.61644 C -0.08346 0.61968 -0.07617 0.62269 -0.07617 0.62292 C -0.07461 0.62477 -0.07331 0.62755 -0.07148 0.62894 C -0.06927 0.63102 -0.06666 0.63079 -0.06445 0.6331 C -0.06328 0.63449 -0.06328 0.63797 -0.06211 0.63935 C -0.05846 0.64422 -0.05338 0.64422 -0.04922 0.6456 C -0.04765 0.6463 -0.04609 0.64699 -0.04453 0.64769 C -0.03112 0.66204 -0.04674 0.64723 -0.03164 0.65602 C -0.03034 0.65695 -0.02956 0.65973 -0.02812 0.66019 C -0.02396 0.66181 -0.01953 0.66158 -0.01523 0.66227 C -0.01406 0.66297 -0.01302 0.66389 -0.01172 0.66435 C -0.00989 0.66528 -0.00781 0.66574 -0.00586 0.66644 C -0.00429 0.66713 -0.00273 0.66783 -0.00117 0.66852 C 0.00547 0.67662 -0.00052 0.67084 0.01172 0.67477 C 0.01485 0.67593 0.01797 0.67732 0.0211 0.67894 C 0.02839 0.68334 0.02565 0.6831 0.0293 0.6831 L 0.00117 0.6456 " pathEditMode="relative" rAng="0" ptsTypes="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7350" y="1114436"/>
            <a:ext cx="877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Bài 1: </a:t>
            </a:r>
            <a:r>
              <a:rPr lang="en-US" sz="3600" b="1"/>
              <a:t>Đo độ dài rồi ghi kết quả vào ô trống: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10577"/>
              </p:ext>
            </p:extLst>
          </p:nvPr>
        </p:nvGraphicFramePr>
        <p:xfrm>
          <a:off x="171456" y="2148424"/>
          <a:ext cx="11750681" cy="1966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9132"/>
                <a:gridCol w="3814762"/>
                <a:gridCol w="3406787"/>
              </a:tblGrid>
              <a:tr h="718158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Chiều</a:t>
                      </a:r>
                      <a:r>
                        <a:rPr lang="en-US" sz="3000" baseline="0" smtClean="0"/>
                        <a:t> dài bảng của lớp học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Chiều</a:t>
                      </a:r>
                      <a:r>
                        <a:rPr lang="en-US" sz="3000" baseline="0" smtClean="0"/>
                        <a:t> rộng phòng học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Chiều</a:t>
                      </a:r>
                      <a:r>
                        <a:rPr lang="en-US" sz="3000" baseline="0" smtClean="0"/>
                        <a:t> dài phòng học</a:t>
                      </a:r>
                      <a:endParaRPr lang="en-US" sz="3000"/>
                    </a:p>
                  </a:txBody>
                  <a:tcPr/>
                </a:tc>
              </a:tr>
              <a:tr h="1248228"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02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3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775" y="458704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/>
              <a:t>Bài 2: </a:t>
            </a:r>
            <a:r>
              <a:rPr lang="en-US" sz="3600" smtClean="0"/>
              <a:t>Em bước đi 10 bước dọc thẳng theo sân trường từ A đến B.</a:t>
            </a:r>
          </a:p>
          <a:p>
            <a:pPr marL="571500" indent="-571500" algn="just">
              <a:buFontTx/>
              <a:buChar char="-"/>
            </a:pPr>
            <a:r>
              <a:rPr lang="en-US" sz="3600" smtClean="0"/>
              <a:t>Em ước lượng xem đoạn thẳng AB dài mấy mét?</a:t>
            </a:r>
          </a:p>
          <a:p>
            <a:pPr marL="571500" indent="-571500" algn="just">
              <a:buFontTx/>
              <a:buChar char="-"/>
            </a:pPr>
            <a:r>
              <a:rPr lang="en-US" sz="3600" smtClean="0"/>
              <a:t>Em hãy kiểm tra bằng cách dùng thước dây để đo độ dài đoạn thẳng AB.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777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740" y="138410"/>
            <a:ext cx="7112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Tôi là người chiến thắng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3" y="1904632"/>
            <a:ext cx="2757488" cy="3181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4393" y="1550689"/>
            <a:ext cx="870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Câu 1: Chiều dài bàn học dài </a:t>
            </a:r>
            <a:r>
              <a:rPr lang="en-US" sz="4000" b="1"/>
              <a:t>khoảng …. </a:t>
            </a:r>
            <a:r>
              <a:rPr lang="en-US" sz="4000" b="1" smtClean="0"/>
              <a:t> 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2091674" y="29490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1m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4562739" y="2949052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2m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7605981" y="2949052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</a:t>
            </a:r>
            <a:r>
              <a:rPr lang="en-US" sz="4000"/>
              <a:t>50cm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7" y="2326077"/>
            <a:ext cx="1388027" cy="2338825"/>
          </a:xfrm>
          <a:prstGeom prst="rect">
            <a:avLst/>
          </a:prstGeom>
        </p:spPr>
      </p:pic>
      <p:pic>
        <p:nvPicPr>
          <p:cNvPr id="10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55569" y="6226966"/>
            <a:ext cx="609600" cy="6096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8597546" y="4355787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8609274" y="436122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4</a:t>
            </a:r>
            <a:endParaRPr lang="en-US" sz="8800" b="1"/>
          </a:p>
        </p:txBody>
      </p:sp>
      <p:sp>
        <p:nvSpPr>
          <p:cNvPr id="12" name="7-Point Star 11"/>
          <p:cNvSpPr/>
          <p:nvPr/>
        </p:nvSpPr>
        <p:spPr>
          <a:xfrm>
            <a:off x="8607980" y="435933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3</a:t>
            </a:r>
            <a:endParaRPr lang="en-US" sz="8800" b="1"/>
          </a:p>
        </p:txBody>
      </p:sp>
      <p:sp>
        <p:nvSpPr>
          <p:cNvPr id="13" name="7-Point Star 12"/>
          <p:cNvSpPr/>
          <p:nvPr/>
        </p:nvSpPr>
        <p:spPr>
          <a:xfrm>
            <a:off x="8596446" y="434419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2</a:t>
            </a:r>
            <a:endParaRPr lang="en-US" sz="8800" b="1"/>
          </a:p>
        </p:txBody>
      </p:sp>
      <p:sp>
        <p:nvSpPr>
          <p:cNvPr id="14" name="7-Point Star 13"/>
          <p:cNvSpPr/>
          <p:nvPr/>
        </p:nvSpPr>
        <p:spPr>
          <a:xfrm>
            <a:off x="8590588" y="433866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1</a:t>
            </a:r>
            <a:endParaRPr lang="en-US" sz="8800" b="1"/>
          </a:p>
        </p:txBody>
      </p:sp>
      <p:sp>
        <p:nvSpPr>
          <p:cNvPr id="15" name="7-Point Star 14"/>
          <p:cNvSpPr/>
          <p:nvPr/>
        </p:nvSpPr>
        <p:spPr>
          <a:xfrm>
            <a:off x="8597172" y="434741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0</a:t>
            </a:r>
            <a:endParaRPr lang="en-US" sz="8800" b="1"/>
          </a:p>
        </p:txBody>
      </p:sp>
      <p:sp>
        <p:nvSpPr>
          <p:cNvPr id="16" name="TextBox 15"/>
          <p:cNvSpPr txBox="1"/>
          <p:nvPr/>
        </p:nvSpPr>
        <p:spPr>
          <a:xfrm>
            <a:off x="5080395" y="5068940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  <a:endParaRPr lang="en-US" sz="40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740" y="138410"/>
            <a:ext cx="7112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Tôi là người chiến thắng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93" y="1550689"/>
            <a:ext cx="9473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Câu 2: Cạch quyển sách Toán dài khoảng 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0657" y="2589946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23m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1856462" y="3481710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20cm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1856462" y="4373474"/>
            <a:ext cx="1818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23cm</a:t>
            </a:r>
            <a:endParaRPr lang="en-US" sz="4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5" y="3797191"/>
            <a:ext cx="1285604" cy="2166242"/>
          </a:xfrm>
          <a:prstGeom prst="rect">
            <a:avLst/>
          </a:prstGeom>
        </p:spPr>
      </p:pic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54018" y="2368652"/>
            <a:ext cx="3194544" cy="3641889"/>
            <a:chOff x="6654018" y="2368652"/>
            <a:chExt cx="3194544" cy="36418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817" y="2368652"/>
              <a:ext cx="2570745" cy="364188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6921305" y="2368652"/>
              <a:ext cx="379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83922" y="5996473"/>
              <a:ext cx="379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111218" y="2368652"/>
              <a:ext cx="0" cy="35947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54018" y="3795698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?</a:t>
              </a:r>
              <a:endParaRPr lang="en-US" sz="3600"/>
            </a:p>
          </p:txBody>
        </p:sp>
      </p:grpSp>
      <p:sp>
        <p:nvSpPr>
          <p:cNvPr id="16" name="7-Point Star 15"/>
          <p:cNvSpPr/>
          <p:nvPr/>
        </p:nvSpPr>
        <p:spPr>
          <a:xfrm>
            <a:off x="9997718" y="4012886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10009446" y="401832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4</a:t>
            </a:r>
            <a:endParaRPr lang="en-US" sz="8800" b="1"/>
          </a:p>
        </p:txBody>
      </p:sp>
      <p:sp>
        <p:nvSpPr>
          <p:cNvPr id="21" name="7-Point Star 20"/>
          <p:cNvSpPr/>
          <p:nvPr/>
        </p:nvSpPr>
        <p:spPr>
          <a:xfrm>
            <a:off x="10008152" y="401643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3</a:t>
            </a:r>
            <a:endParaRPr lang="en-US" sz="8800" b="1"/>
          </a:p>
        </p:txBody>
      </p:sp>
      <p:sp>
        <p:nvSpPr>
          <p:cNvPr id="22" name="7-Point Star 21"/>
          <p:cNvSpPr/>
          <p:nvPr/>
        </p:nvSpPr>
        <p:spPr>
          <a:xfrm>
            <a:off x="9996618" y="4001293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2</a:t>
            </a:r>
            <a:endParaRPr lang="en-US" sz="8800" b="1"/>
          </a:p>
        </p:txBody>
      </p:sp>
      <p:sp>
        <p:nvSpPr>
          <p:cNvPr id="23" name="7-Point Star 22"/>
          <p:cNvSpPr/>
          <p:nvPr/>
        </p:nvSpPr>
        <p:spPr>
          <a:xfrm>
            <a:off x="9990760" y="399576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1</a:t>
            </a:r>
            <a:endParaRPr lang="en-US" sz="8800" b="1"/>
          </a:p>
        </p:txBody>
      </p:sp>
      <p:sp>
        <p:nvSpPr>
          <p:cNvPr id="24" name="7-Point Star 23"/>
          <p:cNvSpPr/>
          <p:nvPr/>
        </p:nvSpPr>
        <p:spPr>
          <a:xfrm>
            <a:off x="9997344" y="400451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0</a:t>
            </a:r>
            <a:endParaRPr lang="en-US" sz="8800" b="1"/>
          </a:p>
        </p:txBody>
      </p:sp>
      <p:sp>
        <p:nvSpPr>
          <p:cNvPr id="25" name="TextBox 24"/>
          <p:cNvSpPr txBox="1"/>
          <p:nvPr/>
        </p:nvSpPr>
        <p:spPr>
          <a:xfrm>
            <a:off x="4537459" y="472603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  <a:endParaRPr lang="en-US" sz="40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740" y="138410"/>
            <a:ext cx="7112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Tôi là người chiến thắng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93" y="1550689"/>
            <a:ext cx="910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Câu 3: Cây bút mực có chiều dài khoảng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965" y="2949052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a) 15mm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4946969" y="2949052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</a:t>
            </a:r>
            <a:r>
              <a:rPr lang="en-US" sz="4000" smtClean="0"/>
              <a:t>) 15cm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8717328" y="2949052"/>
            <a:ext cx="160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c</a:t>
            </a:r>
            <a:r>
              <a:rPr lang="en-US" sz="4000" smtClean="0"/>
              <a:t>) 15m</a:t>
            </a:r>
            <a:endParaRPr lang="en-US" sz="4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76" y="2258575"/>
            <a:ext cx="1285604" cy="2166242"/>
          </a:xfrm>
          <a:prstGeom prst="rect">
            <a:avLst/>
          </a:prstGeom>
        </p:spPr>
      </p:pic>
      <p:pic>
        <p:nvPicPr>
          <p:cNvPr id="2" name="TiengVoTay-DangCapNhat_49x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8077" y="6120618"/>
            <a:ext cx="609600" cy="609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82740" y="4110587"/>
            <a:ext cx="7409152" cy="1796697"/>
            <a:chOff x="2882740" y="4110587"/>
            <a:chExt cx="7409152" cy="17966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5" r="46949"/>
            <a:stretch/>
          </p:blipFill>
          <p:spPr>
            <a:xfrm rot="5400000">
              <a:off x="5889146" y="1104181"/>
              <a:ext cx="1396340" cy="740915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457366" y="4825218"/>
              <a:ext cx="0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644805" y="4825218"/>
              <a:ext cx="0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57366" y="5205046"/>
              <a:ext cx="619307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88383" y="5260953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/>
                <a:t>?</a:t>
              </a:r>
              <a:endParaRPr lang="en-US" sz="3600"/>
            </a:p>
          </p:txBody>
        </p:sp>
      </p:grpSp>
      <p:sp>
        <p:nvSpPr>
          <p:cNvPr id="17" name="7-Point Star 16"/>
          <p:cNvSpPr/>
          <p:nvPr/>
        </p:nvSpPr>
        <p:spPr>
          <a:xfrm>
            <a:off x="10283481" y="3684270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18" name="7-Point Star 17"/>
          <p:cNvSpPr/>
          <p:nvPr/>
        </p:nvSpPr>
        <p:spPr>
          <a:xfrm>
            <a:off x="10295209" y="368970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4</a:t>
            </a:r>
            <a:endParaRPr lang="en-US" sz="8800" b="1"/>
          </a:p>
        </p:txBody>
      </p:sp>
      <p:sp>
        <p:nvSpPr>
          <p:cNvPr id="19" name="7-Point Star 18"/>
          <p:cNvSpPr/>
          <p:nvPr/>
        </p:nvSpPr>
        <p:spPr>
          <a:xfrm>
            <a:off x="10293915" y="368781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3</a:t>
            </a:r>
            <a:endParaRPr lang="en-US" sz="8800" b="1"/>
          </a:p>
        </p:txBody>
      </p:sp>
      <p:sp>
        <p:nvSpPr>
          <p:cNvPr id="20" name="7-Point Star 19"/>
          <p:cNvSpPr/>
          <p:nvPr/>
        </p:nvSpPr>
        <p:spPr>
          <a:xfrm>
            <a:off x="10282381" y="3672677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2</a:t>
            </a:r>
            <a:endParaRPr lang="en-US" sz="8800" b="1"/>
          </a:p>
        </p:txBody>
      </p:sp>
      <p:sp>
        <p:nvSpPr>
          <p:cNvPr id="21" name="7-Point Star 20"/>
          <p:cNvSpPr/>
          <p:nvPr/>
        </p:nvSpPr>
        <p:spPr>
          <a:xfrm>
            <a:off x="10276523" y="366714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1</a:t>
            </a:r>
            <a:endParaRPr lang="en-US" sz="8800" b="1"/>
          </a:p>
        </p:txBody>
      </p:sp>
      <p:sp>
        <p:nvSpPr>
          <p:cNvPr id="22" name="7-Point Star 21"/>
          <p:cNvSpPr/>
          <p:nvPr/>
        </p:nvSpPr>
        <p:spPr>
          <a:xfrm>
            <a:off x="10283107" y="367589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/>
              <a:t>0</a:t>
            </a:r>
            <a:endParaRPr lang="en-US" sz="8800" b="1"/>
          </a:p>
        </p:txBody>
      </p:sp>
      <p:sp>
        <p:nvSpPr>
          <p:cNvPr id="23" name="TextBox 22"/>
          <p:cNvSpPr txBox="1"/>
          <p:nvPr/>
        </p:nvSpPr>
        <p:spPr>
          <a:xfrm>
            <a:off x="5623327" y="571187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  <a:endParaRPr lang="en-US" sz="40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2740" y="138410"/>
            <a:ext cx="7112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/>
                <a:solidFill>
                  <a:srgbClr val="FF0000"/>
                </a:solidFill>
              </a:rPr>
              <a:t>Tôi là người chiến thắng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43" y="4847880"/>
            <a:ext cx="1257301" cy="1514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06" y="1485430"/>
            <a:ext cx="3036719" cy="2938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15" y="2214563"/>
            <a:ext cx="3790950" cy="1885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6" y="4100513"/>
            <a:ext cx="3790950" cy="1885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11" y="963740"/>
            <a:ext cx="3790950" cy="1885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21" y="4100513"/>
            <a:ext cx="1834356" cy="2210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" y="927850"/>
            <a:ext cx="1021801" cy="1703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17" y="4753789"/>
            <a:ext cx="1021801" cy="1703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04" y="1729625"/>
            <a:ext cx="1021801" cy="17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6" y="2328863"/>
            <a:ext cx="8029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9790" y="495597"/>
            <a:ext cx="4363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0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0"/>
            <a:ext cx="68580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3068"/>
            <a:ext cx="3142397" cy="2094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0" y="4763067"/>
            <a:ext cx="3142397" cy="2094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01" y="4763066"/>
            <a:ext cx="3142397" cy="209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52" y="4763065"/>
            <a:ext cx="3290248" cy="2094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" y="-1"/>
            <a:ext cx="299142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31" y="0"/>
            <a:ext cx="299142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88" y="1"/>
            <a:ext cx="299142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45" y="2"/>
            <a:ext cx="2991420" cy="1905000"/>
          </a:xfrm>
          <a:prstGeom prst="rect">
            <a:avLst/>
          </a:prstGeom>
        </p:spPr>
      </p:pic>
      <p:sp>
        <p:nvSpPr>
          <p:cNvPr id="14" name="WordArt 39"/>
          <p:cNvSpPr>
            <a:spLocks noChangeArrowheads="1" noChangeShapeType="1" noTextEdit="1"/>
          </p:cNvSpPr>
          <p:nvPr/>
        </p:nvSpPr>
        <p:spPr bwMode="auto">
          <a:xfrm>
            <a:off x="1506893" y="818544"/>
            <a:ext cx="9205507" cy="1771129"/>
          </a:xfrm>
          <a:prstGeom prst="rect">
            <a:avLst/>
          </a:prstGeom>
        </p:spPr>
        <p:txBody>
          <a:bodyPr spcFirstLastPara="1" wrap="none" fromWordArt="1">
            <a:prstTxWarp prst="textWave1">
              <a:avLst>
                <a:gd name="adj1" fmla="val 12500"/>
                <a:gd name="adj2" fmla="val 1927"/>
              </a:avLst>
            </a:prstTxWarp>
          </a:bodyPr>
          <a:lstStyle/>
          <a:p>
            <a:pPr algn="ctr"/>
            <a:r>
              <a:rPr lang="en-US" sz="2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học</a:t>
            </a:r>
            <a:r>
              <a:rPr lang="en-US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đến</a:t>
            </a:r>
            <a:r>
              <a:rPr lang="en-US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đây</a:t>
            </a:r>
            <a:r>
              <a:rPr lang="en-US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kết</a:t>
            </a:r>
            <a:r>
              <a:rPr lang="en-US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thúc</a:t>
            </a:r>
            <a:r>
              <a:rPr lang="en-US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cs typeface="Times New Roman" panose="02020603050405020304" pitchFamily="18" charset="0"/>
              </a:rPr>
              <a:t>.</a:t>
            </a:r>
            <a:endParaRPr lang="en-US" sz="2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66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1" y="1752187"/>
            <a:ext cx="802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giải bài toán sau: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463" y="2624145"/>
            <a:ext cx="9391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12km.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100 000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5515" y="252710"/>
            <a:ext cx="43636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cap="none" spc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59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1649" y="1050786"/>
            <a:ext cx="1201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270" y="1758672"/>
            <a:ext cx="3070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0175" y="2589669"/>
            <a:ext cx="3321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(sgk trang 158)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93" y="1401127"/>
            <a:ext cx="5086345" cy="2742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2" y="1385887"/>
            <a:ext cx="5300662" cy="273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7236" y="307642"/>
            <a:ext cx="2744200" cy="1038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a) </a:t>
            </a:r>
            <a:r>
              <a:rPr lang="en-US" sz="3600" b="1" dirty="0" err="1" smtClean="0"/>
              <a:t>Đo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thẳng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mặt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854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113" y="385763"/>
            <a:ext cx="602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a) Đo đoạn thẳng trên mặt đất</a:t>
            </a:r>
            <a:endParaRPr lang="en-US" sz="3600" b="1"/>
          </a:p>
        </p:txBody>
      </p:sp>
      <p:grpSp>
        <p:nvGrpSpPr>
          <p:cNvPr id="109" name="Group 108"/>
          <p:cNvGrpSpPr/>
          <p:nvPr/>
        </p:nvGrpSpPr>
        <p:grpSpPr>
          <a:xfrm>
            <a:off x="951514" y="2637619"/>
            <a:ext cx="8847959" cy="1189818"/>
            <a:chOff x="951514" y="2637619"/>
            <a:chExt cx="8847959" cy="1189818"/>
          </a:xfrm>
        </p:grpSpPr>
        <p:sp>
          <p:nvSpPr>
            <p:cNvPr id="3" name="Oval 2"/>
            <p:cNvSpPr/>
            <p:nvPr/>
          </p:nvSpPr>
          <p:spPr>
            <a:xfrm>
              <a:off x="988925" y="3279339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191101" y="3264921"/>
              <a:ext cx="397957" cy="5480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1514" y="2637619"/>
              <a:ext cx="657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/>
                <a:t>A</a:t>
              </a:r>
              <a:endParaRPr lang="en-US" sz="4000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73959" y="2694769"/>
              <a:ext cx="62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/>
                <a:t>B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75048" y="3931088"/>
            <a:ext cx="10236544" cy="676205"/>
            <a:chOff x="475048" y="3931088"/>
            <a:chExt cx="10236544" cy="676205"/>
          </a:xfrm>
        </p:grpSpPr>
        <p:grpSp>
          <p:nvGrpSpPr>
            <p:cNvPr id="16" name="Group 15"/>
            <p:cNvGrpSpPr/>
            <p:nvPr/>
          </p:nvGrpSpPr>
          <p:grpSpPr>
            <a:xfrm>
              <a:off x="475048" y="3931088"/>
              <a:ext cx="10236544" cy="562294"/>
              <a:chOff x="2026269" y="3788612"/>
              <a:chExt cx="7091538" cy="3078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7456" y="3800479"/>
                <a:ext cx="6610351" cy="28574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026269" y="3788612"/>
                <a:ext cx="466726" cy="307809"/>
                <a:chOff x="1219200" y="2055291"/>
                <a:chExt cx="466726" cy="307809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19200" y="2055291"/>
                  <a:ext cx="466725" cy="30780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457326" y="2074341"/>
                  <a:ext cx="228600" cy="26862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1121305" y="40532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88771" y="4050056"/>
              <a:ext cx="702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10</a:t>
              </a:r>
              <a:endParaRPr lang="en-US" sz="280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507752" y="404075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2</a:t>
              </a:r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41676" y="405391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30</a:t>
              </a:r>
              <a:endParaRPr lang="en-US" sz="2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15733" y="406717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60</a:t>
              </a:r>
              <a:endParaRPr lang="en-US" sz="28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59834" y="406641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4</a:t>
              </a:r>
              <a:r>
                <a:rPr lang="en-US" sz="2800" smtClean="0"/>
                <a:t>0</a:t>
              </a:r>
              <a:endParaRPr lang="en-US" sz="28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87182" y="406914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50</a:t>
              </a:r>
              <a:endParaRPr lang="en-US" sz="28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993578" y="4080739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100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77870" y="406544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90</a:t>
              </a:r>
              <a:endParaRPr lang="en-US" sz="28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57186" y="40840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80</a:t>
              </a:r>
              <a:endParaRPr lang="en-US" sz="28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37767" y="406405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70</a:t>
              </a:r>
              <a:endParaRPr lang="en-US" sz="28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1902" y="3964126"/>
              <a:ext cx="0" cy="3257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303077" y="3962809"/>
              <a:ext cx="652921" cy="325725"/>
              <a:chOff x="2574035" y="3807661"/>
              <a:chExt cx="492267" cy="1783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126912" y="3963726"/>
              <a:ext cx="652921" cy="325725"/>
              <a:chOff x="2574035" y="3807661"/>
              <a:chExt cx="492267" cy="17830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950747" y="3964643"/>
              <a:ext cx="652921" cy="325725"/>
              <a:chOff x="2574035" y="3807661"/>
              <a:chExt cx="492267" cy="17830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774581" y="3965560"/>
              <a:ext cx="652921" cy="325725"/>
              <a:chOff x="2574035" y="3807661"/>
              <a:chExt cx="492267" cy="17830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598416" y="3966477"/>
              <a:ext cx="652921" cy="325725"/>
              <a:chOff x="2574035" y="3807661"/>
              <a:chExt cx="492267" cy="17830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22251" y="3967394"/>
              <a:ext cx="652921" cy="325725"/>
              <a:chOff x="2574035" y="3807661"/>
              <a:chExt cx="492267" cy="17830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246086" y="3968311"/>
              <a:ext cx="652921" cy="325725"/>
              <a:chOff x="2574035" y="3807661"/>
              <a:chExt cx="492267" cy="17830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7069921" y="3969228"/>
              <a:ext cx="652921" cy="325725"/>
              <a:chOff x="2574035" y="3807661"/>
              <a:chExt cx="492267" cy="17830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7893755" y="3970145"/>
              <a:ext cx="652921" cy="325725"/>
              <a:chOff x="2574035" y="3807661"/>
              <a:chExt cx="492267" cy="17830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8717590" y="3971062"/>
              <a:ext cx="652921" cy="325725"/>
              <a:chOff x="2574035" y="3807661"/>
              <a:chExt cx="492267" cy="17830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066302" y="3807661"/>
                <a:ext cx="0" cy="1783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9541425" y="3983612"/>
              <a:ext cx="498541" cy="151230"/>
              <a:chOff x="2574035" y="3814029"/>
              <a:chExt cx="375873" cy="8278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2574035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02183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28244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949908" y="3814029"/>
                <a:ext cx="0" cy="82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Connector 16"/>
          <p:cNvCxnSpPr>
            <a:stCxn id="3" idx="6"/>
            <a:endCxn id="4" idx="2"/>
          </p:cNvCxnSpPr>
          <p:nvPr/>
        </p:nvCxnSpPr>
        <p:spPr>
          <a:xfrm flipV="1">
            <a:off x="1386882" y="3538970"/>
            <a:ext cx="7804219" cy="144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1393663">
            <a:off x="1303937" y="3119443"/>
            <a:ext cx="1478121" cy="1861225"/>
            <a:chOff x="2935671" y="4063612"/>
            <a:chExt cx="1014412" cy="971550"/>
          </a:xfrm>
          <a:scene3d>
            <a:camera prst="orthographicFront"/>
            <a:lightRig rig="threePt" dir="t"/>
          </a:scene3d>
        </p:grpSpPr>
        <p:sp>
          <p:nvSpPr>
            <p:cNvPr id="7" name="Oval 6"/>
            <p:cNvSpPr/>
            <p:nvPr/>
          </p:nvSpPr>
          <p:spPr>
            <a:xfrm>
              <a:off x="2935671" y="4063612"/>
              <a:ext cx="1014412" cy="971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83968" y="4209961"/>
              <a:ext cx="706573" cy="7065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64160" y="4377764"/>
              <a:ext cx="300038" cy="3000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72526 0.0157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3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1" y="200026"/>
            <a:ext cx="9990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b</a:t>
            </a:r>
            <a:r>
              <a:rPr lang="en-US" sz="4000" b="1" smtClean="0"/>
              <a:t>) Gióng thẳng hàng các cọc tiêu trên mặt đất.</a:t>
            </a:r>
            <a:endParaRPr lang="en-US" sz="4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0" t="52723" r="2012" b="5528"/>
          <a:stretch/>
        </p:blipFill>
        <p:spPr>
          <a:xfrm>
            <a:off x="0" y="1171576"/>
            <a:ext cx="12192000" cy="56864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28869" y="2486025"/>
            <a:ext cx="2314581" cy="328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967" y="583809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A</a:t>
            </a:r>
            <a:endParaRPr lang="en-US" sz="3600" b="1"/>
          </a:p>
        </p:txBody>
      </p:sp>
      <p:sp>
        <p:nvSpPr>
          <p:cNvPr id="8" name="TextBox 7"/>
          <p:cNvSpPr txBox="1"/>
          <p:nvPr/>
        </p:nvSpPr>
        <p:spPr>
          <a:xfrm>
            <a:off x="6024559" y="534337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B</a:t>
            </a:r>
            <a:endParaRPr lang="en-US" sz="3600" b="1"/>
          </a:p>
        </p:txBody>
      </p:sp>
      <p:sp>
        <p:nvSpPr>
          <p:cNvPr id="9" name="TextBox 8"/>
          <p:cNvSpPr txBox="1"/>
          <p:nvPr/>
        </p:nvSpPr>
        <p:spPr>
          <a:xfrm>
            <a:off x="8687171" y="487680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7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72647" y="1728782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399044" y="2009770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29226" y="1395407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82841" y="1059371"/>
            <a:ext cx="528638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465" y="2838743"/>
            <a:ext cx="54660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THỰC HÀNH</a:t>
            </a:r>
            <a:endParaRPr lang="en-US" sz="8000" b="1" cap="none" spc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95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57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74&quot;/&gt;&lt;/object&gt;&lt;object type=&quot;3&quot; unique_id=&quot;10017&quot;&gt;&lt;property id=&quot;20148&quot; value=&quot;5&quot;/&gt;&lt;property id=&quot;20300&quot; value=&quot;Slide 15&quot;/&gt;&lt;property id=&quot;20307&quot; value=&quot;265&quot;/&gt;&lt;/object&gt;&lt;object type=&quot;3&quot; unique_id=&quot;10018&quot;&gt;&lt;property id=&quot;20148&quot; value=&quot;5&quot;/&gt;&lt;property id=&quot;20300&quot; value=&quot;Slide 16&quot;/&gt;&lt;property id=&quot;20307&quot; value=&quot;266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68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69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421</Words>
  <Application>Microsoft Office PowerPoint</Application>
  <PresentationFormat>Custom</PresentationFormat>
  <Paragraphs>122</Paragraphs>
  <Slides>20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MTC</cp:lastModifiedBy>
  <cp:revision>33</cp:revision>
  <dcterms:created xsi:type="dcterms:W3CDTF">2018-04-09T02:25:15Z</dcterms:created>
  <dcterms:modified xsi:type="dcterms:W3CDTF">2021-04-09T06:37:21Z</dcterms:modified>
</cp:coreProperties>
</file>