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5" r:id="rId2"/>
    <p:sldId id="259" r:id="rId3"/>
    <p:sldId id="278" r:id="rId4"/>
    <p:sldId id="280" r:id="rId5"/>
    <p:sldId id="260" r:id="rId6"/>
    <p:sldId id="279" r:id="rId7"/>
    <p:sldId id="262" r:id="rId8"/>
    <p:sldId id="263" r:id="rId9"/>
    <p:sldId id="281" r:id="rId10"/>
    <p:sldId id="282" r:id="rId11"/>
    <p:sldId id="283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C8CBA-7D55-4FCE-9B10-19D02CC01420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0BBA3F-9D81-4C76-949D-B31EFB5C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483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EF11-9DB8-49F7-B2D4-CAC1840AD67A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79D33-929A-4143-A35A-D6BBC14D2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51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EF11-9DB8-49F7-B2D4-CAC1840AD67A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79D33-929A-4143-A35A-D6BBC14D2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066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EF11-9DB8-49F7-B2D4-CAC1840AD67A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79D33-929A-4143-A35A-D6BBC14D2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1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EF11-9DB8-49F7-B2D4-CAC1840AD67A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79D33-929A-4143-A35A-D6BBC14D2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72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EF11-9DB8-49F7-B2D4-CAC1840AD67A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79D33-929A-4143-A35A-D6BBC14D2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211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EF11-9DB8-49F7-B2D4-CAC1840AD67A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79D33-929A-4143-A35A-D6BBC14D2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832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EF11-9DB8-49F7-B2D4-CAC1840AD67A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79D33-929A-4143-A35A-D6BBC14D2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736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EF11-9DB8-49F7-B2D4-CAC1840AD67A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79D33-929A-4143-A35A-D6BBC14D2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38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EF11-9DB8-49F7-B2D4-CAC1840AD67A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79D33-929A-4143-A35A-D6BBC14D2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13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EF11-9DB8-49F7-B2D4-CAC1840AD67A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79D33-929A-4143-A35A-D6BBC14D2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13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EF11-9DB8-49F7-B2D4-CAC1840AD67A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79D33-929A-4143-A35A-D6BBC14D2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208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DEF11-9DB8-49F7-B2D4-CAC1840AD67A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79D33-929A-4143-A35A-D6BBC14D2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9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/>
          <p:cNvPicPr>
            <a:picLocks noChangeAspect="1" noChangeArrowheads="1"/>
          </p:cNvPicPr>
          <p:nvPr/>
        </p:nvPicPr>
        <p:blipFill>
          <a:blip r:embed="rId2">
            <a:lum bright="82000" contrast="-8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188" y="1146175"/>
            <a:ext cx="2181225" cy="4038600"/>
          </a:xfrm>
          <a:prstGeom prst="rect">
            <a:avLst/>
          </a:prstGeom>
          <a:noFill/>
          <a:ln>
            <a:noFill/>
          </a:ln>
          <a:effectLst>
            <a:outerShdw dist="45791" dir="2021404" algn="ctr" rotWithShape="0">
              <a:srgbClr val="CC660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CC99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8670925" y="7302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endParaRPr lang="vi-VN" altLang="en-US" sz="2000" i="1">
              <a:latin typeface="Arial Black" pitchFamily="34" charset="0"/>
            </a:endParaRPr>
          </a:p>
        </p:txBody>
      </p:sp>
      <p:sp>
        <p:nvSpPr>
          <p:cNvPr id="7172" name="TextBox 3"/>
          <p:cNvSpPr txBox="1">
            <a:spLocks noChangeArrowheads="1"/>
          </p:cNvSpPr>
          <p:nvPr/>
        </p:nvSpPr>
        <p:spPr bwMode="auto">
          <a:xfrm>
            <a:off x="88900" y="414338"/>
            <a:ext cx="82375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 VÀ  ĐÀO TẠO QUẬN LONG BIÊN</a:t>
            </a:r>
          </a:p>
          <a:p>
            <a:pPr eaLnBrk="1" hangingPunct="1"/>
            <a:r>
              <a:rPr lang="en-US" altLang="en-US" sz="24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sp>
        <p:nvSpPr>
          <p:cNvPr id="7173" name="WordArt 17"/>
          <p:cNvSpPr>
            <a:spLocks noChangeArrowheads="1" noChangeShapeType="1" noTextEdit="1"/>
          </p:cNvSpPr>
          <p:nvPr/>
        </p:nvSpPr>
        <p:spPr bwMode="auto">
          <a:xfrm>
            <a:off x="1939925" y="1881188"/>
            <a:ext cx="5334000" cy="952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CC3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TOÁN</a:t>
            </a:r>
          </a:p>
        </p:txBody>
      </p:sp>
      <p:sp>
        <p:nvSpPr>
          <p:cNvPr id="7174" name="Rectangle 1"/>
          <p:cNvSpPr>
            <a:spLocks noChangeArrowheads="1"/>
          </p:cNvSpPr>
          <p:nvPr/>
        </p:nvSpPr>
        <p:spPr bwMode="auto">
          <a:xfrm>
            <a:off x="2732088" y="3809999"/>
            <a:ext cx="32353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54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altLang="en-US" sz="540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373938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5791200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Diện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thoi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ABCD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với</a:t>
                </a:r>
                <a:endParaRPr lang="en-US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AC = 6cm; OB = 2cm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 marL="514350" indent="-514350">
                  <a:buAutoNum type="alphaUcParenR"/>
                </a:pP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 12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514350" indent="-514350">
                  <a:buAutoNum type="alphaUcParenR"/>
                </a:pP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  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514350" indent="-514350">
                  <a:buAutoNum type="alphaUcParenR"/>
                </a:pP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  24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514350" indent="-514350">
                  <a:buAutoNum type="alphaUcParenR"/>
                </a:pP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  48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5791200" cy="4525963"/>
              </a:xfrm>
              <a:blipFill rotWithShape="1">
                <a:blip r:embed="rId2"/>
                <a:stretch>
                  <a:fillRect l="-2632" t="-1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199" y="1494295"/>
            <a:ext cx="3124201" cy="503824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377125" y="2743200"/>
            <a:ext cx="685800" cy="700653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6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6826" y="2967336"/>
            <a:ext cx="7990361" cy="1015663"/>
          </a:xfrm>
          <a:prstGeom prst="rect">
            <a:avLst/>
          </a:prstGeom>
          <a:noFill/>
        </p:spPr>
        <p:txBody>
          <a:bodyPr wrap="none">
            <a:prstTxWarp prst="textCan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dự</a:t>
            </a:r>
            <a:endParaRPr lang="en-US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134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070" y="1524000"/>
            <a:ext cx="8347129" cy="47244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indent="-742950">
              <a:buAutoNum type="alphaUcParenR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AutoNum type="alphaUcParenR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>
              <a:buAutoNum type="alphaUcParenR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2" name="Oval 1"/>
          <p:cNvSpPr/>
          <p:nvPr/>
        </p:nvSpPr>
        <p:spPr>
          <a:xfrm>
            <a:off x="381000" y="3733800"/>
            <a:ext cx="762000" cy="83820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18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57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AC = 5cm; BD = 10 cm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2819400"/>
            <a:ext cx="45720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81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indent="-742950">
              <a:buAutoNum type="alphaU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742950" indent="-742950">
              <a:buAutoNum type="alphaU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chia 2 .</a:t>
            </a:r>
          </a:p>
          <a:p>
            <a:pPr marL="742950" indent="-742950">
              <a:buAutoNum type="alphaU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2.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09414" y="3886200"/>
            <a:ext cx="762000" cy="68580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5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828800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lphaLcParenR"/>
            </a:pP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19cm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12 cm;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30cm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7dm.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457200" y="165065"/>
            <a:ext cx="822960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" pitchFamily="34" charset="0"/>
                <a:ea typeface="+mj-ea"/>
                <a:cs typeface="+mj-cs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5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altLang="en-US" sz="25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altLang="en-US" sz="25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en-US" altLang="en-US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04800" y="1828800"/>
            <a:ext cx="533400" cy="685800"/>
          </a:xfrm>
          <a:prstGeom prst="ellipse">
            <a:avLst/>
          </a:prstGeom>
          <a:scene3d>
            <a:camera prst="perspectiveAbove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202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340603" y="1828800"/>
                <a:ext cx="7772400" cy="4525963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AutoNum type="alphaLcParenR"/>
                </a:pPr>
                <a:r>
                  <a:rPr lang="en-US" sz="3800" dirty="0" smtClean="0">
                    <a:latin typeface="Times New Roman" pitchFamily="18" charset="0"/>
                    <a:cs typeface="Times New Roman" pitchFamily="18" charset="0"/>
                  </a:rPr>
                  <a:t>Diện </a:t>
                </a:r>
                <a:r>
                  <a:rPr lang="en-US" sz="3800" dirty="0" err="1" smtClean="0"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en-US" sz="3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800" dirty="0" err="1" smtClean="0"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800" dirty="0" err="1" smtClean="0">
                    <a:latin typeface="Times New Roman" pitchFamily="18" charset="0"/>
                    <a:cs typeface="Times New Roman" pitchFamily="18" charset="0"/>
                  </a:rPr>
                  <a:t>thoi</a:t>
                </a:r>
                <a:r>
                  <a:rPr lang="en-US" sz="3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8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endParaRPr lang="en-US" sz="38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3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800" dirty="0" smtClean="0">
                    <a:latin typeface="Times New Roman" pitchFamily="18" charset="0"/>
                    <a:cs typeface="Times New Roman" pitchFamily="18" charset="0"/>
                  </a:rPr>
                  <a:t>    (19 </a:t>
                </a:r>
                <a14:m>
                  <m:oMath xmlns:m="http://schemas.openxmlformats.org/officeDocument/2006/math">
                    <m:r>
                      <a:rPr lang="en-US" sz="380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×</m:t>
                    </m:r>
                    <m:r>
                      <a:rPr lang="en-US" sz="38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3800" dirty="0" smtClean="0">
                    <a:latin typeface="Times New Roman" pitchFamily="18" charset="0"/>
                    <a:cs typeface="Times New Roman" pitchFamily="18" charset="0"/>
                  </a:rPr>
                  <a:t>12) : 2 = 114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8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800" b="0" i="1" smtClean="0">
                            <a:latin typeface="Cambria Math"/>
                            <a:cs typeface="Times New Roman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sz="38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3800" b="0" i="1" smtClean="0"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endParaRPr lang="en-US" sz="38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3800" dirty="0" smtClean="0">
                    <a:latin typeface="Times New Roman" pitchFamily="18" charset="0"/>
                    <a:cs typeface="Times New Roman" pitchFamily="18" charset="0"/>
                  </a:rPr>
                  <a:t>b)       </a:t>
                </a:r>
                <a:r>
                  <a:rPr lang="en-US" sz="3800" dirty="0" err="1" smtClean="0">
                    <a:latin typeface="Times New Roman" pitchFamily="18" charset="0"/>
                    <a:cs typeface="Times New Roman" pitchFamily="18" charset="0"/>
                  </a:rPr>
                  <a:t>Đổi</a:t>
                </a:r>
                <a:r>
                  <a:rPr lang="en-US" sz="3800" dirty="0" smtClean="0">
                    <a:latin typeface="Times New Roman" pitchFamily="18" charset="0"/>
                    <a:cs typeface="Times New Roman" pitchFamily="18" charset="0"/>
                  </a:rPr>
                  <a:t>: 7dm = 70 cm</a:t>
                </a:r>
              </a:p>
              <a:p>
                <a:pPr marL="0" indent="0">
                  <a:buNone/>
                </a:pPr>
                <a:r>
                  <a:rPr lang="en-US" sz="3800" dirty="0" smtClean="0">
                    <a:latin typeface="Times New Roman" pitchFamily="18" charset="0"/>
                    <a:cs typeface="Times New Roman" pitchFamily="18" charset="0"/>
                  </a:rPr>
                  <a:t>      </a:t>
                </a:r>
                <a:r>
                  <a:rPr lang="en-US" sz="3800" dirty="0" err="1" smtClean="0">
                    <a:latin typeface="Times New Roman" pitchFamily="18" charset="0"/>
                    <a:cs typeface="Times New Roman" pitchFamily="18" charset="0"/>
                  </a:rPr>
                  <a:t>Diện</a:t>
                </a:r>
                <a:r>
                  <a:rPr lang="en-US" sz="3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800" dirty="0" err="1" smtClean="0"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en-US" sz="3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800" dirty="0" err="1" smtClean="0"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800" dirty="0" err="1" smtClean="0">
                    <a:latin typeface="Times New Roman" pitchFamily="18" charset="0"/>
                    <a:cs typeface="Times New Roman" pitchFamily="18" charset="0"/>
                  </a:rPr>
                  <a:t>thoi</a:t>
                </a:r>
                <a:r>
                  <a:rPr lang="en-US" sz="3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8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3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800" dirty="0" smtClean="0">
                    <a:latin typeface="Times New Roman" pitchFamily="18" charset="0"/>
                    <a:cs typeface="Times New Roman" pitchFamily="18" charset="0"/>
                  </a:rPr>
                  <a:t>       (30 </a:t>
                </a:r>
                <a14:m>
                  <m:oMath xmlns:m="http://schemas.openxmlformats.org/officeDocument/2006/math">
                    <m:r>
                      <a:rPr lang="en-US" sz="380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×</m:t>
                    </m:r>
                  </m:oMath>
                </a14:m>
                <a:r>
                  <a:rPr lang="en-US" sz="3800" dirty="0" smtClean="0">
                    <a:latin typeface="Times New Roman" pitchFamily="18" charset="0"/>
                    <a:cs typeface="Times New Roman" pitchFamily="18" charset="0"/>
                  </a:rPr>
                  <a:t>70): 2= 1050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8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800" b="0" i="1" smtClean="0">
                            <a:latin typeface="Cambria Math"/>
                            <a:cs typeface="Times New Roman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sz="38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800" dirty="0" smtClean="0">
                    <a:latin typeface="Times New Roman" pitchFamily="18" charset="0"/>
                    <a:cs typeface="Times New Roman" pitchFamily="18" charset="0"/>
                  </a:rPr>
                  <a:t>)    </a:t>
                </a:r>
                <a:endParaRPr lang="en-US" sz="3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40603" y="1828800"/>
                <a:ext cx="7772400" cy="4525963"/>
              </a:xfrm>
              <a:blipFill rotWithShape="1">
                <a:blip r:embed="rId2"/>
                <a:stretch>
                  <a:fillRect l="-2588" t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738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miếng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14cm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10cm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miếng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52400" y="1600200"/>
            <a:ext cx="533400" cy="685800"/>
          </a:xfrm>
          <a:prstGeom prst="ellipse">
            <a:avLst/>
          </a:prstGeom>
          <a:scene3d>
            <a:camera prst="perspectiveAbove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914400" y="3505200"/>
                <a:ext cx="7620000" cy="3048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u="sng" dirty="0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Bài </a:t>
                </a:r>
                <a:r>
                  <a:rPr lang="en-US" sz="3600" b="1" u="sng" dirty="0" err="1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giải</a:t>
                </a:r>
                <a:endParaRPr lang="en-US" sz="3600" b="1" u="sng" dirty="0" smtClean="0">
                  <a:solidFill>
                    <a:schemeClr val="tx1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endParaRPr>
              </a:p>
              <a:p>
                <a:pPr algn="ctr"/>
                <a:r>
                  <a:rPr lang="en-US" sz="3600" dirty="0" err="1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Diện</a:t>
                </a:r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tích</a:t>
                </a:r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của</a:t>
                </a:r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miếng</a:t>
                </a:r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kình</a:t>
                </a:r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là</a:t>
                </a:r>
                <a:endParaRPr lang="en-US" sz="3600" dirty="0" smtClean="0">
                  <a:solidFill>
                    <a:schemeClr val="tx1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endParaRPr>
              </a:p>
              <a:p>
                <a:pPr algn="ctr"/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(14 </a:t>
                </a:r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 10) : 2 = 70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)</a:t>
                </a:r>
              </a:p>
              <a:p>
                <a:pPr algn="ctr"/>
                <a:r>
                  <a:rPr lang="en-US" sz="3600" dirty="0" err="1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Đáp</a:t>
                </a:r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số</a:t>
                </a:r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: 70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3600" dirty="0">
                  <a:solidFill>
                    <a:schemeClr val="tx1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505200"/>
                <a:ext cx="7620000" cy="30480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/>
          <p:cNvCxnSpPr/>
          <p:nvPr/>
        </p:nvCxnSpPr>
        <p:spPr>
          <a:xfrm>
            <a:off x="6248400" y="2133600"/>
            <a:ext cx="17526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14400" y="2667000"/>
            <a:ext cx="5334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542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75281" y="1254070"/>
            <a:ext cx="8229600" cy="5146729"/>
          </a:xfrm>
        </p:spPr>
        <p:txBody>
          <a:bodyPr>
            <a:normAutofit/>
          </a:bodyPr>
          <a:lstStyle/>
          <a:p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Times New Roman" pitchFamily="18" charset="0"/>
              <a:buChar char="‒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Times New Roman" pitchFamily="18" charset="0"/>
              <a:buChar char="‒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Times New Roman" pitchFamily="18" charset="0"/>
              <a:buChar char="‒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228600" y="1295400"/>
            <a:ext cx="533400" cy="685800"/>
          </a:xfrm>
          <a:prstGeom prst="ellipse">
            <a:avLst/>
          </a:prstGeom>
          <a:scene3d>
            <a:camera prst="perspectiveAbove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4343400"/>
            <a:ext cx="77724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854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219200"/>
            <a:ext cx="5105400" cy="1143000"/>
          </a:xfrm>
        </p:spPr>
        <p:txBody>
          <a:bodyPr>
            <a:normAutofit/>
          </a:bodyPr>
          <a:lstStyle/>
          <a:p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235990"/>
            <a:ext cx="914400" cy="1295400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199" y="1494295"/>
            <a:ext cx="3124201" cy="5038241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990600" y="1447800"/>
            <a:ext cx="5029200" cy="449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lphaUcParenR"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OA = OB; OC = OD</a:t>
            </a:r>
          </a:p>
          <a:p>
            <a:pPr marL="514350" indent="-514350">
              <a:buAutoNum type="alphaUcParenR"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OA = OC; OB = OD</a:t>
            </a:r>
          </a:p>
          <a:p>
            <a:pPr marL="514350" indent="-514350">
              <a:buAutoNum type="alphaUcParenR"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AB = AC; OA = OB</a:t>
            </a:r>
          </a:p>
          <a:p>
            <a:pPr marL="514350" indent="-514350">
              <a:buAutoNum type="alphaUcParenR"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AB = AD; OA=OB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914400" y="3200400"/>
            <a:ext cx="685800" cy="57150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37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9&quot;/&gt;&lt;/object&gt;&lt;object type=&quot;3&quot; unique_id=&quot;10004&quot;&gt;&lt;property id=&quot;20148&quot; value=&quot;5&quot;/&gt;&lt;property id=&quot;20300&quot; value=&quot;Slide 2&quot;/&gt;&lt;property id=&quot;20307&quot; value=&quot;259&quot;/&gt;&lt;/object&gt;&lt;object type=&quot;3&quot; unique_id=&quot;10005&quot;&gt;&lt;property id=&quot;20148&quot; value=&quot;5&quot;/&gt;&lt;property id=&quot;20300&quot; value=&quot;Slide 3&quot;/&gt;&lt;property id=&quot;20307&quot; value=&quot;278&quot;/&gt;&lt;/object&gt;&lt;object type=&quot;3&quot; unique_id=&quot;10006&quot;&gt;&lt;property id=&quot;20148&quot; value=&quot;5&quot;/&gt;&lt;property id=&quot;20300&quot; value=&quot;Slide 4&quot;/&gt;&lt;property id=&quot;20307&quot; value=&quot;280&quot;/&gt;&lt;/object&gt;&lt;object type=&quot;3&quot; unique_id=&quot;10007&quot;&gt;&lt;property id=&quot;20148&quot; value=&quot;5&quot;/&gt;&lt;property id=&quot;20300&quot; value=&quot;Slide 5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79&quot;/&gt;&lt;/object&gt;&lt;object type=&quot;3&quot; unique_id=&quot;10009&quot;&gt;&lt;property id=&quot;20148&quot; value=&quot;5&quot;/&gt;&lt;property id=&quot;20300&quot; value=&quot;Slide 7&quot;/&gt;&lt;property id=&quot;20307&quot; value=&quot;262&quot;/&gt;&lt;/object&gt;&lt;object type=&quot;3&quot; unique_id=&quot;10010&quot;&gt;&lt;property id=&quot;20148&quot; value=&quot;5&quot;/&gt;&lt;property id=&quot;20300&quot; value=&quot;Slide 8&quot;/&gt;&lt;property id=&quot;20307&quot; value=&quot;263&quot;/&gt;&lt;/object&gt;&lt;object type=&quot;3&quot; unique_id=&quot;10011&quot;&gt;&lt;property id=&quot;20148&quot; value=&quot;5&quot;/&gt;&lt;property id=&quot;20300&quot; value=&quot;Slide 9 - &amp;quot;Hình thoi ABCD có:&amp;quot;&quot;/&gt;&lt;property id=&quot;20307&quot; value=&quot;281&quot;/&gt;&lt;/object&gt;&lt;object type=&quot;3&quot; unique_id=&quot;10012&quot;&gt;&lt;property id=&quot;20148&quot; value=&quot;5&quot;/&gt;&lt;property id=&quot;20300&quot; value=&quot;Slide 10&quot;/&gt;&lt;property id=&quot;20307&quot; value=&quot;282&quot;/&gt;&lt;/object&gt;&lt;object type=&quot;3&quot; unique_id=&quot;10013&quot;&gt;&lt;property id=&quot;20148&quot; value=&quot;5&quot;/&gt;&lt;property id=&quot;20300&quot; value=&quot;Slide 11&quot;/&gt;&lt;property id=&quot;20307&quot; value=&quot;283&quot;/&gt;&lt;/object&gt;&lt;/object&gt;&lt;object type=&quot;8&quot; unique_id=&quot;1002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405</Words>
  <Application>Microsoft Office PowerPoint</Application>
  <PresentationFormat>On-screen Show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Hình thoi ABCD có: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</cp:lastModifiedBy>
  <cp:revision>49</cp:revision>
  <dcterms:created xsi:type="dcterms:W3CDTF">2017-03-08T13:16:23Z</dcterms:created>
  <dcterms:modified xsi:type="dcterms:W3CDTF">2021-03-03T08:07:32Z</dcterms:modified>
</cp:coreProperties>
</file>