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8" r:id="rId2"/>
    <p:sldId id="257" r:id="rId3"/>
    <p:sldId id="258" r:id="rId4"/>
    <p:sldId id="260" r:id="rId5"/>
    <p:sldId id="261" r:id="rId6"/>
    <p:sldId id="262" r:id="rId7"/>
    <p:sldId id="270" r:id="rId8"/>
    <p:sldId id="267" r:id="rId9"/>
    <p:sldId id="263" r:id="rId10"/>
    <p:sldId id="269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5B37B-D6DC-409F-9BFA-CC9AB4842A67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12FE8-8576-47B5-9C76-6910B09879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58868-0A6F-4026-A5C8-DE633BC41875}" type="slidenum">
              <a:rPr lang="vi-VN"/>
              <a:pPr/>
              <a:t>1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3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gif"/><Relationship Id="rId3" Type="http://schemas.openxmlformats.org/officeDocument/2006/relationships/audio" Target="../media/audio1.wav"/><Relationship Id="rId7" Type="http://schemas.openxmlformats.org/officeDocument/2006/relationships/image" Target="../media/image38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37.png"/><Relationship Id="rId5" Type="http://schemas.openxmlformats.org/officeDocument/2006/relationships/image" Target="../media/image32.jpeg"/><Relationship Id="rId4" Type="http://schemas.openxmlformats.org/officeDocument/2006/relationships/image" Target="../media/image3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9.jpe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BARRE JP5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942431" y="2845594"/>
            <a:ext cx="65579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BARRE JP5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339557" y="2845594"/>
            <a:ext cx="65579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8" descr="Copy of tn_rastenia-0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100" y="5656263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8" descr="Copy of tn_rastenia-0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70838" y="563245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WordArt 17"/>
          <p:cNvSpPr>
            <a:spLocks noChangeArrowheads="1" noChangeShapeType="1" noTextEdit="1"/>
          </p:cNvSpPr>
          <p:nvPr/>
        </p:nvSpPr>
        <p:spPr bwMode="auto">
          <a:xfrm>
            <a:off x="2209800" y="2057400"/>
            <a:ext cx="451485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56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 4</a:t>
            </a:r>
          </a:p>
        </p:txBody>
      </p:sp>
      <p:sp>
        <p:nvSpPr>
          <p:cNvPr id="14343" name="TextBox 3"/>
          <p:cNvSpPr txBox="1">
            <a:spLocks noChangeArrowheads="1"/>
          </p:cNvSpPr>
          <p:nvPr/>
        </p:nvSpPr>
        <p:spPr bwMode="auto">
          <a:xfrm>
            <a:off x="534988" y="152400"/>
            <a:ext cx="82280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PHÒNG GIÁO DỤC  VÀ  ĐÀO TẠO QUẬN LONG BIÊN</a:t>
            </a:r>
          </a:p>
          <a:p>
            <a:pPr algn="ctr" eaLnBrk="1" hangingPunct="1"/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14344" name="TextBox 3"/>
          <p:cNvSpPr txBox="1">
            <a:spLocks noChangeArrowheads="1"/>
          </p:cNvSpPr>
          <p:nvPr/>
        </p:nvSpPr>
        <p:spPr bwMode="auto">
          <a:xfrm>
            <a:off x="762000" y="3462338"/>
            <a:ext cx="7620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>
                <a:ln w="0"/>
                <a:solidFill>
                  <a:srgbClr val="04642B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  <a:p>
            <a:pPr algn="ctr">
              <a:defRPr/>
            </a:pPr>
            <a:r>
              <a:rPr lang="en-US" sz="4800" b="1" i="1" dirty="0">
                <a:ln w="0"/>
                <a:solidFill>
                  <a:srgbClr val="04642B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</a:t>
            </a:r>
            <a:r>
              <a:rPr lang="en-US" sz="4800" b="1" i="1" dirty="0" smtClean="0">
                <a:ln w="0"/>
                <a:solidFill>
                  <a:srgbClr val="04642B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138)</a:t>
            </a:r>
            <a:endParaRPr lang="en-US" sz="2400" b="1" i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flower-rose-013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2389" name="WordArt 5"/>
          <p:cNvSpPr>
            <a:spLocks noChangeArrowheads="1" noChangeShapeType="1" noTextEdit="1"/>
          </p:cNvSpPr>
          <p:nvPr/>
        </p:nvSpPr>
        <p:spPr bwMode="auto">
          <a:xfrm>
            <a:off x="2286000" y="1447800"/>
            <a:ext cx="47244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Tiết học kết thúc!</a:t>
            </a:r>
          </a:p>
        </p:txBody>
      </p:sp>
      <p:sp>
        <p:nvSpPr>
          <p:cNvPr id="272390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1447800" y="3048000"/>
            <a:ext cx="6477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5770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.</a:t>
            </a:r>
          </a:p>
        </p:txBody>
      </p:sp>
      <p:pic>
        <p:nvPicPr>
          <p:cNvPr id="20487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4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5" name="Picture 2" descr="flower-rose-013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6" name="Picture 2" descr="flower-rose-013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7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7701"/>
                </p:tgtEl>
              </p:cMediaNode>
            </p:audio>
          </p:childTnLst>
        </p:cTn>
      </p:par>
    </p:tnLst>
    <p:bldLst>
      <p:bldP spid="272389" grpId="0" animBg="1"/>
      <p:bldP spid="15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3048000" cy="2895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0" y="1905000"/>
            <a:ext cx="3048000" cy="2895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0" y="1905000"/>
            <a:ext cx="3048000" cy="2895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1950" y="2114550"/>
            <a:ext cx="2324100" cy="2476500"/>
          </a:xfrm>
          <a:prstGeom prst="rect">
            <a:avLst/>
          </a:prstGeom>
          <a:blipFill rotWithShape="1">
            <a:blip r:embed="rId3"/>
            <a:stretch>
              <a:fillRect l="-9845"/>
            </a:stretch>
          </a:blipFill>
        </p:spPr>
        <p:txBody>
          <a:bodyPr/>
          <a:lstStyle/>
          <a:p>
            <a:r>
              <a:rPr lang="en-US">
                <a:noFill/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14700" y="2114550"/>
            <a:ext cx="2514600" cy="2476500"/>
          </a:xfrm>
          <a:prstGeom prst="rect">
            <a:avLst/>
          </a:prstGeom>
          <a:blipFill rotWithShape="1">
            <a:blip r:embed="rId4"/>
            <a:stretch>
              <a:fillRect l="-9375"/>
            </a:stretch>
          </a:blipFill>
        </p:spPr>
        <p:txBody>
          <a:bodyPr/>
          <a:lstStyle/>
          <a:p>
            <a:r>
              <a:rPr lang="en-US">
                <a:noFill/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62700" y="2114550"/>
            <a:ext cx="2514600" cy="2476500"/>
          </a:xfrm>
          <a:prstGeom prst="rect">
            <a:avLst/>
          </a:prstGeom>
          <a:blipFill rotWithShape="1">
            <a:blip r:embed="rId5"/>
            <a:stretch>
              <a:fillRect l="-9375"/>
            </a:stretch>
          </a:blipFill>
        </p:spPr>
        <p:txBody>
          <a:bodyPr/>
          <a:lstStyle/>
          <a:p>
            <a:r>
              <a:rPr lang="en-US">
                <a:noFill/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2" name="Bevel 11"/>
          <p:cNvSpPr/>
          <p:nvPr/>
        </p:nvSpPr>
        <p:spPr>
          <a:xfrm>
            <a:off x="685800" y="457200"/>
            <a:ext cx="8191500" cy="914400"/>
          </a:xfrm>
          <a:prstGeom prst="beve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4505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24690" y="6858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15240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24200" y="15240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3048000"/>
            <a:ext cx="6934200" cy="1248803"/>
            <a:chOff x="0" y="3276600"/>
            <a:chExt cx="6386946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4447" y="4425165"/>
            <a:ext cx="6858000" cy="1261307"/>
            <a:chOff x="76200" y="5389418"/>
            <a:chExt cx="6629400" cy="1261307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b)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6539346" y="16002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TextBox 2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-260105" y="5596693"/>
            <a:ext cx="6858000" cy="1301895"/>
            <a:chOff x="76200" y="5389418"/>
            <a:chExt cx="6629400" cy="1301895"/>
          </a:xfrm>
        </p:grpSpPr>
        <p:sp>
          <p:nvSpPr>
            <p:cNvPr id="29" name="Rectangle 28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b)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81000" y="5389418"/>
                  <a:ext cx="63246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19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30189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3372723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4855" y="547255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1570597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1545214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1517505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3082093"/>
            <a:ext cx="6934200" cy="1261307"/>
            <a:chOff x="0" y="3276600"/>
            <a:chExt cx="6386946" cy="12613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69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55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4491549"/>
            <a:ext cx="7148946" cy="1299651"/>
            <a:chOff x="76200" y="5389418"/>
            <a:chExt cx="6629400" cy="1299651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b)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sz="4000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20672" y="5648128"/>
            <a:ext cx="7148946" cy="1299651"/>
            <a:chOff x="76200" y="5389418"/>
            <a:chExt cx="6629400" cy="1299651"/>
          </a:xfrm>
        </p:grpSpPr>
        <p:sp>
          <p:nvSpPr>
            <p:cNvPr id="26" name="Rectangle 25"/>
            <p:cNvSpPr/>
            <p:nvPr/>
          </p:nvSpPr>
          <p:spPr>
            <a:xfrm>
              <a:off x="76200" y="5562600"/>
              <a:ext cx="614224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9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19106733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15184" y="2286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0" y="1287998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88141" y="1494960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13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1543122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0" smtClean="0">
                            <a:latin typeface="Cambria Math"/>
                          </a:rPr>
                          <m:t>15 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0270" y="2895600"/>
            <a:ext cx="9113729" cy="2501390"/>
            <a:chOff x="152400" y="3505200"/>
            <a:chExt cx="7886700" cy="250139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/>
                <p:cNvSpPr txBox="1"/>
                <p:nvPr/>
              </p:nvSpPr>
              <p:spPr>
                <a:xfrm>
                  <a:off x="676561" y="3505200"/>
                  <a:ext cx="7362539" cy="25013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5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/>
                          </a:rPr>
                          <m:t>x</m:t>
                        </m:r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3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/>
                              </a:rPr>
                              <m:t>x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4 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/>
                              </a:rPr>
                              <m:t>x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a:rPr lang="en-US" sz="5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24 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en-US" sz="4800" dirty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/>
                  <a:endParaRPr lang="en-US" sz="5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561" y="3505200"/>
                  <a:ext cx="7362539" cy="250139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>
              <a:off x="152400" y="3657599"/>
              <a:ext cx="68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0270" y="4954923"/>
                <a:ext cx="8141696" cy="14169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sz="5400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60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m:rPr>
                        <m:sty m:val="p"/>
                      </m:rPr>
                      <a:rPr lang="en-US" sz="6000">
                        <a:latin typeface="Cambria Math"/>
                      </a:rPr>
                      <m:t>x</m:t>
                    </m:r>
                    <m:r>
                      <a:rPr lang="en-US" sz="6000" b="0" i="0" smtClean="0">
                        <a:latin typeface="Cambria Math"/>
                      </a:rPr>
                      <m:t> </m:t>
                    </m:r>
                    <m:r>
                      <a:rPr lang="en-US" sz="6000">
                        <a:latin typeface="Cambria Math"/>
                      </a:rPr>
                      <m:t>13= </m:t>
                    </m:r>
                    <m:f>
                      <m:fPr>
                        <m:ctrlPr>
                          <a:rPr lang="en-US" sz="6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/>
                          </a:rPr>
                          <m:t>4 </m:t>
                        </m:r>
                        <m:r>
                          <m:rPr>
                            <m:sty m:val="p"/>
                          </m:rPr>
                          <a:rPr lang="en-US" sz="6000">
                            <a:latin typeface="Cambria Math"/>
                          </a:rPr>
                          <m:t>x</m:t>
                        </m:r>
                        <m:r>
                          <a:rPr lang="en-US" sz="6000">
                            <a:latin typeface="Cambria Math"/>
                          </a:rPr>
                          <m:t> 13</m:t>
                        </m:r>
                      </m:num>
                      <m:den>
                        <m:r>
                          <a:rPr lang="en-US" sz="60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6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6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/>
                          </a:rPr>
                          <m:t>52</m:t>
                        </m:r>
                      </m:num>
                      <m:den>
                        <m:r>
                          <a:rPr lang="en-US" sz="60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70" y="4954923"/>
                <a:ext cx="8141696" cy="1416926"/>
              </a:xfrm>
              <a:prstGeom prst="rect">
                <a:avLst/>
              </a:prstGeom>
              <a:blipFill rotWithShape="1">
                <a:blip r:embed="rId7"/>
                <a:stretch>
                  <a:fillRect l="-3443" b="-905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71809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4614" y="1524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4718" y="11430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34801" y="1326184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:2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48400" y="1351904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smtClean="0">
                            <a:latin typeface="Cambria Math"/>
                          </a:rPr>
                          <m:t>2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14614" y="2819400"/>
                <a:ext cx="5556458" cy="1141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4" y="2819400"/>
                <a:ext cx="5556458" cy="1141403"/>
              </a:xfrm>
              <a:prstGeom prst="rect">
                <a:avLst/>
              </a:prstGeom>
              <a:blipFill rotWithShape="1">
                <a:blip r:embed="rId6"/>
                <a:stretch>
                  <a:fillRect l="-4934" b="-1229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64718" y="3960803"/>
                <a:ext cx="5636608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:2=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14 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8" y="3960803"/>
                <a:ext cx="5636608" cy="1137940"/>
              </a:xfrm>
              <a:prstGeom prst="rect">
                <a:avLst/>
              </a:prstGeom>
              <a:blipFill rotWithShape="1">
                <a:blip r:embed="rId7"/>
                <a:stretch>
                  <a:fillRect l="-4978" b="-134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104793" y="5257800"/>
                <a:ext cx="5273238" cy="1136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4800" smtClean="0">
                    <a:latin typeface="Times New Roman" pitchFamily="18" charset="0"/>
                    <a:cs typeface="Times New Roman" pitchFamily="18" charset="0"/>
                  </a:rPr>
                  <a:t>) 2 </a:t>
                </a:r>
                <a14:m>
                  <m:oMath xmlns:m="http://schemas.openxmlformats.org/officeDocument/2006/math">
                    <m:r>
                      <a:rPr lang="en-US" sz="4800">
                        <a:latin typeface="Cambria Math"/>
                      </a:rPr>
                      <m:t>: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r>
                      <a:rPr lang="en-US" sz="4800" b="0" i="0" smtClean="0">
                        <a:latin typeface="Cambria Math"/>
                      </a:rPr>
                      <m:t>4</m:t>
                    </m:r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93" y="5257800"/>
                <a:ext cx="5273238" cy="1136850"/>
              </a:xfrm>
              <a:prstGeom prst="rect">
                <a:avLst/>
              </a:prstGeom>
              <a:blipFill rotWithShape="1">
                <a:blip r:embed="rId8"/>
                <a:stretch>
                  <a:fillRect l="-5202" b="-129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93473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0" y="228600"/>
            <a:ext cx="8839199" cy="2605451"/>
            <a:chOff x="0" y="228600"/>
            <a:chExt cx="8839199" cy="2605451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228600"/>
              <a:ext cx="8839199" cy="2605451"/>
              <a:chOff x="394855" y="242455"/>
              <a:chExt cx="8839199" cy="2605451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94855" y="242455"/>
                <a:ext cx="748145" cy="748145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163781" y="293361"/>
                <a:ext cx="8070273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cửa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hàng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50kg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đã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10kg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chiều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algn="just"/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cả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cửa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hàng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ki-lô-gam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1027" name="Object 1"/>
            <p:cNvGraphicFramePr>
              <a:graphicFrameLocks noChangeAspect="1"/>
            </p:cNvGraphicFramePr>
            <p:nvPr/>
          </p:nvGraphicFramePr>
          <p:xfrm>
            <a:off x="5410200" y="685800"/>
            <a:ext cx="381000" cy="11360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3" imgW="139680" imgH="393480" progId="Equation.3">
                    <p:embed/>
                  </p:oleObj>
                </mc:Choice>
                <mc:Fallback>
                  <p:oleObj name="Equation" r:id="rId3" imgW="139680" imgH="393480" progId="Equation.3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0200" y="685800"/>
                          <a:ext cx="381000" cy="11360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1752600" y="2971800"/>
            <a:ext cx="571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28600" y="3534013"/>
            <a:ext cx="4038600" cy="3372051"/>
            <a:chOff x="228600" y="3534013"/>
            <a:chExt cx="4038600" cy="3372051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3534013"/>
              <a:ext cx="403860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buổi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sáng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50 – 10 = 40 ( kg )</a:t>
              </a:r>
            </a:p>
            <a:p>
              <a:pPr algn="just">
                <a:lnSpc>
                  <a:spcPct val="150000"/>
                </a:lnSpc>
              </a:pP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Buổi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40 ×      = 15 (kg)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3" name="Object 1"/>
            <p:cNvGraphicFramePr>
              <a:graphicFrameLocks noChangeAspect="1"/>
            </p:cNvGraphicFramePr>
            <p:nvPr/>
          </p:nvGraphicFramePr>
          <p:xfrm>
            <a:off x="1758460" y="5991664"/>
            <a:ext cx="306659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" name="Equation" r:id="rId5" imgW="139680" imgH="393480" progId="Equation.3">
                    <p:embed/>
                  </p:oleObj>
                </mc:Choice>
                <mc:Fallback>
                  <p:oleObj name="Equation" r:id="rId5" imgW="13968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8460" y="5991664"/>
                          <a:ext cx="306659" cy="914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Box 13"/>
          <p:cNvSpPr txBox="1"/>
          <p:nvPr/>
        </p:nvSpPr>
        <p:spPr>
          <a:xfrm>
            <a:off x="4800600" y="3670518"/>
            <a:ext cx="403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 + 15 = 25 (kg)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25 kg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857500" y="5143500"/>
            <a:ext cx="3124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76600" y="762000"/>
            <a:ext cx="2286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858000" y="762000"/>
            <a:ext cx="1905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4400" y="1253196"/>
            <a:ext cx="6858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86200" y="1295400"/>
            <a:ext cx="4572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676400" y="2209800"/>
            <a:ext cx="70866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14400" y="2743200"/>
            <a:ext cx="2743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  <a:blipFill rotWithShape="1">
                <a:blip r:embed="rId4"/>
                <a:stretch>
                  <a:fillRect l="-9626" b="-12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8 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  <a:blipFill rotWithShape="1">
                <a:blip r:embed="rId5"/>
                <a:stretch>
                  <a:fillRect l="-7611" b="-1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000">
                        <a:latin typeface="Cambria Math"/>
                      </a:rPr>
                      <m:t>x</m:t>
                    </m:r>
                    <m:r>
                      <a:rPr lang="en-US" sz="4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  <a:blipFill rotWithShape="1">
                <a:blip r:embed="rId6"/>
                <a:stretch>
                  <a:fillRect l="-9383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d)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2 :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r>
                      <a:rPr lang="en-US" sz="4000" i="1">
                        <a:latin typeface="Cambria Math"/>
                      </a:rPr>
                      <m:t>4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  <a:blipFill rotWithShape="1">
                <a:blip r:embed="rId7"/>
                <a:stretch>
                  <a:fillRect l="-8036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721428" y="914400"/>
            <a:ext cx="571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6374" y="19339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6374" y="31531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9347" y="44485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46374" y="5643506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3400" y="5643506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3401" y="3153120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9347" y="4434859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9887" y="1958745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</a:rPr>
                            <m:t>14 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54727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2009775" y="2511425"/>
            <a:ext cx="5486400" cy="32004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5875"/>
            <a:ext cx="249555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98863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668</Words>
  <Application>Microsoft Office PowerPoint</Application>
  <PresentationFormat>On-screen Show (4:3)</PresentationFormat>
  <Paragraphs>92</Paragraphs>
  <Slides>10</Slides>
  <Notes>4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cô và các em  học sinh</dc:title>
  <dc:creator>NP COMPUTER</dc:creator>
  <cp:lastModifiedBy>SONGNGOC</cp:lastModifiedBy>
  <cp:revision>23</cp:revision>
  <dcterms:created xsi:type="dcterms:W3CDTF">2006-08-16T00:00:00Z</dcterms:created>
  <dcterms:modified xsi:type="dcterms:W3CDTF">2021-03-11T02:42:56Z</dcterms:modified>
</cp:coreProperties>
</file>